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1" r:id="rId6"/>
    <p:sldId id="262" r:id="rId7"/>
    <p:sldId id="263" r:id="rId8"/>
    <p:sldId id="260"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0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B8D932-41CC-447C-82D8-1FEF0B929838}" type="datetimeFigureOut">
              <a:rPr lang="en-US" smtClean="0"/>
              <a:t>10/15/2017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9A9A3D-6652-476A-928B-E28539D33233}" type="slidenum">
              <a:rPr lang="en-US" smtClean="0"/>
              <a:t>‹#›</a:t>
            </a:fld>
            <a:endParaRPr lang="en-US"/>
          </a:p>
        </p:txBody>
      </p:sp>
    </p:spTree>
    <p:extLst>
      <p:ext uri="{BB962C8B-B14F-4D97-AF65-F5344CB8AC3E}">
        <p14:creationId xmlns:p14="http://schemas.microsoft.com/office/powerpoint/2010/main" val="478830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9A9A3D-6652-476A-928B-E28539D33233}" type="slidenum">
              <a:rPr lang="en-US" smtClean="0"/>
              <a:t>2</a:t>
            </a:fld>
            <a:endParaRPr lang="en-US"/>
          </a:p>
        </p:txBody>
      </p:sp>
    </p:spTree>
    <p:extLst>
      <p:ext uri="{BB962C8B-B14F-4D97-AF65-F5344CB8AC3E}">
        <p14:creationId xmlns:p14="http://schemas.microsoft.com/office/powerpoint/2010/main" val="510832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among these disadvantaged groups: 60% of the 11.4 million out-of-school children in Nigeria are girls (UNICEF, 2015); only a fraction (17%) of the 4.1 million nomadic children of school-age have access to basic education despite decades of intervention. Similarly, an increasing number of displaced children (1 million according to UNICEF’s 2015 estimate) are being forced out of school in the insurgency-stricken States. These figures suggest that the educational process has given these groups of disadvantaged children very little access to education.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among these disadvantaged groups: 60% of the 11.4 million out-of-school children in Nigeria are girls (UNICEF, 2015); only a fraction (17%) of the 4.1 million nomadic children of school-age have access to basic education despite decades of intervention. Similarly, an increasing number of displaced children (1 million according to UNICEF’s 2015 estimate) are being forced out of school in the insurgency-stricken States. These figures suggest that the educational process has given these groups of disadvantaged children very little access to education.</a:t>
            </a:r>
          </a:p>
          <a:p>
            <a:endParaRPr lang="en-US" dirty="0"/>
          </a:p>
        </p:txBody>
      </p:sp>
      <p:sp>
        <p:nvSpPr>
          <p:cNvPr id="4" name="Slide Number Placeholder 3"/>
          <p:cNvSpPr>
            <a:spLocks noGrp="1"/>
          </p:cNvSpPr>
          <p:nvPr>
            <p:ph type="sldNum" sz="quarter" idx="10"/>
          </p:nvPr>
        </p:nvSpPr>
        <p:spPr/>
        <p:txBody>
          <a:bodyPr/>
          <a:lstStyle/>
          <a:p>
            <a:fld id="{F49A9A3D-6652-476A-928B-E28539D33233}" type="slidenum">
              <a:rPr lang="en-US" smtClean="0"/>
              <a:t>3</a:t>
            </a:fld>
            <a:endParaRPr lang="en-US"/>
          </a:p>
        </p:txBody>
      </p:sp>
    </p:spTree>
    <p:extLst>
      <p:ext uri="{BB962C8B-B14F-4D97-AF65-F5344CB8AC3E}">
        <p14:creationId xmlns:p14="http://schemas.microsoft.com/office/powerpoint/2010/main" val="2601468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9A9A3D-6652-476A-928B-E28539D33233}" type="slidenum">
              <a:rPr lang="en-US" smtClean="0"/>
              <a:t>4</a:t>
            </a:fld>
            <a:endParaRPr lang="en-US"/>
          </a:p>
        </p:txBody>
      </p:sp>
    </p:spTree>
    <p:extLst>
      <p:ext uri="{BB962C8B-B14F-4D97-AF65-F5344CB8AC3E}">
        <p14:creationId xmlns:p14="http://schemas.microsoft.com/office/powerpoint/2010/main" val="983046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65C02A-2B42-4EC3-BB58-546EE28CAAB8}" type="datetimeFigureOut">
              <a:rPr lang="en-US" smtClean="0"/>
              <a:t>10/15/2017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A651F4-2A24-413F-81CC-CFF837CC6820}" type="slidenum">
              <a:rPr lang="en-US" smtClean="0"/>
              <a:t>‹#›</a:t>
            </a:fld>
            <a:endParaRPr lang="en-US"/>
          </a:p>
        </p:txBody>
      </p:sp>
    </p:spTree>
    <p:extLst>
      <p:ext uri="{BB962C8B-B14F-4D97-AF65-F5344CB8AC3E}">
        <p14:creationId xmlns:p14="http://schemas.microsoft.com/office/powerpoint/2010/main" val="1486403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65C02A-2B42-4EC3-BB58-546EE28CAAB8}" type="datetimeFigureOut">
              <a:rPr lang="en-US" smtClean="0"/>
              <a:t>10/15/2017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A651F4-2A24-413F-81CC-CFF837CC6820}" type="slidenum">
              <a:rPr lang="en-US" smtClean="0"/>
              <a:t>‹#›</a:t>
            </a:fld>
            <a:endParaRPr lang="en-US"/>
          </a:p>
        </p:txBody>
      </p:sp>
    </p:spTree>
    <p:extLst>
      <p:ext uri="{BB962C8B-B14F-4D97-AF65-F5344CB8AC3E}">
        <p14:creationId xmlns:p14="http://schemas.microsoft.com/office/powerpoint/2010/main" val="428183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65C02A-2B42-4EC3-BB58-546EE28CAAB8}" type="datetimeFigureOut">
              <a:rPr lang="en-US" smtClean="0"/>
              <a:t>10/15/2017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A651F4-2A24-413F-81CC-CFF837CC6820}" type="slidenum">
              <a:rPr lang="en-US" smtClean="0"/>
              <a:t>‹#›</a:t>
            </a:fld>
            <a:endParaRPr lang="en-US"/>
          </a:p>
        </p:txBody>
      </p:sp>
    </p:spTree>
    <p:extLst>
      <p:ext uri="{BB962C8B-B14F-4D97-AF65-F5344CB8AC3E}">
        <p14:creationId xmlns:p14="http://schemas.microsoft.com/office/powerpoint/2010/main" val="3736347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65C02A-2B42-4EC3-BB58-546EE28CAAB8}" type="datetimeFigureOut">
              <a:rPr lang="en-US" smtClean="0"/>
              <a:t>10/15/2017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A651F4-2A24-413F-81CC-CFF837CC6820}" type="slidenum">
              <a:rPr lang="en-US" smtClean="0"/>
              <a:t>‹#›</a:t>
            </a:fld>
            <a:endParaRPr lang="en-US"/>
          </a:p>
        </p:txBody>
      </p:sp>
    </p:spTree>
    <p:extLst>
      <p:ext uri="{BB962C8B-B14F-4D97-AF65-F5344CB8AC3E}">
        <p14:creationId xmlns:p14="http://schemas.microsoft.com/office/powerpoint/2010/main" val="471522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65C02A-2B42-4EC3-BB58-546EE28CAAB8}" type="datetimeFigureOut">
              <a:rPr lang="en-US" smtClean="0"/>
              <a:t>10/15/2017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A651F4-2A24-413F-81CC-CFF837CC6820}" type="slidenum">
              <a:rPr lang="en-US" smtClean="0"/>
              <a:t>‹#›</a:t>
            </a:fld>
            <a:endParaRPr lang="en-US"/>
          </a:p>
        </p:txBody>
      </p:sp>
    </p:spTree>
    <p:extLst>
      <p:ext uri="{BB962C8B-B14F-4D97-AF65-F5344CB8AC3E}">
        <p14:creationId xmlns:p14="http://schemas.microsoft.com/office/powerpoint/2010/main" val="2882708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65C02A-2B42-4EC3-BB58-546EE28CAAB8}" type="datetimeFigureOut">
              <a:rPr lang="en-US" smtClean="0"/>
              <a:t>10/15/2017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A651F4-2A24-413F-81CC-CFF837CC6820}" type="slidenum">
              <a:rPr lang="en-US" smtClean="0"/>
              <a:t>‹#›</a:t>
            </a:fld>
            <a:endParaRPr lang="en-US"/>
          </a:p>
        </p:txBody>
      </p:sp>
    </p:spTree>
    <p:extLst>
      <p:ext uri="{BB962C8B-B14F-4D97-AF65-F5344CB8AC3E}">
        <p14:creationId xmlns:p14="http://schemas.microsoft.com/office/powerpoint/2010/main" val="2384781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65C02A-2B42-4EC3-BB58-546EE28CAAB8}" type="datetimeFigureOut">
              <a:rPr lang="en-US" smtClean="0"/>
              <a:t>10/15/2017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A651F4-2A24-413F-81CC-CFF837CC6820}" type="slidenum">
              <a:rPr lang="en-US" smtClean="0"/>
              <a:t>‹#›</a:t>
            </a:fld>
            <a:endParaRPr lang="en-US"/>
          </a:p>
        </p:txBody>
      </p:sp>
    </p:spTree>
    <p:extLst>
      <p:ext uri="{BB962C8B-B14F-4D97-AF65-F5344CB8AC3E}">
        <p14:creationId xmlns:p14="http://schemas.microsoft.com/office/powerpoint/2010/main" val="2110374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65C02A-2B42-4EC3-BB58-546EE28CAAB8}" type="datetimeFigureOut">
              <a:rPr lang="en-US" smtClean="0"/>
              <a:t>10/15/2017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A651F4-2A24-413F-81CC-CFF837CC6820}" type="slidenum">
              <a:rPr lang="en-US" smtClean="0"/>
              <a:t>‹#›</a:t>
            </a:fld>
            <a:endParaRPr lang="en-US"/>
          </a:p>
        </p:txBody>
      </p:sp>
    </p:spTree>
    <p:extLst>
      <p:ext uri="{BB962C8B-B14F-4D97-AF65-F5344CB8AC3E}">
        <p14:creationId xmlns:p14="http://schemas.microsoft.com/office/powerpoint/2010/main" val="2945488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65C02A-2B42-4EC3-BB58-546EE28CAAB8}" type="datetimeFigureOut">
              <a:rPr lang="en-US" smtClean="0"/>
              <a:t>10/15/2017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A651F4-2A24-413F-81CC-CFF837CC6820}" type="slidenum">
              <a:rPr lang="en-US" smtClean="0"/>
              <a:t>‹#›</a:t>
            </a:fld>
            <a:endParaRPr lang="en-US"/>
          </a:p>
        </p:txBody>
      </p:sp>
    </p:spTree>
    <p:extLst>
      <p:ext uri="{BB962C8B-B14F-4D97-AF65-F5344CB8AC3E}">
        <p14:creationId xmlns:p14="http://schemas.microsoft.com/office/powerpoint/2010/main" val="3693976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65C02A-2B42-4EC3-BB58-546EE28CAAB8}" type="datetimeFigureOut">
              <a:rPr lang="en-US" smtClean="0"/>
              <a:t>10/15/2017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A651F4-2A24-413F-81CC-CFF837CC6820}" type="slidenum">
              <a:rPr lang="en-US" smtClean="0"/>
              <a:t>‹#›</a:t>
            </a:fld>
            <a:endParaRPr lang="en-US"/>
          </a:p>
        </p:txBody>
      </p:sp>
    </p:spTree>
    <p:extLst>
      <p:ext uri="{BB962C8B-B14F-4D97-AF65-F5344CB8AC3E}">
        <p14:creationId xmlns:p14="http://schemas.microsoft.com/office/powerpoint/2010/main" val="1955751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65C02A-2B42-4EC3-BB58-546EE28CAAB8}" type="datetimeFigureOut">
              <a:rPr lang="en-US" smtClean="0"/>
              <a:t>10/15/2017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A651F4-2A24-413F-81CC-CFF837CC6820}" type="slidenum">
              <a:rPr lang="en-US" smtClean="0"/>
              <a:t>‹#›</a:t>
            </a:fld>
            <a:endParaRPr lang="en-US"/>
          </a:p>
        </p:txBody>
      </p:sp>
    </p:spTree>
    <p:extLst>
      <p:ext uri="{BB962C8B-B14F-4D97-AF65-F5344CB8AC3E}">
        <p14:creationId xmlns:p14="http://schemas.microsoft.com/office/powerpoint/2010/main" val="1185406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65C02A-2B42-4EC3-BB58-546EE28CAAB8}" type="datetimeFigureOut">
              <a:rPr lang="en-US" smtClean="0"/>
              <a:t>10/15/2017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A651F4-2A24-413F-81CC-CFF837CC6820}" type="slidenum">
              <a:rPr lang="en-US" smtClean="0"/>
              <a:t>‹#›</a:t>
            </a:fld>
            <a:endParaRPr lang="en-US"/>
          </a:p>
        </p:txBody>
      </p:sp>
    </p:spTree>
    <p:extLst>
      <p:ext uri="{BB962C8B-B14F-4D97-AF65-F5344CB8AC3E}">
        <p14:creationId xmlns:p14="http://schemas.microsoft.com/office/powerpoint/2010/main" val="2788268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800" b="1" dirty="0" smtClean="0">
                <a:latin typeface="Times New Roman" pitchFamily="18" charset="0"/>
                <a:cs typeface="Times New Roman" pitchFamily="18" charset="0"/>
              </a:rPr>
              <a:t>Basic Education.</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fontScale="47500" lnSpcReduction="20000"/>
          </a:bodyPr>
          <a:lstStyle/>
          <a:p>
            <a:r>
              <a:rPr lang="en-US" dirty="0" smtClean="0">
                <a:latin typeface="Times New Roman" pitchFamily="18" charset="0"/>
                <a:cs typeface="Times New Roman" pitchFamily="18" charset="0"/>
              </a:rPr>
              <a:t>The unsatisfactory </a:t>
            </a:r>
            <a:r>
              <a:rPr lang="en-US" dirty="0">
                <a:latin typeface="Times New Roman" pitchFamily="18" charset="0"/>
                <a:cs typeface="Times New Roman" pitchFamily="18" charset="0"/>
              </a:rPr>
              <a:t>education performance indicators of the </a:t>
            </a:r>
            <a:r>
              <a:rPr lang="en-US" dirty="0" smtClean="0">
                <a:latin typeface="Times New Roman" pitchFamily="18" charset="0"/>
                <a:cs typeface="Times New Roman" pitchFamily="18" charset="0"/>
              </a:rPr>
              <a:t>country where : </a:t>
            </a:r>
            <a:r>
              <a:rPr lang="en-US" dirty="0">
                <a:latin typeface="Times New Roman" pitchFamily="18" charset="0"/>
                <a:cs typeface="Times New Roman" pitchFamily="18" charset="0"/>
              </a:rPr>
              <a:t>over </a:t>
            </a:r>
            <a:r>
              <a:rPr lang="en-US" dirty="0" smtClean="0">
                <a:latin typeface="Times New Roman" pitchFamily="18" charset="0"/>
                <a:cs typeface="Times New Roman" pitchFamily="18" charset="0"/>
              </a:rPr>
              <a:t>11 </a:t>
            </a:r>
            <a:r>
              <a:rPr lang="en-US" dirty="0">
                <a:latin typeface="Times New Roman" pitchFamily="18" charset="0"/>
                <a:cs typeface="Times New Roman" pitchFamily="18" charset="0"/>
              </a:rPr>
              <a:t>million children are out of school, </a:t>
            </a:r>
            <a:r>
              <a:rPr lang="en-US" dirty="0" smtClean="0">
                <a:latin typeface="Times New Roman" pitchFamily="18" charset="0"/>
                <a:cs typeface="Times New Roman" pitchFamily="18" charset="0"/>
              </a:rPr>
              <a:t>more than </a:t>
            </a:r>
            <a:r>
              <a:rPr lang="en-US" dirty="0">
                <a:latin typeface="Times New Roman" pitchFamily="18" charset="0"/>
                <a:cs typeface="Times New Roman" pitchFamily="18" charset="0"/>
              </a:rPr>
              <a:t>50% of in-school children are not learning because they cannot read or write; about 63% of children who live in rural areas cannot read at all; and around 84% of children in the lowest economic quartile cannot read at all. There is inadequate teacher training and support, proliferation of unregulated non-state schools, near absence of reliable data to support education administration and planning, lack of support for girl-child education; and a multiplicity of curriculum-related problems</a:t>
            </a:r>
            <a:r>
              <a:rPr lang="en-US" dirty="0" smtClean="0">
                <a:latin typeface="Times New Roman" pitchFamily="18" charset="0"/>
                <a:cs typeface="Times New Roman" pitchFamily="18" charset="0"/>
              </a:rPr>
              <a:t>.                    (Minister of </a:t>
            </a:r>
            <a:r>
              <a:rPr lang="en-US" dirty="0" smtClean="0">
                <a:latin typeface="Times New Roman" pitchFamily="18" charset="0"/>
                <a:cs typeface="Times New Roman" pitchFamily="18" charset="0"/>
              </a:rPr>
              <a:t>Education MSP,2016.)</a:t>
            </a:r>
            <a:endParaRPr lang="en-US" dirty="0" smtClean="0">
              <a:effectLst/>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3225655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828836"/>
            <a:ext cx="4572000" cy="1200329"/>
          </a:xfrm>
          <a:prstGeom prst="rect">
            <a:avLst/>
          </a:prstGeom>
        </p:spPr>
        <p:txBody>
          <a:bodyPr>
            <a:spAutoFit/>
          </a:bodyPr>
          <a:lstStyle/>
          <a:p>
            <a:pPr lvl="0"/>
            <a:r>
              <a:rPr lang="en-US" dirty="0"/>
              <a:t>Introduce two streams system, </a:t>
            </a:r>
            <a:r>
              <a:rPr lang="en-US" dirty="0" err="1"/>
              <a:t>i.e</a:t>
            </a:r>
            <a:r>
              <a:rPr lang="en-US" dirty="0"/>
              <a:t> morning and afternoon, where necessary in the short term while constructing classrooms and providing furniture. </a:t>
            </a:r>
          </a:p>
        </p:txBody>
      </p:sp>
    </p:spTree>
    <p:extLst>
      <p:ext uri="{BB962C8B-B14F-4D97-AF65-F5344CB8AC3E}">
        <p14:creationId xmlns:p14="http://schemas.microsoft.com/office/powerpoint/2010/main" val="33443747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997839"/>
            <a:ext cx="4572000" cy="3693319"/>
          </a:xfrm>
          <a:prstGeom prst="rect">
            <a:avLst/>
          </a:prstGeom>
        </p:spPr>
        <p:txBody>
          <a:bodyPr>
            <a:spAutoFit/>
          </a:bodyPr>
          <a:lstStyle/>
          <a:p>
            <a:r>
              <a:rPr lang="en-US" dirty="0"/>
              <a:t>The key factors that </a:t>
            </a:r>
            <a:r>
              <a:rPr lang="en-US" dirty="0" smtClean="0"/>
              <a:t>impede </a:t>
            </a:r>
            <a:r>
              <a:rPr lang="en-US" dirty="0"/>
              <a:t>the attainment of the national targets and the full achievement of </a:t>
            </a:r>
            <a:r>
              <a:rPr lang="en-US" dirty="0" smtClean="0"/>
              <a:t> </a:t>
            </a:r>
            <a:r>
              <a:rPr lang="en-US" dirty="0"/>
              <a:t>SDG Targets include:</a:t>
            </a:r>
          </a:p>
          <a:p>
            <a:pPr lvl="0"/>
            <a:r>
              <a:rPr lang="en-US" dirty="0"/>
              <a:t>Inadequate </a:t>
            </a:r>
            <a:r>
              <a:rPr lang="en-US" dirty="0" smtClean="0"/>
              <a:t>funding</a:t>
            </a:r>
            <a:endParaRPr lang="en-US" dirty="0"/>
          </a:p>
          <a:p>
            <a:pPr lvl="0"/>
            <a:r>
              <a:rPr lang="en-US" dirty="0"/>
              <a:t>Poor quality of </a:t>
            </a:r>
            <a:r>
              <a:rPr lang="en-US" dirty="0" smtClean="0"/>
              <a:t>teachers</a:t>
            </a:r>
            <a:endParaRPr lang="en-US" dirty="0"/>
          </a:p>
          <a:p>
            <a:pPr lvl="0"/>
            <a:r>
              <a:rPr lang="en-US" dirty="0" smtClean="0"/>
              <a:t>Dilapidated </a:t>
            </a:r>
            <a:r>
              <a:rPr lang="en-US" dirty="0"/>
              <a:t>and inadequate classrooms, furniture, sanitary,  and toilets </a:t>
            </a:r>
            <a:r>
              <a:rPr lang="en-US" dirty="0" smtClean="0"/>
              <a:t>facilities.</a:t>
            </a:r>
          </a:p>
          <a:p>
            <a:r>
              <a:rPr lang="en-US" dirty="0" smtClean="0"/>
              <a:t> Dearth </a:t>
            </a:r>
            <a:r>
              <a:rPr lang="en-US" dirty="0"/>
              <a:t>of textbooks and other instructional materials. </a:t>
            </a:r>
            <a:r>
              <a:rPr lang="en-US" dirty="0" smtClean="0"/>
              <a:t>(The </a:t>
            </a:r>
            <a:r>
              <a:rPr lang="en-US" dirty="0"/>
              <a:t>textbook-pupil ratio in some States ranges from 1:5 to </a:t>
            </a:r>
            <a:r>
              <a:rPr lang="en-US" dirty="0" smtClean="0"/>
              <a:t>1:9). </a:t>
            </a:r>
            <a:r>
              <a:rPr lang="en-US" dirty="0"/>
              <a:t>This has had adverse effect on the quality of tuition provided in </a:t>
            </a:r>
            <a:r>
              <a:rPr lang="en-US" dirty="0" smtClean="0"/>
              <a:t>schools.</a:t>
            </a:r>
            <a:endParaRPr lang="en-US" dirty="0"/>
          </a:p>
          <a:p>
            <a:pPr lvl="0"/>
            <a:endParaRPr lang="en-US" dirty="0"/>
          </a:p>
        </p:txBody>
      </p:sp>
    </p:spTree>
    <p:extLst>
      <p:ext uri="{BB962C8B-B14F-4D97-AF65-F5344CB8AC3E}">
        <p14:creationId xmlns:p14="http://schemas.microsoft.com/office/powerpoint/2010/main" val="41091803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859340"/>
            <a:ext cx="4572000" cy="3139321"/>
          </a:xfrm>
          <a:prstGeom prst="rect">
            <a:avLst/>
          </a:prstGeom>
        </p:spPr>
        <p:txBody>
          <a:bodyPr>
            <a:spAutoFit/>
          </a:bodyPr>
          <a:lstStyle/>
          <a:p>
            <a:pPr lvl="0"/>
            <a:r>
              <a:rPr lang="en-US" dirty="0"/>
              <a:t>In terms of human resources, there is a general lack of capacity at State and LGEA levels to implement </a:t>
            </a:r>
            <a:r>
              <a:rPr lang="en-US" dirty="0" smtClean="0"/>
              <a:t>UBE.</a:t>
            </a:r>
          </a:p>
          <a:p>
            <a:pPr lvl="0"/>
            <a:r>
              <a:rPr lang="en-US" dirty="0" smtClean="0"/>
              <a:t>Very </a:t>
            </a:r>
            <a:r>
              <a:rPr lang="en-US" dirty="0"/>
              <a:t>weak monitoring systems at the three tiers of </a:t>
            </a:r>
            <a:r>
              <a:rPr lang="en-US" dirty="0" smtClean="0"/>
              <a:t>government. </a:t>
            </a:r>
            <a:endParaRPr lang="en-US" dirty="0"/>
          </a:p>
          <a:p>
            <a:pPr lvl="0"/>
            <a:r>
              <a:rPr lang="en-US" dirty="0" smtClean="0"/>
              <a:t>Dearth </a:t>
            </a:r>
            <a:r>
              <a:rPr lang="en-US" dirty="0"/>
              <a:t>of reliable data for planning and evaluating progress against set </a:t>
            </a:r>
            <a:r>
              <a:rPr lang="en-US" dirty="0" smtClean="0"/>
              <a:t>targets.</a:t>
            </a:r>
            <a:endParaRPr lang="en-US" dirty="0"/>
          </a:p>
          <a:p>
            <a:pPr lvl="0"/>
            <a:r>
              <a:rPr lang="en-US" dirty="0"/>
              <a:t>Socio-cultural barriers that impede female participation in basic education.</a:t>
            </a:r>
          </a:p>
          <a:p>
            <a:pPr lvl="0"/>
            <a:r>
              <a:rPr lang="en-US" dirty="0"/>
              <a:t>Lack of enforcement of the UBE Act 2004, on enrolment and retention. </a:t>
            </a:r>
          </a:p>
        </p:txBody>
      </p:sp>
    </p:spTree>
    <p:extLst>
      <p:ext uri="{BB962C8B-B14F-4D97-AF65-F5344CB8AC3E}">
        <p14:creationId xmlns:p14="http://schemas.microsoft.com/office/powerpoint/2010/main" val="2894818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105835"/>
            <a:ext cx="4572000" cy="2308324"/>
          </a:xfrm>
          <a:prstGeom prst="rect">
            <a:avLst/>
          </a:prstGeom>
        </p:spPr>
        <p:txBody>
          <a:bodyPr>
            <a:spAutoFit/>
          </a:bodyPr>
          <a:lstStyle/>
          <a:p>
            <a:r>
              <a:rPr lang="en-US" dirty="0" smtClean="0"/>
              <a:t>Inability </a:t>
            </a:r>
            <a:r>
              <a:rPr lang="en-US" dirty="0"/>
              <a:t>of some States to access  the UBE Intervention funds as and at when </a:t>
            </a:r>
            <a:r>
              <a:rPr lang="en-US" dirty="0" smtClean="0"/>
              <a:t>due.</a:t>
            </a:r>
          </a:p>
          <a:p>
            <a:pPr lvl="0"/>
            <a:r>
              <a:rPr lang="en-US" dirty="0" smtClean="0"/>
              <a:t>Inadequate </a:t>
            </a:r>
            <a:r>
              <a:rPr lang="en-US" dirty="0"/>
              <a:t>deployment of ICT in basic education </a:t>
            </a:r>
            <a:r>
              <a:rPr lang="en-US" dirty="0" smtClean="0"/>
              <a:t>delivery.</a:t>
            </a:r>
            <a:endParaRPr lang="en-US" dirty="0"/>
          </a:p>
          <a:p>
            <a:pPr lvl="0"/>
            <a:r>
              <a:rPr lang="en-US" dirty="0" smtClean="0"/>
              <a:t>Mismanagement </a:t>
            </a:r>
            <a:r>
              <a:rPr lang="en-US" dirty="0"/>
              <a:t>of funds meant for basic </a:t>
            </a:r>
            <a:r>
              <a:rPr lang="en-US" dirty="0" smtClean="0"/>
              <a:t>education. </a:t>
            </a:r>
            <a:endParaRPr lang="en-US" dirty="0"/>
          </a:p>
          <a:p>
            <a:pPr lvl="0"/>
            <a:r>
              <a:rPr lang="en-US" dirty="0"/>
              <a:t>Inadequate enforcement of UBE Act 2004.</a:t>
            </a:r>
          </a:p>
          <a:p>
            <a:endParaRPr lang="en-US" dirty="0"/>
          </a:p>
        </p:txBody>
      </p:sp>
    </p:spTree>
    <p:extLst>
      <p:ext uri="{BB962C8B-B14F-4D97-AF65-F5344CB8AC3E}">
        <p14:creationId xmlns:p14="http://schemas.microsoft.com/office/powerpoint/2010/main" val="2446184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4524315"/>
          </a:xfrm>
          <a:prstGeom prst="rect">
            <a:avLst/>
          </a:prstGeom>
        </p:spPr>
        <p:txBody>
          <a:bodyPr>
            <a:spAutoFit/>
          </a:bodyPr>
          <a:lstStyle/>
          <a:p>
            <a:r>
              <a:rPr lang="en-US" b="1" i="1" dirty="0"/>
              <a:t>Strategies for addressing the issues and </a:t>
            </a:r>
            <a:r>
              <a:rPr lang="en-GB" b="1" i="1" dirty="0"/>
              <a:t>Challenges of Basic Education</a:t>
            </a:r>
            <a:endParaRPr lang="en-US" b="1" dirty="0"/>
          </a:p>
          <a:p>
            <a:pPr lvl="0"/>
            <a:r>
              <a:rPr lang="en-US" dirty="0" smtClean="0"/>
              <a:t>i)Community </a:t>
            </a:r>
            <a:r>
              <a:rPr lang="en-US" dirty="0"/>
              <a:t>mobilization and sensitization at LGEA levels aimed at boosting </a:t>
            </a:r>
            <a:r>
              <a:rPr lang="en-US" dirty="0" smtClean="0"/>
              <a:t>enrolment.</a:t>
            </a:r>
            <a:endParaRPr lang="en-US" dirty="0"/>
          </a:p>
          <a:p>
            <a:pPr lvl="0"/>
            <a:r>
              <a:rPr lang="en-US" dirty="0" smtClean="0"/>
              <a:t>ii)Provision </a:t>
            </a:r>
            <a:r>
              <a:rPr lang="en-US" dirty="0"/>
              <a:t>of support to States to establish new schools, provide furniture, construct and furnish additional classrooms in existing schools and renovate all dilapidated classrooms and other teaching-learning facilities</a:t>
            </a:r>
            <a:r>
              <a:rPr lang="en-US" dirty="0" smtClean="0"/>
              <a:t>;</a:t>
            </a:r>
          </a:p>
          <a:p>
            <a:r>
              <a:rPr lang="en-US" dirty="0" smtClean="0"/>
              <a:t>iii)Collaboration </a:t>
            </a:r>
            <a:r>
              <a:rPr lang="en-US" dirty="0"/>
              <a:t>with States to provide textbooks and instructional materials and thereby improve the textbook-pupil ratio in primary and JSS;</a:t>
            </a:r>
          </a:p>
          <a:p>
            <a:pPr lvl="0"/>
            <a:endParaRPr lang="en-US" dirty="0"/>
          </a:p>
          <a:p>
            <a:endParaRPr lang="en-US" dirty="0"/>
          </a:p>
        </p:txBody>
      </p:sp>
    </p:spTree>
    <p:extLst>
      <p:ext uri="{BB962C8B-B14F-4D97-AF65-F5344CB8AC3E}">
        <p14:creationId xmlns:p14="http://schemas.microsoft.com/office/powerpoint/2010/main" val="29701054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457200"/>
            <a:ext cx="8763000" cy="5355312"/>
          </a:xfrm>
          <a:prstGeom prst="rect">
            <a:avLst/>
          </a:prstGeom>
        </p:spPr>
        <p:txBody>
          <a:bodyPr wrap="square">
            <a:spAutoFit/>
          </a:bodyPr>
          <a:lstStyle/>
          <a:p>
            <a:pPr lvl="0"/>
            <a:r>
              <a:rPr lang="en-US" dirty="0" smtClean="0"/>
              <a:t>i)Establish </a:t>
            </a:r>
            <a:r>
              <a:rPr lang="en-US" dirty="0"/>
              <a:t>new schools and provide the requisite teaching-learning facilities and instructional materials aimed at broadening access to disadvantaged groups, </a:t>
            </a:r>
            <a:r>
              <a:rPr lang="en-US" dirty="0" err="1"/>
              <a:t>e.g</a:t>
            </a:r>
            <a:r>
              <a:rPr lang="en-US" dirty="0"/>
              <a:t> nomadic groups</a:t>
            </a:r>
            <a:r>
              <a:rPr lang="en-US" dirty="0" smtClean="0"/>
              <a:t>, and </a:t>
            </a:r>
            <a:r>
              <a:rPr lang="en-US" dirty="0"/>
              <a:t>the </a:t>
            </a:r>
            <a:r>
              <a:rPr lang="en-US" dirty="0" smtClean="0"/>
              <a:t>handicapped.</a:t>
            </a:r>
          </a:p>
          <a:p>
            <a:pPr lvl="0"/>
            <a:r>
              <a:rPr lang="en-US" dirty="0" smtClean="0"/>
              <a:t>ii)In </a:t>
            </a:r>
            <a:r>
              <a:rPr lang="en-US" dirty="0"/>
              <a:t>order to broaden access to education for girls, roll out the GEP programme nationwide so as to boost enrolment for girls;</a:t>
            </a:r>
          </a:p>
          <a:p>
            <a:pPr lvl="0"/>
            <a:r>
              <a:rPr lang="en-US" dirty="0" smtClean="0"/>
              <a:t>iii)Support </a:t>
            </a:r>
            <a:r>
              <a:rPr lang="en-US" dirty="0"/>
              <a:t>States to establish Special Schools for Girls in States that have low participation rates for girls;</a:t>
            </a:r>
          </a:p>
          <a:p>
            <a:pPr lvl="0"/>
            <a:r>
              <a:rPr lang="en-US" dirty="0" smtClean="0"/>
              <a:t>iv)Provide </a:t>
            </a:r>
            <a:r>
              <a:rPr lang="en-US" dirty="0"/>
              <a:t>Special schools to broaden access to children with special needs and make all schools accessible to children with special needs;</a:t>
            </a:r>
          </a:p>
          <a:p>
            <a:pPr lvl="0"/>
            <a:r>
              <a:rPr lang="en-US" dirty="0" smtClean="0"/>
              <a:t>v)Enforce </a:t>
            </a:r>
            <a:r>
              <a:rPr lang="en-US" dirty="0"/>
              <a:t>the provisions of the UBE Act 2004 on parents who fail to enroll their school age children;</a:t>
            </a:r>
          </a:p>
          <a:p>
            <a:pPr lvl="0"/>
            <a:r>
              <a:rPr lang="en-US" dirty="0" smtClean="0"/>
              <a:t>vi)Complete </a:t>
            </a:r>
            <a:r>
              <a:rPr lang="en-US" dirty="0"/>
              <a:t>the process of reviewing the UBE Act 2004 which was initiated by the 7</a:t>
            </a:r>
            <a:r>
              <a:rPr lang="en-US" baseline="30000" dirty="0"/>
              <a:t>th</a:t>
            </a:r>
            <a:r>
              <a:rPr lang="en-US" dirty="0"/>
              <a:t> National Assembly and expand its legal scope in order to include ECCDE and senior secondary education in matters of funding and management and Adult and Non-formal Education in matters of funding only. </a:t>
            </a:r>
            <a:endParaRPr lang="en-US" dirty="0" smtClean="0"/>
          </a:p>
          <a:p>
            <a:pPr lvl="0"/>
            <a:r>
              <a:rPr lang="en-US" dirty="0" smtClean="0"/>
              <a:t>vii)Implement properly Section3 of the Act. on the “</a:t>
            </a:r>
            <a:r>
              <a:rPr lang="en-US" b="1" dirty="0" smtClean="0"/>
              <a:t>Services”</a:t>
            </a:r>
            <a:r>
              <a:rPr lang="en-US" dirty="0" smtClean="0"/>
              <a:t> to be provided in public basic schools defined by the Act. As </a:t>
            </a:r>
            <a:r>
              <a:rPr lang="en-US" b="1" dirty="0" smtClean="0"/>
              <a:t>books, instructional materials, classroom furniture and free lunch.</a:t>
            </a:r>
            <a:r>
              <a:rPr lang="en-US" dirty="0" smtClean="0"/>
              <a:t> </a:t>
            </a:r>
            <a:endParaRPr lang="en-US" b="1" dirty="0"/>
          </a:p>
          <a:p>
            <a:r>
              <a:rPr lang="en-US" i="1" dirty="0"/>
              <a:t> </a:t>
            </a:r>
            <a:endParaRPr lang="en-US" dirty="0"/>
          </a:p>
        </p:txBody>
      </p:sp>
    </p:spTree>
    <p:extLst>
      <p:ext uri="{BB962C8B-B14F-4D97-AF65-F5344CB8AC3E}">
        <p14:creationId xmlns:p14="http://schemas.microsoft.com/office/powerpoint/2010/main" val="36519636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2031325"/>
          </a:xfrm>
          <a:prstGeom prst="rect">
            <a:avLst/>
          </a:prstGeom>
        </p:spPr>
        <p:txBody>
          <a:bodyPr>
            <a:spAutoFit/>
          </a:bodyPr>
          <a:lstStyle/>
          <a:p>
            <a:pPr lvl="0"/>
            <a:r>
              <a:rPr lang="en-US" dirty="0" smtClean="0"/>
              <a:t>vii)Recruit and train the 500,000 teachers promised in the national budget and post them based on need, not equality of States;</a:t>
            </a:r>
          </a:p>
          <a:p>
            <a:pPr lvl="0"/>
            <a:r>
              <a:rPr lang="en-US" dirty="0" smtClean="0"/>
              <a:t>Support teacher training institutions to expand their teacher upgrading programmes and thereby upgrade all unqualified teachers to NCE level; </a:t>
            </a:r>
            <a:endParaRPr lang="en-US" dirty="0"/>
          </a:p>
        </p:txBody>
      </p:sp>
    </p:spTree>
    <p:extLst>
      <p:ext uri="{BB962C8B-B14F-4D97-AF65-F5344CB8AC3E}">
        <p14:creationId xmlns:p14="http://schemas.microsoft.com/office/powerpoint/2010/main" val="14249624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28600"/>
            <a:ext cx="4572000" cy="6186309"/>
          </a:xfrm>
          <a:prstGeom prst="rect">
            <a:avLst/>
          </a:prstGeom>
        </p:spPr>
        <p:txBody>
          <a:bodyPr>
            <a:spAutoFit/>
          </a:bodyPr>
          <a:lstStyle/>
          <a:p>
            <a:pPr lvl="0"/>
            <a:r>
              <a:rPr lang="en-US" dirty="0" smtClean="0"/>
              <a:t>viii)Ensure </a:t>
            </a:r>
            <a:r>
              <a:rPr lang="en-US" dirty="0"/>
              <a:t>the use of the new NCE curriculum in all </a:t>
            </a:r>
            <a:r>
              <a:rPr lang="en-US" dirty="0" err="1"/>
              <a:t>CoEs</a:t>
            </a:r>
            <a:r>
              <a:rPr lang="en-US" dirty="0"/>
              <a:t>;</a:t>
            </a:r>
          </a:p>
          <a:p>
            <a:pPr lvl="0"/>
            <a:r>
              <a:rPr lang="en-US" dirty="0" smtClean="0"/>
              <a:t>ix)Support </a:t>
            </a:r>
            <a:r>
              <a:rPr lang="en-US" dirty="0"/>
              <a:t>States to replicate and roll out the re-training of primary school teachers currently being supported by IDPs;</a:t>
            </a:r>
          </a:p>
          <a:p>
            <a:pPr lvl="0"/>
            <a:r>
              <a:rPr lang="en-US" dirty="0" smtClean="0"/>
              <a:t>x)Re-structure </a:t>
            </a:r>
            <a:r>
              <a:rPr lang="en-US" dirty="0"/>
              <a:t>and strengthen the Education Quality Assurance Service at the three tiers of government;</a:t>
            </a:r>
          </a:p>
          <a:p>
            <a:pPr lvl="0"/>
            <a:r>
              <a:rPr lang="en-US" dirty="0" smtClean="0"/>
              <a:t>xi)Provide </a:t>
            </a:r>
            <a:r>
              <a:rPr lang="en-US" dirty="0"/>
              <a:t>incentives to attract and retain competent teachers in rural areas using part of the UBE intervention funds;</a:t>
            </a:r>
          </a:p>
          <a:p>
            <a:pPr lvl="0"/>
            <a:r>
              <a:rPr lang="en-US" dirty="0" smtClean="0"/>
              <a:t>xii) </a:t>
            </a:r>
            <a:r>
              <a:rPr lang="en-US" dirty="0"/>
              <a:t>Re-invigorate the Education Management Information System (NEMIS) through capacity building and adequate funding so that it is transformed into an effective and reliable data base for education in Nigeria; </a:t>
            </a:r>
          </a:p>
          <a:p>
            <a:pPr lvl="0"/>
            <a:r>
              <a:rPr lang="en-US" dirty="0" smtClean="0"/>
              <a:t>xiii)Conduct </a:t>
            </a:r>
            <a:r>
              <a:rPr lang="en-US" dirty="0"/>
              <a:t>annually, the Monitoring of Learning Achievement (MLA) of primary school pupils and JSS students;</a:t>
            </a:r>
          </a:p>
          <a:p>
            <a:pPr lvl="0"/>
            <a:r>
              <a:rPr lang="en-US" dirty="0" smtClean="0"/>
              <a:t>xiv)Support </a:t>
            </a:r>
            <a:r>
              <a:rPr lang="en-US" dirty="0"/>
              <a:t>the establishment of and or strengthen the Education Management Information System (EMIS) in States and LGAs</a:t>
            </a:r>
            <a:r>
              <a:rPr lang="en-US" dirty="0" smtClean="0"/>
              <a:t>;</a:t>
            </a:r>
            <a:endParaRPr lang="en-US" dirty="0"/>
          </a:p>
        </p:txBody>
      </p:sp>
    </p:spTree>
    <p:extLst>
      <p:ext uri="{BB962C8B-B14F-4D97-AF65-F5344CB8AC3E}">
        <p14:creationId xmlns:p14="http://schemas.microsoft.com/office/powerpoint/2010/main" val="10992895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828836"/>
            <a:ext cx="4572000" cy="5355312"/>
          </a:xfrm>
          <a:prstGeom prst="rect">
            <a:avLst/>
          </a:prstGeom>
        </p:spPr>
        <p:txBody>
          <a:bodyPr>
            <a:spAutoFit/>
          </a:bodyPr>
          <a:lstStyle/>
          <a:p>
            <a:pPr lvl="0"/>
            <a:r>
              <a:rPr lang="en-US" dirty="0" smtClean="0"/>
              <a:t>xv)Coordinate with the States in the design and implementation of training programmes that will enhance the capacity of  basic education teachers to deliver basic education;</a:t>
            </a:r>
          </a:p>
          <a:p>
            <a:r>
              <a:rPr lang="en-US" dirty="0" smtClean="0"/>
              <a:t>xvi)Provide </a:t>
            </a:r>
            <a:r>
              <a:rPr lang="en-US" dirty="0"/>
              <a:t>qualified teachers for children with special needs</a:t>
            </a:r>
            <a:r>
              <a:rPr lang="en-US" dirty="0" smtClean="0"/>
              <a:t>;</a:t>
            </a:r>
          </a:p>
          <a:p>
            <a:pPr lvl="0"/>
            <a:r>
              <a:rPr lang="en-US" dirty="0" smtClean="0"/>
              <a:t>xvii)implement </a:t>
            </a:r>
            <a:r>
              <a:rPr lang="en-US" dirty="0"/>
              <a:t>the policy on special needs education;</a:t>
            </a:r>
          </a:p>
          <a:p>
            <a:pPr lvl="0"/>
            <a:r>
              <a:rPr lang="en-US" dirty="0" smtClean="0"/>
              <a:t>xviii)Improve </a:t>
            </a:r>
            <a:r>
              <a:rPr lang="en-US" dirty="0"/>
              <a:t>the quality of teaching and learning of science and mathematics;</a:t>
            </a:r>
          </a:p>
          <a:p>
            <a:pPr lvl="0"/>
            <a:r>
              <a:rPr lang="en-US" dirty="0" smtClean="0"/>
              <a:t>xix)Provide </a:t>
            </a:r>
            <a:r>
              <a:rPr lang="en-US" dirty="0"/>
              <a:t>education marshals in every State to apprehend out-of-school children; and</a:t>
            </a:r>
          </a:p>
          <a:p>
            <a:pPr lvl="0"/>
            <a:r>
              <a:rPr lang="en-US" dirty="0" smtClean="0"/>
              <a:t>xx)Review </a:t>
            </a:r>
            <a:r>
              <a:rPr lang="en-US" dirty="0"/>
              <a:t>the process of accessing UBE intervention funds by </a:t>
            </a:r>
            <a:r>
              <a:rPr lang="en-US" dirty="0" smtClean="0"/>
              <a:t>States.</a:t>
            </a:r>
            <a:endParaRPr lang="en-US" dirty="0"/>
          </a:p>
          <a:p>
            <a:r>
              <a:rPr lang="en-US" dirty="0"/>
              <a:t> </a:t>
            </a:r>
          </a:p>
          <a:p>
            <a:r>
              <a:rPr lang="en-US" dirty="0"/>
              <a:t/>
            </a:r>
            <a:br>
              <a:rPr lang="en-US" dirty="0"/>
            </a:br>
            <a:r>
              <a:rPr lang="en-US" dirty="0"/>
              <a:t> </a:t>
            </a:r>
          </a:p>
          <a:p>
            <a:endParaRPr lang="en-US" dirty="0"/>
          </a:p>
          <a:p>
            <a:pPr lvl="0"/>
            <a:endParaRPr lang="en-US" dirty="0"/>
          </a:p>
        </p:txBody>
      </p:sp>
    </p:spTree>
    <p:extLst>
      <p:ext uri="{BB962C8B-B14F-4D97-AF65-F5344CB8AC3E}">
        <p14:creationId xmlns:p14="http://schemas.microsoft.com/office/powerpoint/2010/main" val="3876772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28600"/>
            <a:ext cx="4572000" cy="6463308"/>
          </a:xfrm>
          <a:prstGeom prst="rect">
            <a:avLst/>
          </a:prstGeom>
        </p:spPr>
        <p:txBody>
          <a:bodyPr>
            <a:spAutoFit/>
          </a:bodyPr>
          <a:lstStyle/>
          <a:p>
            <a:r>
              <a:rPr lang="en-US" dirty="0" smtClean="0"/>
              <a:t>xxi)Find a lasting solution to the failure of states to access the UBE grants including matching grants making the implementation of basic education to be very poor in the country.</a:t>
            </a:r>
          </a:p>
          <a:p>
            <a:r>
              <a:rPr lang="en-US" dirty="0" smtClean="0"/>
              <a:t>xxii) As at 30</a:t>
            </a:r>
            <a:r>
              <a:rPr lang="en-US" baseline="30000" dirty="0" smtClean="0"/>
              <a:t>th</a:t>
            </a:r>
            <a:r>
              <a:rPr lang="en-US" dirty="0" smtClean="0"/>
              <a:t> June,2017 less than half of the states of the Federation including the FCT have accessed their grants for 2016.</a:t>
            </a:r>
          </a:p>
          <a:p>
            <a:r>
              <a:rPr lang="en-US" dirty="0" smtClean="0"/>
              <a:t>xxiii) About twelve states are yet to access their 2015 grants. </a:t>
            </a:r>
          </a:p>
          <a:p>
            <a:r>
              <a:rPr lang="en-US" dirty="0" smtClean="0"/>
              <a:t>xxiv) The UBEC should decentralize the procurement of text books to the State UBE Boards. This will give UBEC the over site powers to ensure utilization. </a:t>
            </a:r>
          </a:p>
          <a:p>
            <a:r>
              <a:rPr lang="en-US" dirty="0" smtClean="0"/>
              <a:t>xxv) The UBEC should provide grants(service) for the school lunch as provided  by the Act. to the states UBE Boards  who should also empower the Local Education Authorities (LEA) to execute and both </a:t>
            </a:r>
            <a:r>
              <a:rPr lang="en-US" smtClean="0"/>
              <a:t>the State UBE Board and </a:t>
            </a:r>
            <a:r>
              <a:rPr lang="en-US" dirty="0" smtClean="0"/>
              <a:t>UBEC can monitor proper utilization.</a:t>
            </a:r>
          </a:p>
          <a:p>
            <a:r>
              <a:rPr lang="en-US" dirty="0" smtClean="0"/>
              <a:t>xxvi) Decentralize the procurement of instructional materials to the Local Education Authority (LEA)and provide the mechanism of ensuring  proper utilization.</a:t>
            </a:r>
            <a:endParaRPr lang="en-US" dirty="0" smtClean="0"/>
          </a:p>
        </p:txBody>
      </p:sp>
    </p:spTree>
    <p:extLst>
      <p:ext uri="{BB962C8B-B14F-4D97-AF65-F5344CB8AC3E}">
        <p14:creationId xmlns:p14="http://schemas.microsoft.com/office/powerpoint/2010/main" val="1634545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136339"/>
            <a:ext cx="4572000" cy="2585323"/>
          </a:xfrm>
          <a:prstGeom prst="rect">
            <a:avLst/>
          </a:prstGeom>
        </p:spPr>
        <p:txBody>
          <a:bodyPr>
            <a:spAutoFit/>
          </a:bodyPr>
          <a:lstStyle/>
          <a:p>
            <a:r>
              <a:rPr lang="en-US" dirty="0"/>
              <a:t>With 11.4 million out-of-school children out of the 20 million worldwide, Nigeria has the highest number of out-of-school children in the world. These include the girl-child, </a:t>
            </a:r>
            <a:r>
              <a:rPr lang="en-US" i="1" dirty="0" err="1"/>
              <a:t>almajiri</a:t>
            </a:r>
            <a:r>
              <a:rPr lang="en-US" i="1" dirty="0"/>
              <a:t>-child,</a:t>
            </a:r>
            <a:r>
              <a:rPr lang="en-US" dirty="0"/>
              <a:t> children of nomadic pastoralists, boy child drop-out, the area boys, children of migrant fishermen and more recently the children displaced by </a:t>
            </a:r>
            <a:r>
              <a:rPr lang="en-US" i="1" dirty="0"/>
              <a:t>the </a:t>
            </a:r>
            <a:r>
              <a:rPr lang="en-US" i="1" dirty="0" err="1"/>
              <a:t>Boko</a:t>
            </a:r>
            <a:r>
              <a:rPr lang="en-US" i="1" dirty="0"/>
              <a:t> Haram</a:t>
            </a:r>
            <a:r>
              <a:rPr lang="en-US" dirty="0"/>
              <a:t> insurgency</a:t>
            </a:r>
            <a:r>
              <a:rPr lang="en-US" dirty="0" smtClean="0"/>
              <a:t>.(</a:t>
            </a:r>
            <a:r>
              <a:rPr lang="en-US" dirty="0" smtClean="0"/>
              <a:t>Unicef.2015)</a:t>
            </a:r>
            <a:endParaRPr lang="en-US" dirty="0"/>
          </a:p>
        </p:txBody>
      </p:sp>
    </p:spTree>
    <p:extLst>
      <p:ext uri="{BB962C8B-B14F-4D97-AF65-F5344CB8AC3E}">
        <p14:creationId xmlns:p14="http://schemas.microsoft.com/office/powerpoint/2010/main" val="11461551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582341"/>
            <a:ext cx="4572000" cy="3693319"/>
          </a:xfrm>
          <a:prstGeom prst="rect">
            <a:avLst/>
          </a:prstGeom>
        </p:spPr>
        <p:txBody>
          <a:bodyPr>
            <a:spAutoFit/>
          </a:bodyPr>
          <a:lstStyle/>
          <a:p>
            <a:r>
              <a:rPr lang="en-US" dirty="0" smtClean="0"/>
              <a:t>Among </a:t>
            </a:r>
            <a:r>
              <a:rPr lang="en-US" dirty="0"/>
              <a:t>these disadvantaged groups: 60% of the 11.4 million out-of-school children in Nigeria are girls (UNICEF, 2015); only a fraction (17%) of the 4.1 million nomadic children of school-age have access to basic education despite decades of intervention. Similarly, an increasing number of displaced children (1 million according to UNICEF’s 2015 estimate) are being forced out of school in the insurgency-stricken States. These figures suggest that the educational process has given these groups of disadvantaged children very little access to education.</a:t>
            </a:r>
          </a:p>
        </p:txBody>
      </p:sp>
    </p:spTree>
    <p:extLst>
      <p:ext uri="{BB962C8B-B14F-4D97-AF65-F5344CB8AC3E}">
        <p14:creationId xmlns:p14="http://schemas.microsoft.com/office/powerpoint/2010/main" val="1156510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352800"/>
            <a:ext cx="4572000" cy="4247317"/>
          </a:xfrm>
          <a:prstGeom prst="rect">
            <a:avLst/>
          </a:prstGeom>
        </p:spPr>
        <p:txBody>
          <a:bodyPr>
            <a:spAutoFit/>
          </a:bodyPr>
          <a:lstStyle/>
          <a:p>
            <a:r>
              <a:rPr lang="en-US" dirty="0" smtClean="0"/>
              <a:t>The key issues and problems affecting the education of out-of-school children include: S</a:t>
            </a:r>
            <a:r>
              <a:rPr lang="en-US" b="1" dirty="0" smtClean="0"/>
              <a:t>ocio-cultural</a:t>
            </a:r>
            <a:r>
              <a:rPr lang="en-US" dirty="0" smtClean="0"/>
              <a:t> </a:t>
            </a:r>
            <a:r>
              <a:rPr lang="en-US" b="1" dirty="0" smtClean="0"/>
              <a:t>factors</a:t>
            </a:r>
          </a:p>
          <a:p>
            <a:r>
              <a:rPr lang="en-US" dirty="0" smtClean="0"/>
              <a:t> negative perception of the importance and value of western education</a:t>
            </a:r>
          </a:p>
          <a:p>
            <a:r>
              <a:rPr lang="en-US" dirty="0" smtClean="0"/>
              <a:t>low status accorded to girl-child education</a:t>
            </a:r>
          </a:p>
          <a:p>
            <a:r>
              <a:rPr lang="en-US" dirty="0" smtClean="0"/>
              <a:t>early marriage. </a:t>
            </a:r>
          </a:p>
          <a:p>
            <a:r>
              <a:rPr lang="en-US" b="1" dirty="0" smtClean="0"/>
              <a:t>Economic demand factors</a:t>
            </a:r>
          </a:p>
          <a:p>
            <a:r>
              <a:rPr lang="en-US" dirty="0" smtClean="0"/>
              <a:t>poverty of the family, </a:t>
            </a:r>
          </a:p>
          <a:p>
            <a:r>
              <a:rPr lang="en-US" dirty="0" smtClean="0"/>
              <a:t>child </a:t>
            </a:r>
            <a:r>
              <a:rPr lang="en-US" dirty="0" err="1" smtClean="0"/>
              <a:t>labour</a:t>
            </a:r>
            <a:r>
              <a:rPr lang="en-US" dirty="0" smtClean="0"/>
              <a:t>, </a:t>
            </a:r>
          </a:p>
          <a:p>
            <a:r>
              <a:rPr lang="en-US" dirty="0" smtClean="0"/>
              <a:t>distance from school</a:t>
            </a:r>
          </a:p>
          <a:p>
            <a:r>
              <a:rPr lang="en-US" dirty="0" smtClean="0"/>
              <a:t> limited employment opportunities for school leavers. </a:t>
            </a:r>
          </a:p>
          <a:p>
            <a:r>
              <a:rPr lang="en-US" dirty="0" smtClean="0"/>
              <a:t> </a:t>
            </a:r>
            <a:endParaRPr lang="en-US" dirty="0"/>
          </a:p>
          <a:p>
            <a:endParaRPr lang="en-US" dirty="0"/>
          </a:p>
        </p:txBody>
      </p:sp>
    </p:spTree>
    <p:extLst>
      <p:ext uri="{BB962C8B-B14F-4D97-AF65-F5344CB8AC3E}">
        <p14:creationId xmlns:p14="http://schemas.microsoft.com/office/powerpoint/2010/main" val="8408616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en-US" dirty="0"/>
              <a:t>For the 11.4 million out-of-school children the most urgent concern is raising the </a:t>
            </a:r>
            <a:r>
              <a:rPr lang="en-US" dirty="0" smtClean="0"/>
              <a:t>enrollment </a:t>
            </a:r>
            <a:r>
              <a:rPr lang="en-US" dirty="0"/>
              <a:t>rate to ensure that all of them are enrolled in basic education schools in the next four years.  To achieve this target, Government must plan to:</a:t>
            </a:r>
          </a:p>
        </p:txBody>
      </p:sp>
    </p:spTree>
    <p:extLst>
      <p:ext uri="{BB962C8B-B14F-4D97-AF65-F5344CB8AC3E}">
        <p14:creationId xmlns:p14="http://schemas.microsoft.com/office/powerpoint/2010/main" val="3635088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690336"/>
            <a:ext cx="4572000" cy="3693319"/>
          </a:xfrm>
          <a:prstGeom prst="rect">
            <a:avLst/>
          </a:prstGeom>
        </p:spPr>
        <p:txBody>
          <a:bodyPr>
            <a:spAutoFit/>
          </a:bodyPr>
          <a:lstStyle/>
          <a:p>
            <a:pPr lvl="0"/>
            <a:r>
              <a:rPr lang="en-US" dirty="0"/>
              <a:t>Enroll 2,875,000 pupils annually for the next four years;</a:t>
            </a:r>
          </a:p>
          <a:p>
            <a:r>
              <a:rPr lang="en-US" dirty="0"/>
              <a:t> </a:t>
            </a:r>
          </a:p>
          <a:p>
            <a:pPr lvl="0"/>
            <a:r>
              <a:rPr lang="en-US" dirty="0"/>
              <a:t>Construct and furnish additional 71,875 classrooms annually for the next four years </a:t>
            </a:r>
            <a:r>
              <a:rPr lang="en-US" dirty="0" smtClean="0"/>
              <a:t>to</a:t>
            </a:r>
            <a:r>
              <a:rPr lang="en-US" dirty="0"/>
              <a:t> accommodate the anticipated increase in enrolment;</a:t>
            </a:r>
          </a:p>
          <a:p>
            <a:r>
              <a:rPr lang="en-US" dirty="0"/>
              <a:t> </a:t>
            </a:r>
          </a:p>
          <a:p>
            <a:pPr lvl="0"/>
            <a:r>
              <a:rPr lang="en-US" dirty="0"/>
              <a:t>Recruit additional 500,000 qualified teachers (promised by the Federal Government) in tranches, to cater for the anticipated increase in pupils’ enrolment; </a:t>
            </a:r>
          </a:p>
          <a:p>
            <a:endParaRPr lang="en-US" dirty="0"/>
          </a:p>
        </p:txBody>
      </p:sp>
    </p:spTree>
    <p:extLst>
      <p:ext uri="{BB962C8B-B14F-4D97-AF65-F5344CB8AC3E}">
        <p14:creationId xmlns:p14="http://schemas.microsoft.com/office/powerpoint/2010/main" val="1307980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136339"/>
            <a:ext cx="4572000" cy="2585323"/>
          </a:xfrm>
          <a:prstGeom prst="rect">
            <a:avLst/>
          </a:prstGeom>
        </p:spPr>
        <p:txBody>
          <a:bodyPr>
            <a:spAutoFit/>
          </a:bodyPr>
          <a:lstStyle/>
          <a:p>
            <a:pPr lvl="0"/>
            <a:r>
              <a:rPr lang="en-US" dirty="0"/>
              <a:t>Raise the current enrolment of girls in basic education schools by 1.5 million girls annually, for the next four years if the 6 million girls currently out of school are to be provided with access to basic education as required by the UBE law;</a:t>
            </a:r>
          </a:p>
          <a:p>
            <a:r>
              <a:rPr lang="en-US" dirty="0"/>
              <a:t> </a:t>
            </a:r>
          </a:p>
          <a:p>
            <a:pPr lvl="0"/>
            <a:r>
              <a:rPr lang="en-US" dirty="0"/>
              <a:t>Raise the current  enrolment in Nomadic schools from the present 17% to 30-40% </a:t>
            </a:r>
          </a:p>
        </p:txBody>
      </p:sp>
    </p:spTree>
    <p:extLst>
      <p:ext uri="{BB962C8B-B14F-4D97-AF65-F5344CB8AC3E}">
        <p14:creationId xmlns:p14="http://schemas.microsoft.com/office/powerpoint/2010/main" val="18696813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859340"/>
            <a:ext cx="4572000" cy="3693319"/>
          </a:xfrm>
          <a:prstGeom prst="rect">
            <a:avLst/>
          </a:prstGeom>
        </p:spPr>
        <p:txBody>
          <a:bodyPr>
            <a:spAutoFit/>
          </a:bodyPr>
          <a:lstStyle/>
          <a:p>
            <a:r>
              <a:rPr lang="en-US" b="1" dirty="0" smtClean="0"/>
              <a:t>Supply side factors</a:t>
            </a:r>
          </a:p>
          <a:p>
            <a:r>
              <a:rPr lang="en-US" dirty="0" smtClean="0"/>
              <a:t>non-availability of schools in some communities, </a:t>
            </a:r>
          </a:p>
          <a:p>
            <a:r>
              <a:rPr lang="en-US" dirty="0" smtClean="0"/>
              <a:t>learner-unfriendly school environment,</a:t>
            </a:r>
          </a:p>
          <a:p>
            <a:r>
              <a:rPr lang="en-US" dirty="0" smtClean="0"/>
              <a:t> lack of provision for the education of special needs learners</a:t>
            </a:r>
          </a:p>
          <a:p>
            <a:r>
              <a:rPr lang="en-US" dirty="0" smtClean="0"/>
              <a:t> incessant teacher strikes, </a:t>
            </a:r>
          </a:p>
          <a:p>
            <a:r>
              <a:rPr lang="en-US" dirty="0" smtClean="0"/>
              <a:t>shortage of teachers and caregivers at all levels </a:t>
            </a:r>
            <a:r>
              <a:rPr lang="en-US" b="1" dirty="0" smtClean="0"/>
              <a:t>Politics and governance</a:t>
            </a:r>
            <a:r>
              <a:rPr lang="en-US" dirty="0" smtClean="0"/>
              <a:t> </a:t>
            </a:r>
          </a:p>
          <a:p>
            <a:r>
              <a:rPr lang="en-US" dirty="0" smtClean="0"/>
              <a:t>low level of political will</a:t>
            </a:r>
          </a:p>
          <a:p>
            <a:r>
              <a:rPr lang="en-US" dirty="0" smtClean="0"/>
              <a:t> politicization of education</a:t>
            </a:r>
          </a:p>
          <a:p>
            <a:r>
              <a:rPr lang="en-US" dirty="0" smtClean="0"/>
              <a:t> weak school level governance </a:t>
            </a:r>
          </a:p>
          <a:p>
            <a:r>
              <a:rPr lang="en-US" dirty="0" smtClean="0"/>
              <a:t>poor financing of education.</a:t>
            </a:r>
            <a:endParaRPr lang="en-US" dirty="0"/>
          </a:p>
        </p:txBody>
      </p:sp>
    </p:spTree>
    <p:extLst>
      <p:ext uri="{BB962C8B-B14F-4D97-AF65-F5344CB8AC3E}">
        <p14:creationId xmlns:p14="http://schemas.microsoft.com/office/powerpoint/2010/main" val="5872964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582341"/>
            <a:ext cx="4572000" cy="3139321"/>
          </a:xfrm>
          <a:prstGeom prst="rect">
            <a:avLst/>
          </a:prstGeom>
        </p:spPr>
        <p:txBody>
          <a:bodyPr>
            <a:spAutoFit/>
          </a:bodyPr>
          <a:lstStyle/>
          <a:p>
            <a:pPr lvl="0"/>
            <a:r>
              <a:rPr lang="en-US" dirty="0" smtClean="0"/>
              <a:t>recruit </a:t>
            </a:r>
            <a:r>
              <a:rPr lang="en-US" dirty="0"/>
              <a:t>37,500 qualified female teachers, (or 7.5% of the new teachers promised by federal government) annually, to serve as role models;</a:t>
            </a:r>
          </a:p>
          <a:p>
            <a:r>
              <a:rPr lang="en-US" dirty="0"/>
              <a:t> </a:t>
            </a:r>
          </a:p>
          <a:p>
            <a:pPr lvl="0"/>
            <a:r>
              <a:rPr lang="en-US" dirty="0"/>
              <a:t>Provide staff housing or special allowances as incentive for teachers in rural areas;</a:t>
            </a:r>
          </a:p>
          <a:p>
            <a:r>
              <a:rPr lang="en-US" dirty="0"/>
              <a:t> </a:t>
            </a:r>
          </a:p>
          <a:p>
            <a:r>
              <a:rPr lang="en-US" dirty="0"/>
              <a:t> </a:t>
            </a:r>
            <a:r>
              <a:rPr lang="en-US" dirty="0" smtClean="0"/>
              <a:t> </a:t>
            </a:r>
            <a:r>
              <a:rPr lang="en-US" dirty="0"/>
              <a:t>determine the amount of resources in terms of the learning materials and other facilities, as specified in UBEC’s school norms and standards, required for attaining these targets;</a:t>
            </a:r>
          </a:p>
        </p:txBody>
      </p:sp>
    </p:spTree>
    <p:extLst>
      <p:ext uri="{BB962C8B-B14F-4D97-AF65-F5344CB8AC3E}">
        <p14:creationId xmlns:p14="http://schemas.microsoft.com/office/powerpoint/2010/main" val="26693681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TotalTime>
  <Words>1612</Words>
  <Application>Microsoft Office PowerPoint</Application>
  <PresentationFormat>On-screen Show (4:3)</PresentationFormat>
  <Paragraphs>93</Paragraphs>
  <Slides>19</Slides>
  <Notes>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Basic Education.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INGAWA</dc:creator>
  <cp:lastModifiedBy>INGAWA</cp:lastModifiedBy>
  <cp:revision>19</cp:revision>
  <dcterms:created xsi:type="dcterms:W3CDTF">2017-10-09T09:11:10Z</dcterms:created>
  <dcterms:modified xsi:type="dcterms:W3CDTF">2017-10-15T14:29:32Z</dcterms:modified>
</cp:coreProperties>
</file>