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BB4E6A-FA96-4175-AA4F-E7669581DB25}" type="datetimeFigureOut">
              <a:rPr lang="en-US" smtClean="0"/>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1082952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BB4E6A-FA96-4175-AA4F-E7669581DB25}" type="datetimeFigureOut">
              <a:rPr lang="en-US" smtClean="0"/>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1822407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BB4E6A-FA96-4175-AA4F-E7669581DB25}" type="datetimeFigureOut">
              <a:rPr lang="en-US" smtClean="0"/>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311585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BB4E6A-FA96-4175-AA4F-E7669581DB25}" type="datetimeFigureOut">
              <a:rPr lang="en-US" smtClean="0"/>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342280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BB4E6A-FA96-4175-AA4F-E7669581DB25}" type="datetimeFigureOut">
              <a:rPr lang="en-US" smtClean="0"/>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3538911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BB4E6A-FA96-4175-AA4F-E7669581DB25}" type="datetimeFigureOut">
              <a:rPr lang="en-US" smtClean="0"/>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2282058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BB4E6A-FA96-4175-AA4F-E7669581DB25}" type="datetimeFigureOut">
              <a:rPr lang="en-US" smtClean="0"/>
              <a:t>6/13/2018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3111483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BB4E6A-FA96-4175-AA4F-E7669581DB25}" type="datetimeFigureOut">
              <a:rPr lang="en-US" smtClean="0"/>
              <a:t>6/13/2018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417903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BB4E6A-FA96-4175-AA4F-E7669581DB25}" type="datetimeFigureOut">
              <a:rPr lang="en-US" smtClean="0"/>
              <a:t>6/13/2018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2122242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BB4E6A-FA96-4175-AA4F-E7669581DB25}" type="datetimeFigureOut">
              <a:rPr lang="en-US" smtClean="0"/>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114995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BB4E6A-FA96-4175-AA4F-E7669581DB25}" type="datetimeFigureOut">
              <a:rPr lang="en-US" smtClean="0"/>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9CDEE-C67F-425E-93D0-E44FA6CA3A4F}" type="slidenum">
              <a:rPr lang="en-US" smtClean="0"/>
              <a:t>‹#›</a:t>
            </a:fld>
            <a:endParaRPr lang="en-US"/>
          </a:p>
        </p:txBody>
      </p:sp>
    </p:spTree>
    <p:extLst>
      <p:ext uri="{BB962C8B-B14F-4D97-AF65-F5344CB8AC3E}">
        <p14:creationId xmlns:p14="http://schemas.microsoft.com/office/powerpoint/2010/main" val="2615885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BB4E6A-FA96-4175-AA4F-E7669581DB25}" type="datetimeFigureOut">
              <a:rPr lang="en-US" smtClean="0"/>
              <a:t>6/13/2018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9CDEE-C67F-425E-93D0-E44FA6CA3A4F}" type="slidenum">
              <a:rPr lang="en-US" smtClean="0"/>
              <a:t>‹#›</a:t>
            </a:fld>
            <a:endParaRPr lang="en-US"/>
          </a:p>
        </p:txBody>
      </p:sp>
    </p:spTree>
    <p:extLst>
      <p:ext uri="{BB962C8B-B14F-4D97-AF65-F5344CB8AC3E}">
        <p14:creationId xmlns:p14="http://schemas.microsoft.com/office/powerpoint/2010/main" val="21659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CONDUCTING THE INVESTIGATION</a:t>
            </a:r>
            <a:endParaRPr lang="en-US" dirty="0"/>
          </a:p>
        </p:txBody>
      </p:sp>
      <p:sp>
        <p:nvSpPr>
          <p:cNvPr id="3" name="Subtitle 2"/>
          <p:cNvSpPr>
            <a:spLocks noGrp="1"/>
          </p:cNvSpPr>
          <p:nvPr>
            <p:ph type="subTitle" idx="1"/>
          </p:nvPr>
        </p:nvSpPr>
        <p:spPr/>
        <p:txBody>
          <a:bodyPr/>
          <a:lstStyle/>
          <a:p>
            <a:r>
              <a:rPr lang="en-US" dirty="0" smtClean="0"/>
              <a:t>BY</a:t>
            </a:r>
          </a:p>
          <a:p>
            <a:r>
              <a:rPr lang="en-US" dirty="0" smtClean="0"/>
              <a:t>THEOPHILUS ABBAH</a:t>
            </a:r>
            <a:endParaRPr lang="en-US" dirty="0"/>
          </a:p>
        </p:txBody>
      </p:sp>
    </p:spTree>
    <p:extLst>
      <p:ext uri="{BB962C8B-B14F-4D97-AF65-F5344CB8AC3E}">
        <p14:creationId xmlns:p14="http://schemas.microsoft.com/office/powerpoint/2010/main" val="2020320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your story</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ü"/>
            </a:pPr>
            <a:r>
              <a:rPr lang="en-US" dirty="0" smtClean="0"/>
              <a:t>Blogs, twitter, websites, ‘whistleblowers’: Cooking stove not in 2014 budget – look up the budget on the Ministry of Finance website; a story about </a:t>
            </a:r>
            <a:r>
              <a:rPr lang="en-US" dirty="0" err="1" smtClean="0"/>
              <a:t>Kogi</a:t>
            </a:r>
            <a:r>
              <a:rPr lang="en-US" dirty="0" smtClean="0"/>
              <a:t> local councils: look up monthly allocations on Ministry of Finance website; what is government saying on its website? What are critical bloggers saying? What has el-</a:t>
            </a:r>
            <a:r>
              <a:rPr lang="en-US" dirty="0" err="1" smtClean="0"/>
              <a:t>Rufai</a:t>
            </a:r>
            <a:r>
              <a:rPr lang="en-US" dirty="0" smtClean="0"/>
              <a:t> posted on his website about insurgency? What is </a:t>
            </a:r>
            <a:r>
              <a:rPr lang="en-US" dirty="0" err="1" smtClean="0"/>
              <a:t>Dr</a:t>
            </a:r>
            <a:r>
              <a:rPr lang="en-US" dirty="0" smtClean="0"/>
              <a:t> Tilde saying about the plight of Fulani in Plateau State?</a:t>
            </a:r>
          </a:p>
          <a:p>
            <a:pPr>
              <a:buFont typeface="Wingdings" pitchFamily="2" charset="2"/>
              <a:buChar char="ü"/>
            </a:pPr>
            <a:r>
              <a:rPr lang="en-US" dirty="0" smtClean="0"/>
              <a:t>Networking: meeting those who have done this same story or those in the industry related to the story.</a:t>
            </a:r>
            <a:endParaRPr lang="en-US" dirty="0"/>
          </a:p>
        </p:txBody>
      </p:sp>
    </p:spTree>
    <p:extLst>
      <p:ext uri="{BB962C8B-B14F-4D97-AF65-F5344CB8AC3E}">
        <p14:creationId xmlns:p14="http://schemas.microsoft.com/office/powerpoint/2010/main" val="650582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your story</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ü"/>
            </a:pPr>
            <a:r>
              <a:rPr lang="en-US" dirty="0" smtClean="0"/>
              <a:t>Gate-keepers, surveyors, and ‘door-openers’: These are individuals within the </a:t>
            </a:r>
            <a:r>
              <a:rPr lang="en-US" dirty="0" err="1" smtClean="0"/>
              <a:t>organisation</a:t>
            </a:r>
            <a:r>
              <a:rPr lang="en-US" dirty="0" smtClean="0"/>
              <a:t>: secretaries, receptionists, security staff; those who can tell you the structure of things (surveyors); and those who can persuade others to talk to you (elder statesmen; lawmakers; community leaders. In doing debt relief story, a staff in MDG office told me about a water project in </a:t>
            </a:r>
            <a:r>
              <a:rPr lang="en-US" dirty="0" err="1" smtClean="0"/>
              <a:t>Ekiti</a:t>
            </a:r>
            <a:r>
              <a:rPr lang="en-US" dirty="0" smtClean="0"/>
              <a:t>. Money paid, but the facilitator ran away when an MDG official came for inspection. He also revealed that projects were awarded to PDP members through local chairmen, and not meant to be executed – it’s money for the boys. This changed the trend of my investigation.</a:t>
            </a:r>
            <a:endParaRPr lang="en-US" dirty="0"/>
          </a:p>
        </p:txBody>
      </p:sp>
    </p:spTree>
    <p:extLst>
      <p:ext uri="{BB962C8B-B14F-4D97-AF65-F5344CB8AC3E}">
        <p14:creationId xmlns:p14="http://schemas.microsoft.com/office/powerpoint/2010/main" val="720259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your story</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ü"/>
            </a:pPr>
            <a:r>
              <a:rPr lang="en-US" dirty="0" smtClean="0"/>
              <a:t>Surveillance and ‘going underground’: This should be a kind of last resort because of the legal implications. It should be simply to fill in the gap. It can be dangerous: Emmanuel </a:t>
            </a:r>
            <a:r>
              <a:rPr lang="en-US" dirty="0" err="1" smtClean="0"/>
              <a:t>Mayah</a:t>
            </a:r>
            <a:r>
              <a:rPr lang="en-US" dirty="0" smtClean="0"/>
              <a:t> had to travel through the desert to Libya while investigating his award-winning human trafficking story!</a:t>
            </a:r>
          </a:p>
          <a:p>
            <a:pPr>
              <a:buFont typeface="Wingdings" pitchFamily="2" charset="2"/>
              <a:buChar char="ü"/>
            </a:pPr>
            <a:r>
              <a:rPr lang="en-US" dirty="0" smtClean="0"/>
              <a:t>Beware of your source: is he genuine, how adequate is the information he’s giving you, what are his motives? Beware of spin doctors – official spokesperson and lobbyists: they may not want you to do the story!</a:t>
            </a:r>
            <a:endParaRPr lang="en-US" dirty="0"/>
          </a:p>
        </p:txBody>
      </p:sp>
    </p:spTree>
    <p:extLst>
      <p:ext uri="{BB962C8B-B14F-4D97-AF65-F5344CB8AC3E}">
        <p14:creationId xmlns:p14="http://schemas.microsoft.com/office/powerpoint/2010/main" val="1231258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and your source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Reluctance/anonymity</a:t>
            </a:r>
          </a:p>
          <a:p>
            <a:r>
              <a:rPr lang="en-US" dirty="0" smtClean="0"/>
              <a:t>Payments: Don’t pay. If anyone wants money before he speaks, then check the information he wants to give you. But you can pay for lunch or breakfast, or settle some incidental bills, pay translators, or offer support after the interview.</a:t>
            </a:r>
          </a:p>
          <a:p>
            <a:r>
              <a:rPr lang="en-US" dirty="0" smtClean="0"/>
              <a:t>Protect your source: Explain what you want to use the information for, who you need to reveal his/her identity to; what to quote and not to quote to ensure he/she is not exposed; make ‘off-record </a:t>
            </a:r>
            <a:r>
              <a:rPr lang="en-US" dirty="0" err="1" smtClean="0"/>
              <a:t>off-record</a:t>
            </a:r>
            <a:r>
              <a:rPr lang="en-US" dirty="0" smtClean="0"/>
              <a:t>’; conceal his identify if it has been agreed.</a:t>
            </a:r>
          </a:p>
          <a:p>
            <a:endParaRPr lang="en-US" dirty="0" smtClean="0"/>
          </a:p>
          <a:p>
            <a:endParaRPr lang="en-US" dirty="0"/>
          </a:p>
        </p:txBody>
      </p:sp>
    </p:spTree>
    <p:extLst>
      <p:ext uri="{BB962C8B-B14F-4D97-AF65-F5344CB8AC3E}">
        <p14:creationId xmlns:p14="http://schemas.microsoft.com/office/powerpoint/2010/main" val="2835792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Protect </a:t>
            </a:r>
            <a:r>
              <a:rPr lang="en-US" smtClean="0"/>
              <a:t>yourslef</a:t>
            </a:r>
            <a:endParaRPr lang="en-US"/>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Ø"/>
            </a:pPr>
            <a:r>
              <a:rPr lang="en-US" dirty="0" smtClean="0"/>
              <a:t>It is vital to let your superior and colleagues know you’re doing the story. Don’t be too secretive about it.</a:t>
            </a:r>
          </a:p>
          <a:p>
            <a:pPr>
              <a:buFont typeface="Wingdings" pitchFamily="2" charset="2"/>
              <a:buChar char="Ø"/>
            </a:pPr>
            <a:r>
              <a:rPr lang="en-US" dirty="0" smtClean="0"/>
              <a:t>If you’re working as an undercover, tell your editor what you experience at every step. Find out where to locate the nearest police station, in case you run into trouble. Have a reserve (undisclosed) handset, fully charged with enough credit balance, to enable you make secret calls.</a:t>
            </a:r>
          </a:p>
          <a:p>
            <a:pPr>
              <a:buFont typeface="Wingdings" pitchFamily="2" charset="2"/>
              <a:buChar char="Ø"/>
            </a:pPr>
            <a:r>
              <a:rPr lang="en-US" dirty="0" smtClean="0"/>
              <a:t>Secure all vital documents obtained from sources: photocopy and keep original in company’s safe.</a:t>
            </a:r>
          </a:p>
          <a:p>
            <a:pPr>
              <a:buFont typeface="Wingdings" pitchFamily="2" charset="2"/>
              <a:buChar char="Ø"/>
            </a:pPr>
            <a:r>
              <a:rPr lang="en-US" dirty="0" smtClean="0"/>
              <a:t>Agree on how to protect your source, but don’t allow the source to determine how the story should be done.</a:t>
            </a:r>
          </a:p>
          <a:p>
            <a:pPr>
              <a:buFont typeface="Wingdings" pitchFamily="2" charset="2"/>
              <a:buChar char="Ø"/>
            </a:pPr>
            <a:r>
              <a:rPr lang="en-US" dirty="0" smtClean="0"/>
              <a:t>Record all conversations with sources (both on record and off-the-record). Transcribe them and store in your computer.</a:t>
            </a:r>
          </a:p>
          <a:p>
            <a:pPr>
              <a:buFont typeface="Wingdings" pitchFamily="2" charset="2"/>
              <a:buChar char="Ø"/>
            </a:pPr>
            <a:r>
              <a:rPr lang="en-US" dirty="0" smtClean="0"/>
              <a:t>Seek help when necessary from security agencies when necessary.</a:t>
            </a:r>
            <a:endParaRPr lang="en-US" dirty="0"/>
          </a:p>
        </p:txBody>
      </p:sp>
    </p:spTree>
    <p:extLst>
      <p:ext uri="{BB962C8B-B14F-4D97-AF65-F5344CB8AC3E}">
        <p14:creationId xmlns:p14="http://schemas.microsoft.com/office/powerpoint/2010/main" val="805728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Documentary Evidence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As mentioned earlier, there are a lot of documents in circulation about the story you’re doing. You need them as backgrounders. But also, you need documents concerning the story in order to authenticate what you’re doing. How much is the contract? There has to be signed documents. How much tax did </a:t>
            </a:r>
            <a:r>
              <a:rPr lang="en-US" dirty="0" err="1" smtClean="0"/>
              <a:t>Dangote</a:t>
            </a:r>
            <a:r>
              <a:rPr lang="en-US" dirty="0" smtClean="0"/>
              <a:t> Cement company pay in 2013? N20 million. There has to be the company’s Balance Sheet or tax receipt? Insist on documentary evidence for your story, not just hearsay.</a:t>
            </a:r>
          </a:p>
          <a:p>
            <a:r>
              <a:rPr lang="en-US" dirty="0" smtClean="0"/>
              <a:t>But you must learn to evaluate the documents, using basic skills that forensic experts apply. Journalists must insist on accessing ‘authentic’ documents.</a:t>
            </a:r>
            <a:endParaRPr lang="en-US" dirty="0"/>
          </a:p>
        </p:txBody>
      </p:sp>
    </p:spTree>
    <p:extLst>
      <p:ext uri="{BB962C8B-B14F-4D97-AF65-F5344CB8AC3E}">
        <p14:creationId xmlns:p14="http://schemas.microsoft.com/office/powerpoint/2010/main" val="682166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Documentary Evidence</a:t>
            </a:r>
            <a:endParaRPr lang="en-US" dirty="0"/>
          </a:p>
        </p:txBody>
      </p:sp>
      <p:sp>
        <p:nvSpPr>
          <p:cNvPr id="3" name="Content Placeholder 2"/>
          <p:cNvSpPr>
            <a:spLocks noGrp="1"/>
          </p:cNvSpPr>
          <p:nvPr>
            <p:ph idx="1"/>
          </p:nvPr>
        </p:nvSpPr>
        <p:spPr/>
        <p:txBody>
          <a:bodyPr>
            <a:normAutofit fontScale="55000" lnSpcReduction="20000"/>
          </a:bodyPr>
          <a:lstStyle/>
          <a:p>
            <a:pPr>
              <a:buFont typeface="Wingdings" pitchFamily="2" charset="2"/>
              <a:buChar char="Ø"/>
            </a:pPr>
            <a:r>
              <a:rPr lang="en-US" dirty="0" smtClean="0"/>
              <a:t>Question the source of the document. What might be the motives of the person for providing documents? (Example of Primary Healthcare). Is he a competitor? Is he seeking a job and was denied a place? </a:t>
            </a:r>
          </a:p>
          <a:p>
            <a:pPr>
              <a:buFont typeface="Wingdings" pitchFamily="2" charset="2"/>
              <a:buChar char="Ø"/>
            </a:pPr>
            <a:r>
              <a:rPr lang="en-US" dirty="0" smtClean="0"/>
              <a:t>Is the document genuine? The letterhead, any verifiable names quoted, whether the date makes sense; the language of the document: obvious grammatical errors; official stamp, is it authentic? Civil servants forge documents (NNPC and oil import document story)</a:t>
            </a:r>
          </a:p>
          <a:p>
            <a:pPr>
              <a:buFont typeface="Wingdings" pitchFamily="2" charset="2"/>
              <a:buChar char="Ø"/>
            </a:pPr>
            <a:r>
              <a:rPr lang="en-US" dirty="0" smtClean="0"/>
              <a:t>Is the document complete? Pages may be missing. Has anything been erased, scratched out or rendered unreadable. The missing information could put a completely new face on what is read.</a:t>
            </a:r>
          </a:p>
          <a:p>
            <a:pPr>
              <a:buFont typeface="Wingdings" pitchFamily="2" charset="2"/>
              <a:buChar char="Ø"/>
            </a:pPr>
            <a:r>
              <a:rPr lang="en-US" dirty="0" smtClean="0"/>
              <a:t>How current is the information? Ask someone familiar with the issues to verify that it is an up-to-date document, not an old one that has been overtaken by events.</a:t>
            </a:r>
          </a:p>
          <a:p>
            <a:pPr>
              <a:buFont typeface="Wingdings" pitchFamily="2" charset="2"/>
              <a:buChar char="Ø"/>
            </a:pPr>
            <a:r>
              <a:rPr lang="en-US" dirty="0" smtClean="0"/>
              <a:t>Is it accurate: ask others who may know whether the facts and figures seem likely, or cross-check them with other documents.</a:t>
            </a:r>
          </a:p>
          <a:p>
            <a:pPr>
              <a:buFont typeface="Wingdings" pitchFamily="2" charset="2"/>
              <a:buChar char="Ø"/>
            </a:pPr>
            <a:r>
              <a:rPr lang="en-US" dirty="0" smtClean="0"/>
              <a:t>Documents can lead to other documents. Try and follow the paper trails. (Example of aviation fraud between a former managing director of FAAN and a former minister of aviation).</a:t>
            </a:r>
            <a:endParaRPr lang="en-US" dirty="0"/>
          </a:p>
        </p:txBody>
      </p:sp>
    </p:spTree>
    <p:extLst>
      <p:ext uri="{BB962C8B-B14F-4D97-AF65-F5344CB8AC3E}">
        <p14:creationId xmlns:p14="http://schemas.microsoft.com/office/powerpoint/2010/main" val="738252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Conducting the Investigative Interview</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Do a thorough background reading: get your facts before going for the interview.</a:t>
            </a:r>
          </a:p>
          <a:p>
            <a:r>
              <a:rPr lang="en-US" dirty="0" smtClean="0"/>
              <a:t>Get correct names,</a:t>
            </a:r>
          </a:p>
          <a:p>
            <a:r>
              <a:rPr lang="en-US" dirty="0" smtClean="0"/>
              <a:t>Prepare your questions in advance: Be ready to ask the critical question: Minister of Environment: “Is the N9.2bn contract on cooking stove in 2014 budget?” (you already know its not), “you broke the law, </a:t>
            </a:r>
            <a:r>
              <a:rPr lang="en-US" dirty="0" err="1" smtClean="0"/>
              <a:t>Mr</a:t>
            </a:r>
            <a:r>
              <a:rPr lang="en-US" dirty="0" smtClean="0"/>
              <a:t> Minister?”</a:t>
            </a:r>
          </a:p>
          <a:p>
            <a:r>
              <a:rPr lang="en-US" dirty="0" smtClean="0"/>
              <a:t>The soft and hot questions: get them ready</a:t>
            </a:r>
          </a:p>
          <a:p>
            <a:r>
              <a:rPr lang="en-US" dirty="0" smtClean="0"/>
              <a:t>Ask pointed and specific questions</a:t>
            </a:r>
          </a:p>
          <a:p>
            <a:r>
              <a:rPr lang="en-US" dirty="0" smtClean="0"/>
              <a:t>Confirm what is on the record and off the record.</a:t>
            </a:r>
          </a:p>
          <a:p>
            <a:r>
              <a:rPr lang="en-US" dirty="0" smtClean="0"/>
              <a:t>Don’t conceal recording devices. Take notes.</a:t>
            </a:r>
          </a:p>
          <a:p>
            <a:r>
              <a:rPr lang="en-US" dirty="0" smtClean="0"/>
              <a:t>Confirm questions and answers</a:t>
            </a:r>
          </a:p>
          <a:p>
            <a:r>
              <a:rPr lang="en-US" dirty="0" smtClean="0"/>
              <a:t>Let the interviewee make his point. Let him complete his statements, even if he paused. Don’t rush to make comments, or claim to know as much as the interviewee.</a:t>
            </a:r>
          </a:p>
          <a:p>
            <a:r>
              <a:rPr lang="en-US" dirty="0" smtClean="0"/>
              <a:t>Don’t allow him to read your story before you publish it.</a:t>
            </a:r>
            <a:endParaRPr lang="en-US" dirty="0"/>
          </a:p>
        </p:txBody>
      </p:sp>
    </p:spTree>
    <p:extLst>
      <p:ext uri="{BB962C8B-B14F-4D97-AF65-F5344CB8AC3E}">
        <p14:creationId xmlns:p14="http://schemas.microsoft.com/office/powerpoint/2010/main" val="3753692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 There</a:t>
            </a:r>
            <a:endParaRPr lang="en-US" dirty="0"/>
          </a:p>
        </p:txBody>
      </p:sp>
      <p:sp>
        <p:nvSpPr>
          <p:cNvPr id="3" name="Content Placeholder 2"/>
          <p:cNvSpPr>
            <a:spLocks noGrp="1"/>
          </p:cNvSpPr>
          <p:nvPr>
            <p:ph idx="1"/>
          </p:nvPr>
        </p:nvSpPr>
        <p:spPr/>
        <p:txBody>
          <a:bodyPr/>
          <a:lstStyle/>
          <a:p>
            <a:r>
              <a:rPr lang="en-US" dirty="0" smtClean="0"/>
              <a:t>You can’t feel a story until you have gone to where the action is.</a:t>
            </a:r>
          </a:p>
          <a:p>
            <a:r>
              <a:rPr lang="en-US" dirty="0" smtClean="0"/>
              <a:t>Don’t trust what others tell you so much.</a:t>
            </a:r>
          </a:p>
          <a:p>
            <a:r>
              <a:rPr lang="en-US" dirty="0" smtClean="0"/>
              <a:t>Do the work of a reporter. Seek for proofs.</a:t>
            </a:r>
            <a:endParaRPr lang="en-US" dirty="0"/>
          </a:p>
        </p:txBody>
      </p:sp>
    </p:spTree>
    <p:extLst>
      <p:ext uri="{BB962C8B-B14F-4D97-AF65-F5344CB8AC3E}">
        <p14:creationId xmlns:p14="http://schemas.microsoft.com/office/powerpoint/2010/main" val="265221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Conducting the Investigation</a:t>
            </a:r>
            <a:endParaRPr lang="en-US" dirty="0"/>
          </a:p>
        </p:txBody>
      </p:sp>
      <p:sp>
        <p:nvSpPr>
          <p:cNvPr id="3" name="Content Placeholder 2"/>
          <p:cNvSpPr>
            <a:spLocks noGrp="1"/>
          </p:cNvSpPr>
          <p:nvPr>
            <p:ph idx="1"/>
          </p:nvPr>
        </p:nvSpPr>
        <p:spPr/>
        <p:txBody>
          <a:bodyPr/>
          <a:lstStyle/>
          <a:p>
            <a:r>
              <a:rPr lang="en-US" dirty="0" smtClean="0"/>
              <a:t>Most brilliant investigative story ideas die at this point. Why? </a:t>
            </a:r>
          </a:p>
          <a:p>
            <a:r>
              <a:rPr lang="en-US" dirty="0" smtClean="0"/>
              <a:t> It’s a tedious process. Only journalists with commitment and tenacity can go through it.</a:t>
            </a:r>
          </a:p>
          <a:p>
            <a:r>
              <a:rPr lang="en-US" dirty="0" smtClean="0"/>
              <a:t>It requires skills</a:t>
            </a:r>
          </a:p>
          <a:p>
            <a:r>
              <a:rPr lang="en-US" dirty="0" smtClean="0"/>
              <a:t>It requires commitment to the values behind the story</a:t>
            </a:r>
          </a:p>
          <a:p>
            <a:r>
              <a:rPr lang="en-US" dirty="0" smtClean="0"/>
              <a:t>It’s a period of temptation</a:t>
            </a:r>
            <a:endParaRPr lang="en-US" dirty="0"/>
          </a:p>
        </p:txBody>
      </p:sp>
    </p:spTree>
    <p:extLst>
      <p:ext uri="{BB962C8B-B14F-4D97-AF65-F5344CB8AC3E}">
        <p14:creationId xmlns:p14="http://schemas.microsoft.com/office/powerpoint/2010/main" val="2446194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Conducting the Investigation:</a:t>
            </a:r>
            <a:br>
              <a:rPr lang="en-US" dirty="0" smtClean="0"/>
            </a:br>
            <a:r>
              <a:rPr lang="en-US" dirty="0" smtClean="0"/>
              <a:t> Tools Needed</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dirty="0" smtClean="0"/>
              <a:t>Pen and/or pencil</a:t>
            </a:r>
          </a:p>
          <a:p>
            <a:pPr>
              <a:buFont typeface="Wingdings" pitchFamily="2" charset="2"/>
              <a:buChar char="ü"/>
            </a:pPr>
            <a:r>
              <a:rPr lang="en-US" dirty="0" smtClean="0"/>
              <a:t>A notebook</a:t>
            </a:r>
          </a:p>
          <a:p>
            <a:pPr>
              <a:buFont typeface="Wingdings" pitchFamily="2" charset="2"/>
              <a:buChar char="ü"/>
            </a:pPr>
            <a:r>
              <a:rPr lang="en-US" dirty="0" smtClean="0"/>
              <a:t>A tape and/or video recorder</a:t>
            </a:r>
          </a:p>
          <a:p>
            <a:pPr>
              <a:buFont typeface="Wingdings" pitchFamily="2" charset="2"/>
              <a:buChar char="ü"/>
            </a:pPr>
            <a:r>
              <a:rPr lang="en-US" dirty="0" smtClean="0"/>
              <a:t>A camera</a:t>
            </a:r>
          </a:p>
          <a:p>
            <a:pPr>
              <a:buFont typeface="Wingdings" pitchFamily="2" charset="2"/>
              <a:buChar char="ü"/>
            </a:pPr>
            <a:r>
              <a:rPr lang="en-US" dirty="0" smtClean="0"/>
              <a:t>Research skills</a:t>
            </a:r>
          </a:p>
          <a:p>
            <a:pPr>
              <a:buFont typeface="Wingdings" pitchFamily="2" charset="2"/>
              <a:buChar char="ü"/>
            </a:pPr>
            <a:r>
              <a:rPr lang="en-US" dirty="0" smtClean="0"/>
              <a:t>Filing skill</a:t>
            </a:r>
          </a:p>
          <a:p>
            <a:pPr>
              <a:buFont typeface="Wingdings" pitchFamily="2" charset="2"/>
              <a:buChar char="ü"/>
            </a:pPr>
            <a:r>
              <a:rPr lang="en-US" dirty="0" smtClean="0"/>
              <a:t>Interviewing skill</a:t>
            </a:r>
            <a:endParaRPr lang="en-US" dirty="0"/>
          </a:p>
        </p:txBody>
      </p:sp>
    </p:spTree>
    <p:extLst>
      <p:ext uri="{BB962C8B-B14F-4D97-AF65-F5344CB8AC3E}">
        <p14:creationId xmlns:p14="http://schemas.microsoft.com/office/powerpoint/2010/main" val="1313661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Conducting the Investigation</a:t>
            </a:r>
            <a:endParaRPr lang="en-US" dirty="0"/>
          </a:p>
        </p:txBody>
      </p:sp>
      <p:sp>
        <p:nvSpPr>
          <p:cNvPr id="3" name="Content Placeholder 2"/>
          <p:cNvSpPr>
            <a:spLocks noGrp="1"/>
          </p:cNvSpPr>
          <p:nvPr>
            <p:ph idx="1"/>
          </p:nvPr>
        </p:nvSpPr>
        <p:spPr/>
        <p:txBody>
          <a:bodyPr/>
          <a:lstStyle/>
          <a:p>
            <a:r>
              <a:rPr lang="en-US" dirty="0" smtClean="0"/>
              <a:t>The first step usually is to read up what has been published about the story you’re investigation: press releases; </a:t>
            </a:r>
          </a:p>
          <a:p>
            <a:r>
              <a:rPr lang="en-US" dirty="0" smtClean="0"/>
              <a:t>complaints by persons/</a:t>
            </a:r>
            <a:r>
              <a:rPr lang="en-US" dirty="0" err="1" smtClean="0"/>
              <a:t>organisations</a:t>
            </a:r>
            <a:r>
              <a:rPr lang="en-US" dirty="0" smtClean="0"/>
              <a:t>; responses in the press; </a:t>
            </a:r>
          </a:p>
          <a:p>
            <a:r>
              <a:rPr lang="en-US" dirty="0" smtClean="0"/>
              <a:t>Any professional report on what you want to investigate</a:t>
            </a:r>
          </a:p>
          <a:p>
            <a:r>
              <a:rPr lang="en-US" dirty="0" smtClean="0"/>
              <a:t>Using the internet to research the topic </a:t>
            </a:r>
          </a:p>
          <a:p>
            <a:endParaRPr lang="en-US" dirty="0"/>
          </a:p>
        </p:txBody>
      </p:sp>
    </p:spTree>
    <p:extLst>
      <p:ext uri="{BB962C8B-B14F-4D97-AF65-F5344CB8AC3E}">
        <p14:creationId xmlns:p14="http://schemas.microsoft.com/office/powerpoint/2010/main" val="3773445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Conducting the Investigation:</a:t>
            </a:r>
            <a:endParaRPr lang="en-US" dirty="0"/>
          </a:p>
        </p:txBody>
      </p:sp>
      <p:sp>
        <p:nvSpPr>
          <p:cNvPr id="3" name="Content Placeholder 2"/>
          <p:cNvSpPr>
            <a:spLocks noGrp="1"/>
          </p:cNvSpPr>
          <p:nvPr>
            <p:ph idx="1"/>
          </p:nvPr>
        </p:nvSpPr>
        <p:spPr/>
        <p:txBody>
          <a:bodyPr>
            <a:normAutofit lnSpcReduction="10000"/>
          </a:bodyPr>
          <a:lstStyle/>
          <a:p>
            <a:r>
              <a:rPr lang="en-US" dirty="0" smtClean="0"/>
              <a:t>It is vital to do a lot of background reading because it is possible others may have done the same story;</a:t>
            </a:r>
          </a:p>
          <a:p>
            <a:r>
              <a:rPr lang="en-US" dirty="0" smtClean="0"/>
              <a:t>It is possible the questions you intend to ask have been answered, hence you have engaged in a wasted effort;</a:t>
            </a:r>
          </a:p>
          <a:p>
            <a:r>
              <a:rPr lang="en-US" dirty="0" smtClean="0"/>
              <a:t>It will enable you to know take the story further – add new value to the story. Ask new questions.</a:t>
            </a:r>
          </a:p>
          <a:p>
            <a:endParaRPr lang="en-US" dirty="0"/>
          </a:p>
        </p:txBody>
      </p:sp>
    </p:spTree>
    <p:extLst>
      <p:ext uri="{BB962C8B-B14F-4D97-AF65-F5344CB8AC3E}">
        <p14:creationId xmlns:p14="http://schemas.microsoft.com/office/powerpoint/2010/main" val="1919566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Conducting the Investigation</a:t>
            </a:r>
            <a:endParaRPr lang="en-US" dirty="0"/>
          </a:p>
        </p:txBody>
      </p:sp>
      <p:sp>
        <p:nvSpPr>
          <p:cNvPr id="3" name="Content Placeholder 2"/>
          <p:cNvSpPr>
            <a:spLocks noGrp="1"/>
          </p:cNvSpPr>
          <p:nvPr>
            <p:ph idx="1"/>
          </p:nvPr>
        </p:nvSpPr>
        <p:spPr/>
        <p:txBody>
          <a:bodyPr>
            <a:normAutofit lnSpcReduction="10000"/>
          </a:bodyPr>
          <a:lstStyle/>
          <a:p>
            <a:r>
              <a:rPr lang="en-US" u="sng" dirty="0" smtClean="0"/>
              <a:t>Establishing the case: Meeting sources</a:t>
            </a:r>
          </a:p>
          <a:p>
            <a:r>
              <a:rPr lang="en-US" dirty="0" smtClean="0"/>
              <a:t>This is the critical point in conducting an investigation. You need to encounter the human, documentary and digital.</a:t>
            </a:r>
          </a:p>
          <a:p>
            <a:pPr marL="0" indent="0">
              <a:buNone/>
            </a:pPr>
            <a:r>
              <a:rPr lang="en-US" dirty="0" smtClean="0"/>
              <a:t>These sources include:</a:t>
            </a:r>
          </a:p>
          <a:p>
            <a:pPr>
              <a:buFont typeface="Wingdings" pitchFamily="2" charset="2"/>
              <a:buChar char="ü"/>
            </a:pPr>
            <a:r>
              <a:rPr lang="en-US" dirty="0" smtClean="0"/>
              <a:t>Witnesses: they gave a vivid account of what has happened: In </a:t>
            </a:r>
            <a:r>
              <a:rPr lang="en-US" dirty="0" err="1" smtClean="0"/>
              <a:t>Kogi</a:t>
            </a:r>
            <a:r>
              <a:rPr lang="en-US" dirty="0" smtClean="0"/>
              <a:t> LG story, we needed workers to tell their stories. And this was not easy.</a:t>
            </a:r>
          </a:p>
          <a:p>
            <a:pPr marL="0" indent="0">
              <a:buNone/>
            </a:pPr>
            <a:endParaRPr lang="en-US" dirty="0" smtClean="0"/>
          </a:p>
          <a:p>
            <a:endParaRPr lang="en-US" dirty="0"/>
          </a:p>
        </p:txBody>
      </p:sp>
    </p:spTree>
    <p:extLst>
      <p:ext uri="{BB962C8B-B14F-4D97-AF65-F5344CB8AC3E}">
        <p14:creationId xmlns:p14="http://schemas.microsoft.com/office/powerpoint/2010/main" val="1714865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to story</a:t>
            </a: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ü"/>
            </a:pPr>
            <a:r>
              <a:rPr lang="en-US" dirty="0" smtClean="0"/>
              <a:t>Current Associates of the subject: other companies officials, shareholders, family members employees, clients, competitors</a:t>
            </a:r>
          </a:p>
          <a:p>
            <a:pPr>
              <a:buFont typeface="Wingdings" pitchFamily="2" charset="2"/>
              <a:buChar char="ü"/>
            </a:pPr>
            <a:r>
              <a:rPr lang="en-US" dirty="0" smtClean="0"/>
              <a:t>Previous associates: former partners, employees, professional associates.</a:t>
            </a:r>
          </a:p>
          <a:p>
            <a:pPr>
              <a:buFont typeface="Wingdings" pitchFamily="2" charset="2"/>
              <a:buChar char="ü"/>
            </a:pPr>
            <a:r>
              <a:rPr lang="en-US" dirty="0" smtClean="0"/>
              <a:t>Chains of enquiry: start with anyone who knows a little about the subject matter that you know, and then you get a link to others who know more. </a:t>
            </a:r>
          </a:p>
          <a:p>
            <a:pPr>
              <a:buFont typeface="Wingdings" pitchFamily="2" charset="2"/>
              <a:buChar char="ü"/>
            </a:pPr>
            <a:r>
              <a:rPr lang="en-US" dirty="0" smtClean="0"/>
              <a:t>Look for experts in the field</a:t>
            </a:r>
            <a:endParaRPr lang="en-US" dirty="0"/>
          </a:p>
        </p:txBody>
      </p:sp>
    </p:spTree>
    <p:extLst>
      <p:ext uri="{BB962C8B-B14F-4D97-AF65-F5344CB8AC3E}">
        <p14:creationId xmlns:p14="http://schemas.microsoft.com/office/powerpoint/2010/main" val="962471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your story</a:t>
            </a:r>
            <a:endParaRPr lang="en-US" dirty="0"/>
          </a:p>
        </p:txBody>
      </p:sp>
      <p:sp>
        <p:nvSpPr>
          <p:cNvPr id="3" name="Content Placeholder 2"/>
          <p:cNvSpPr>
            <a:spLocks noGrp="1"/>
          </p:cNvSpPr>
          <p:nvPr>
            <p:ph idx="1"/>
          </p:nvPr>
        </p:nvSpPr>
        <p:spPr/>
        <p:txBody>
          <a:bodyPr>
            <a:normAutofit fontScale="92500"/>
          </a:bodyPr>
          <a:lstStyle/>
          <a:p>
            <a:r>
              <a:rPr lang="en-US" dirty="0" smtClean="0"/>
              <a:t>A journalist should </a:t>
            </a:r>
            <a:r>
              <a:rPr lang="en-US" dirty="0" err="1" smtClean="0"/>
              <a:t>endeavour</a:t>
            </a:r>
            <a:r>
              <a:rPr lang="en-US" dirty="0" smtClean="0"/>
              <a:t> to broaden his contact with experts, because you need a lot of them. They are there in universities; professional bodies; retired government officials; self-styled consultants; former ministers in government.</a:t>
            </a:r>
          </a:p>
          <a:p>
            <a:r>
              <a:rPr lang="en-US" dirty="0" smtClean="0"/>
              <a:t>Look for more than two experts on the subject matter so that you can have broader perspectives. Some experts are dated; look for current experts as well as older ones.</a:t>
            </a:r>
            <a:endParaRPr lang="en-US" dirty="0"/>
          </a:p>
        </p:txBody>
      </p:sp>
    </p:spTree>
    <p:extLst>
      <p:ext uri="{BB962C8B-B14F-4D97-AF65-F5344CB8AC3E}">
        <p14:creationId xmlns:p14="http://schemas.microsoft.com/office/powerpoint/2010/main" val="3006008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your story</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ü"/>
            </a:pPr>
            <a:r>
              <a:rPr lang="en-US" dirty="0" smtClean="0"/>
              <a:t>Government officials: regulatory agencies, police, relevant departments. Obtain relevant documents: minutes of meetings; official reports or decisions; court proceedings; details of registration of companies, etc. But note that government officials are more likely to hide the whole truth from you.</a:t>
            </a:r>
          </a:p>
          <a:p>
            <a:pPr>
              <a:buFont typeface="Wingdings" pitchFamily="2" charset="2"/>
              <a:buChar char="ü"/>
            </a:pPr>
            <a:r>
              <a:rPr lang="en-US" dirty="0" smtClean="0"/>
              <a:t>International agencies: They have reports, local and international contacts that can help in doing your story, if your report is about their area of </a:t>
            </a:r>
            <a:r>
              <a:rPr lang="en-US" dirty="0" err="1" smtClean="0"/>
              <a:t>specialisation</a:t>
            </a:r>
            <a:r>
              <a:rPr lang="en-US" dirty="0" smtClean="0"/>
              <a:t>.</a:t>
            </a:r>
          </a:p>
          <a:p>
            <a:pPr>
              <a:buFont typeface="Wingdings" pitchFamily="2" charset="2"/>
              <a:buChar char="ü"/>
            </a:pPr>
            <a:r>
              <a:rPr lang="en-US" dirty="0" smtClean="0"/>
              <a:t>‘Shaking the Tree’: FAIR manual refers to this as making informal contact with sources, by (i) saying you are doing a story and really need their response (ii) publishing a little bit of the story. At this point sources would come up with additional information.</a:t>
            </a:r>
            <a:endParaRPr lang="en-US" dirty="0"/>
          </a:p>
        </p:txBody>
      </p:sp>
    </p:spTree>
    <p:extLst>
      <p:ext uri="{BB962C8B-B14F-4D97-AF65-F5344CB8AC3E}">
        <p14:creationId xmlns:p14="http://schemas.microsoft.com/office/powerpoint/2010/main" val="3270343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1656</Words>
  <Application>Microsoft Office PowerPoint</Application>
  <PresentationFormat>On-screen Show (4:3)</PresentationFormat>
  <Paragraphs>87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CONDUCTING THE INVESTIGATION</vt:lpstr>
      <vt:lpstr>Conducting the Investigation</vt:lpstr>
      <vt:lpstr>Conducting the Investigation:  Tools Needed</vt:lpstr>
      <vt:lpstr>Conducting the Investigation</vt:lpstr>
      <vt:lpstr>Conducting the Investigation:</vt:lpstr>
      <vt:lpstr>Conducting the Investigation</vt:lpstr>
      <vt:lpstr>Establishing to story</vt:lpstr>
      <vt:lpstr>Establishing your story</vt:lpstr>
      <vt:lpstr>Establishing your story</vt:lpstr>
      <vt:lpstr>Establishing your story</vt:lpstr>
      <vt:lpstr>Establishing your story</vt:lpstr>
      <vt:lpstr>Establishing your story</vt:lpstr>
      <vt:lpstr>You and your source</vt:lpstr>
      <vt:lpstr>How to Protect yourslef</vt:lpstr>
      <vt:lpstr>Using Documentary Evidence</vt:lpstr>
      <vt:lpstr>Evaluating Documentary Evidence</vt:lpstr>
      <vt:lpstr>Conducting the Investigative Interview</vt:lpstr>
      <vt:lpstr>Go There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CONDUCTING THE INVESTIGATION</dc:title>
  <dc:creator>THEOPHILUS</dc:creator>
  <cp:lastModifiedBy>user</cp:lastModifiedBy>
  <cp:revision>45</cp:revision>
  <dcterms:created xsi:type="dcterms:W3CDTF">2014-12-02T03:48:05Z</dcterms:created>
  <dcterms:modified xsi:type="dcterms:W3CDTF">2018-06-13T20:17:06Z</dcterms:modified>
</cp:coreProperties>
</file>