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5" r:id="rId6"/>
    <p:sldId id="260" r:id="rId7"/>
    <p:sldId id="261" r:id="rId8"/>
    <p:sldId id="262" r:id="rId9"/>
    <p:sldId id="266" r:id="rId10"/>
    <p:sldId id="263" r:id="rId11"/>
    <p:sldId id="264"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3" autoAdjust="0"/>
    <p:restoredTop sz="94662" autoAdjust="0"/>
  </p:normalViewPr>
  <p:slideViewPr>
    <p:cSldViewPr>
      <p:cViewPr varScale="1">
        <p:scale>
          <a:sx n="70" d="100"/>
          <a:sy n="70" d="100"/>
        </p:scale>
        <p:origin x="-1380"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95DD3EAD-8AEE-4F78-AE73-D219779B95F3}" type="datetimeFigureOut">
              <a:rPr lang="en-GB"/>
              <a:pPr>
                <a:defRPr/>
              </a:pPr>
              <a:t>13/06/2018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EDE2FF5B-8FC2-4FD0-A3B5-AF3A7A3E3D8E}"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1B7DC435-6AFC-4FC3-8881-B724E89A662C}" type="datetimeFigureOut">
              <a:rPr lang="en-GB"/>
              <a:pPr>
                <a:defRPr/>
              </a:pPr>
              <a:t>13/06/2018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12CEE8D-649B-4142-AE25-8011B6C55A40}"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10C73B26-C9F7-4E83-844D-5C3F5B6B5F40}" type="datetimeFigureOut">
              <a:rPr lang="en-GB"/>
              <a:pPr>
                <a:defRPr/>
              </a:pPr>
              <a:t>13/06/2018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2818DAE-36CF-49BA-B524-CDE6163FCB98}"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5A4A5491-B429-4808-A1AC-B26C28A066AA}" type="datetimeFigureOut">
              <a:rPr lang="en-GB"/>
              <a:pPr>
                <a:defRPr/>
              </a:pPr>
              <a:t>13/06/2018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AB3958F-0D06-4021-9812-C2E9206A4779}"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C40F7E5-541E-419B-B74C-486AC013D72C}" type="datetimeFigureOut">
              <a:rPr lang="en-GB"/>
              <a:pPr>
                <a:defRPr/>
              </a:pPr>
              <a:t>13/06/2018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F527833-9980-4A38-B10B-A785BEE0ACE8}"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34261B26-6864-489B-BC82-24C48B9942BF}" type="datetimeFigureOut">
              <a:rPr lang="en-GB"/>
              <a:pPr>
                <a:defRPr/>
              </a:pPr>
              <a:t>13/06/2018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0C8FAC06-F737-4E5A-828E-FB74265B64AD}"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3D7E3EA0-DBAC-4877-86EF-DD0F133FFF06}" type="datetimeFigureOut">
              <a:rPr lang="en-GB"/>
              <a:pPr>
                <a:defRPr/>
              </a:pPr>
              <a:t>13/06/2018</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BB4B4B85-8457-4283-9D04-26E34893E3FC}"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EEFB811B-BD8D-451E-82BF-914CB208F0C3}" type="datetimeFigureOut">
              <a:rPr lang="en-GB"/>
              <a:pPr>
                <a:defRPr/>
              </a:pPr>
              <a:t>13/06/2018</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9316141A-8244-4211-A47E-D50CC023E772}"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C281CEF-BF5E-42E4-98C4-03F510E52A3C}" type="datetimeFigureOut">
              <a:rPr lang="en-GB"/>
              <a:pPr>
                <a:defRPr/>
              </a:pPr>
              <a:t>13/06/2018</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33944D69-1BBB-426C-9D90-DE326554523A}"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C6A1BE0-9710-4CCA-93C0-2D616406FD52}" type="datetimeFigureOut">
              <a:rPr lang="en-GB"/>
              <a:pPr>
                <a:defRPr/>
              </a:pPr>
              <a:t>13/06/2018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7671E569-2C99-4D82-9331-B982021EC972}"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D81DEC8-A9A8-43CF-9DDC-1C9A51F976EE}" type="datetimeFigureOut">
              <a:rPr lang="en-GB"/>
              <a:pPr>
                <a:defRPr/>
              </a:pPr>
              <a:t>13/06/2018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4C198BC2-E5D7-427B-BE00-9EBE099DC82A}"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C29A8C3D-099B-4252-A85C-C4737815D119}" type="datetimeFigureOut">
              <a:rPr lang="en-GB"/>
              <a:pPr>
                <a:defRPr/>
              </a:pPr>
              <a:t>13/06/2018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6C35E7B0-9AC3-4300-87AC-2FB368E7D298}"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ctrTitle"/>
          </p:nvPr>
        </p:nvSpPr>
        <p:spPr/>
        <p:txBody>
          <a:bodyPr/>
          <a:lstStyle/>
          <a:p>
            <a:r>
              <a:rPr lang="en-GB" b="1" smtClean="0">
                <a:latin typeface="Times New Roman" pitchFamily="18" charset="0"/>
                <a:cs typeface="Times New Roman" pitchFamily="18" charset="0"/>
              </a:rPr>
              <a:t>Conducting The Investigative Interview</a:t>
            </a:r>
          </a:p>
        </p:txBody>
      </p:sp>
      <p:sp>
        <p:nvSpPr>
          <p:cNvPr id="3" name="Subtitle 2"/>
          <p:cNvSpPr>
            <a:spLocks noGrp="1"/>
          </p:cNvSpPr>
          <p:nvPr>
            <p:ph type="subTitle" idx="1"/>
          </p:nvPr>
        </p:nvSpPr>
        <p:spPr/>
        <p:txBody>
          <a:bodyPr rtlCol="0">
            <a:normAutofit/>
          </a:bodyPr>
          <a:lstStyle/>
          <a:p>
            <a:pPr fontAlgn="auto">
              <a:spcAft>
                <a:spcPts val="0"/>
              </a:spcAft>
              <a:buFont typeface="Arial" pitchFamily="34" charset="0"/>
              <a:buNone/>
              <a:defRPr/>
            </a:pPr>
            <a:r>
              <a:rPr lang="en-GB" b="1" dirty="0" smtClean="0">
                <a:latin typeface="Times New Roman" pitchFamily="18" charset="0"/>
                <a:cs typeface="Times New Roman" pitchFamily="18" charset="0"/>
              </a:rPr>
              <a:t>By </a:t>
            </a:r>
            <a:r>
              <a:rPr lang="en-GB" b="1" dirty="0" err="1" smtClean="0">
                <a:latin typeface="Times New Roman" pitchFamily="18" charset="0"/>
                <a:cs typeface="Times New Roman" pitchFamily="18" charset="0"/>
              </a:rPr>
              <a:t>Alli</a:t>
            </a:r>
            <a:r>
              <a:rPr lang="en-GB" b="1" dirty="0" smtClean="0">
                <a:latin typeface="Times New Roman" pitchFamily="18" charset="0"/>
                <a:cs typeface="Times New Roman" pitchFamily="18" charset="0"/>
              </a:rPr>
              <a:t> Hakeem</a:t>
            </a:r>
          </a:p>
          <a:p>
            <a:pPr fontAlgn="auto">
              <a:spcAft>
                <a:spcPts val="0"/>
              </a:spcAft>
              <a:buFont typeface="Arial" pitchFamily="34" charset="0"/>
              <a:buNone/>
              <a:defRPr/>
            </a:pPr>
            <a:endParaRPr lang="en-GB" b="1"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GB" smtClean="0"/>
              <a:t>Conducting the Interview (ctd)</a:t>
            </a:r>
          </a:p>
        </p:txBody>
      </p:sp>
      <p:sp>
        <p:nvSpPr>
          <p:cNvPr id="3" name="Content Placeholder 2"/>
          <p:cNvSpPr>
            <a:spLocks noGrp="1"/>
          </p:cNvSpPr>
          <p:nvPr>
            <p:ph idx="1"/>
          </p:nvPr>
        </p:nvSpPr>
        <p:spPr/>
        <p:txBody>
          <a:bodyPr rtlCol="0">
            <a:normAutofit fontScale="25000" lnSpcReduction="20000"/>
          </a:bodyPr>
          <a:lstStyle/>
          <a:p>
            <a:pPr fontAlgn="auto">
              <a:spcAft>
                <a:spcPts val="0"/>
              </a:spcAft>
              <a:buFont typeface="Arial" pitchFamily="34" charset="0"/>
              <a:buChar char="•"/>
              <a:defRPr/>
            </a:pPr>
            <a:endParaRPr lang="en-GB" dirty="0"/>
          </a:p>
          <a:p>
            <a:pPr fontAlgn="auto">
              <a:spcAft>
                <a:spcPts val="0"/>
              </a:spcAft>
              <a:buFont typeface="Arial" pitchFamily="34" charset="0"/>
              <a:buChar char="•"/>
              <a:defRPr/>
            </a:pPr>
            <a:r>
              <a:rPr lang="en-GB" sz="8000" b="1" dirty="0">
                <a:latin typeface="Times New Roman" pitchFamily="18" charset="0"/>
                <a:cs typeface="Times New Roman" pitchFamily="18" charset="0"/>
              </a:rPr>
              <a:t>Be gentle, firm and friendly with the fellow you are interviewing, more so if he or she is merely collaborating with you, so as to get credible information about what you plan to publish – do not pose as a threat to such interview subject because you may need him or her again before the conclusion of investigation</a:t>
            </a:r>
            <a:r>
              <a:rPr lang="en-GB" sz="8000" b="1" dirty="0" smtClean="0">
                <a:latin typeface="Times New Roman" pitchFamily="18" charset="0"/>
                <a:cs typeface="Times New Roman" pitchFamily="18" charset="0"/>
              </a:rPr>
              <a:t>.</a:t>
            </a:r>
          </a:p>
          <a:p>
            <a:pPr fontAlgn="auto">
              <a:spcAft>
                <a:spcPts val="0"/>
              </a:spcAft>
              <a:buFont typeface="Arial" pitchFamily="34" charset="0"/>
              <a:buChar char="•"/>
              <a:defRPr/>
            </a:pPr>
            <a:endParaRPr lang="en-GB" sz="8000" b="1" dirty="0">
              <a:latin typeface="Times New Roman" pitchFamily="18" charset="0"/>
              <a:cs typeface="Times New Roman" pitchFamily="18" charset="0"/>
            </a:endParaRPr>
          </a:p>
          <a:p>
            <a:pPr fontAlgn="auto">
              <a:spcAft>
                <a:spcPts val="0"/>
              </a:spcAft>
              <a:buFont typeface="Arial" pitchFamily="34" charset="0"/>
              <a:buChar char="•"/>
              <a:defRPr/>
            </a:pPr>
            <a:r>
              <a:rPr lang="en-GB" sz="8000" b="1" dirty="0">
                <a:latin typeface="Times New Roman" pitchFamily="18" charset="0"/>
                <a:cs typeface="Times New Roman" pitchFamily="18" charset="0"/>
              </a:rPr>
              <a:t>Sometimes, it pays to appear naive, but do not allow the interview subject to unnecessarily determine the pace or direction of the interview</a:t>
            </a:r>
            <a:r>
              <a:rPr lang="en-GB" sz="8000" b="1" dirty="0" smtClean="0">
                <a:latin typeface="Times New Roman" pitchFamily="18" charset="0"/>
                <a:cs typeface="Times New Roman" pitchFamily="18" charset="0"/>
              </a:rPr>
              <a:t>.</a:t>
            </a:r>
          </a:p>
          <a:p>
            <a:pPr fontAlgn="auto">
              <a:spcAft>
                <a:spcPts val="0"/>
              </a:spcAft>
              <a:buFont typeface="Arial" pitchFamily="34" charset="0"/>
              <a:buChar char="•"/>
              <a:defRPr/>
            </a:pPr>
            <a:endParaRPr lang="en-GB" sz="8000" b="1" dirty="0">
              <a:latin typeface="Times New Roman" pitchFamily="18" charset="0"/>
              <a:cs typeface="Times New Roman" pitchFamily="18" charset="0"/>
            </a:endParaRPr>
          </a:p>
          <a:p>
            <a:pPr fontAlgn="auto">
              <a:spcAft>
                <a:spcPts val="0"/>
              </a:spcAft>
              <a:buFont typeface="Arial" pitchFamily="34" charset="0"/>
              <a:buChar char="•"/>
              <a:defRPr/>
            </a:pPr>
            <a:r>
              <a:rPr lang="en-GB" sz="8000" b="1" dirty="0">
                <a:latin typeface="Times New Roman" pitchFamily="18" charset="0"/>
                <a:cs typeface="Times New Roman" pitchFamily="18" charset="0"/>
              </a:rPr>
              <a:t>Order your questions in a manner that will make the interviewee relax at the beginning of the session. Do everything humanly possible for him to regard you as a friend and not a prosecutor</a:t>
            </a:r>
            <a:r>
              <a:rPr lang="en-GB" sz="8000" b="1" dirty="0" smtClean="0">
                <a:latin typeface="Times New Roman" pitchFamily="18" charset="0"/>
                <a:cs typeface="Times New Roman" pitchFamily="18" charset="0"/>
              </a:rPr>
              <a:t>.</a:t>
            </a:r>
          </a:p>
          <a:p>
            <a:pPr fontAlgn="auto">
              <a:spcAft>
                <a:spcPts val="0"/>
              </a:spcAft>
              <a:buFont typeface="Arial" pitchFamily="34" charset="0"/>
              <a:buChar char="•"/>
              <a:defRPr/>
            </a:pPr>
            <a:endParaRPr lang="en-GB" sz="8000" b="1" dirty="0">
              <a:latin typeface="Times New Roman" pitchFamily="18" charset="0"/>
              <a:cs typeface="Times New Roman" pitchFamily="18" charset="0"/>
            </a:endParaRPr>
          </a:p>
          <a:p>
            <a:pPr fontAlgn="auto">
              <a:spcAft>
                <a:spcPts val="0"/>
              </a:spcAft>
              <a:buFont typeface="Arial" pitchFamily="34" charset="0"/>
              <a:buChar char="•"/>
              <a:defRPr/>
            </a:pPr>
            <a:r>
              <a:rPr lang="en-GB" sz="8000" b="1" dirty="0">
                <a:latin typeface="Times New Roman" pitchFamily="18" charset="0"/>
                <a:cs typeface="Times New Roman" pitchFamily="18" charset="0"/>
              </a:rPr>
              <a:t>If the interviewee is at the core of the investigation, be sure you are armed with incontrovertible facts</a:t>
            </a:r>
            <a:r>
              <a:rPr lang="en-GB" sz="8000" b="1" dirty="0" smtClean="0">
                <a:latin typeface="Times New Roman" pitchFamily="18" charset="0"/>
                <a:cs typeface="Times New Roman" pitchFamily="18" charset="0"/>
              </a:rPr>
              <a:t>.</a:t>
            </a:r>
          </a:p>
          <a:p>
            <a:pPr fontAlgn="auto">
              <a:spcAft>
                <a:spcPts val="0"/>
              </a:spcAft>
              <a:buFont typeface="Arial" pitchFamily="34" charset="0"/>
              <a:buChar char="•"/>
              <a:defRPr/>
            </a:pPr>
            <a:endParaRPr lang="en-GB" sz="8000" b="1" dirty="0">
              <a:latin typeface="Times New Roman" pitchFamily="18" charset="0"/>
              <a:cs typeface="Times New Roman" pitchFamily="18" charset="0"/>
            </a:endParaRPr>
          </a:p>
          <a:p>
            <a:pPr fontAlgn="auto">
              <a:spcAft>
                <a:spcPts val="0"/>
              </a:spcAft>
              <a:buFont typeface="Arial" pitchFamily="34" charset="0"/>
              <a:buChar char="•"/>
              <a:defRPr/>
            </a:pPr>
            <a:r>
              <a:rPr lang="en-GB" sz="8000" b="1" dirty="0">
                <a:latin typeface="Times New Roman" pitchFamily="18" charset="0"/>
                <a:cs typeface="Times New Roman" pitchFamily="18" charset="0"/>
              </a:rPr>
              <a:t>Keep your documentary evidence away (you may go with photocopies</a:t>
            </a:r>
            <a:r>
              <a:rPr lang="en-GB" sz="8000" b="1" dirty="0" smtClean="0">
                <a:latin typeface="Times New Roman" pitchFamily="18" charset="0"/>
                <a:cs typeface="Times New Roman" pitchFamily="18" charset="0"/>
              </a:rPr>
              <a:t>)</a:t>
            </a:r>
          </a:p>
          <a:p>
            <a:pPr fontAlgn="auto">
              <a:spcAft>
                <a:spcPts val="0"/>
              </a:spcAft>
              <a:buFont typeface="Arial" pitchFamily="34" charset="0"/>
              <a:buChar char="•"/>
              <a:defRPr/>
            </a:pPr>
            <a:endParaRPr lang="en-GB" sz="8000" b="1" dirty="0">
              <a:latin typeface="Times New Roman" pitchFamily="18" charset="0"/>
              <a:cs typeface="Times New Roman" pitchFamily="18" charset="0"/>
            </a:endParaRPr>
          </a:p>
          <a:p>
            <a:pPr fontAlgn="auto">
              <a:spcAft>
                <a:spcPts val="0"/>
              </a:spcAft>
              <a:buFont typeface="Arial" pitchFamily="34" charset="0"/>
              <a:buChar char="•"/>
              <a:defRPr/>
            </a:pPr>
            <a:r>
              <a:rPr lang="en-GB" sz="8000" b="1" dirty="0">
                <a:latin typeface="Times New Roman" pitchFamily="18" charset="0"/>
                <a:cs typeface="Times New Roman" pitchFamily="18" charset="0"/>
              </a:rPr>
              <a:t>Arm yourself with evidence that the interviewee will most likely want to controvert to keep his or her skin and be sure not to be aggressive in the manner of asking your questions</a:t>
            </a:r>
            <a:r>
              <a:rPr lang="en-GB" sz="8000" b="1" dirty="0" smtClean="0">
                <a:latin typeface="Times New Roman" pitchFamily="18" charset="0"/>
                <a:cs typeface="Times New Roman" pitchFamily="18" charset="0"/>
              </a:rPr>
              <a:t>.</a:t>
            </a:r>
          </a:p>
          <a:p>
            <a:pPr fontAlgn="auto">
              <a:spcAft>
                <a:spcPts val="0"/>
              </a:spcAft>
              <a:buFont typeface="Arial" pitchFamily="34" charset="0"/>
              <a:buChar char="•"/>
              <a:defRPr/>
            </a:pPr>
            <a:endParaRPr lang="en-GB" sz="8000" b="1" dirty="0">
              <a:latin typeface="Times New Roman" pitchFamily="18" charset="0"/>
              <a:cs typeface="Times New Roman" pitchFamily="18" charset="0"/>
            </a:endParaRPr>
          </a:p>
          <a:p>
            <a:pPr fontAlgn="auto">
              <a:spcAft>
                <a:spcPts val="0"/>
              </a:spcAft>
              <a:buFont typeface="Arial" pitchFamily="34" charset="0"/>
              <a:buChar char="•"/>
              <a:defRPr/>
            </a:pPr>
            <a:r>
              <a:rPr lang="en-GB" sz="8000" b="1" dirty="0">
                <a:latin typeface="Times New Roman" pitchFamily="18" charset="0"/>
                <a:cs typeface="Times New Roman" pitchFamily="18" charset="0"/>
              </a:rPr>
              <a:t>Ensure you have a voice recording device and let the interviewee know you want to record.</a:t>
            </a:r>
          </a:p>
          <a:p>
            <a:pPr fontAlgn="auto">
              <a:spcAft>
                <a:spcPts val="0"/>
              </a:spcAft>
              <a:buFont typeface="Arial" pitchFamily="34" charset="0"/>
              <a:buChar char="•"/>
              <a:defRPr/>
            </a:pPr>
            <a:endParaRPr lang="en-GB" sz="8000" b="1"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GB" smtClean="0"/>
              <a:t>Conducting the Interview (ctd)</a:t>
            </a:r>
          </a:p>
        </p:txBody>
      </p:sp>
      <p:sp>
        <p:nvSpPr>
          <p:cNvPr id="23554" name="Content Placeholder 2"/>
          <p:cNvSpPr>
            <a:spLocks noGrp="1"/>
          </p:cNvSpPr>
          <p:nvPr>
            <p:ph idx="1"/>
          </p:nvPr>
        </p:nvSpPr>
        <p:spPr>
          <a:xfrm>
            <a:off x="457200" y="1600200"/>
            <a:ext cx="8229600" cy="5257800"/>
          </a:xfrm>
        </p:spPr>
        <p:txBody>
          <a:bodyPr/>
          <a:lstStyle/>
          <a:p>
            <a:r>
              <a:rPr lang="en-GB" sz="2000" b="1" smtClean="0">
                <a:latin typeface="Times New Roman" pitchFamily="18" charset="0"/>
                <a:cs typeface="Times New Roman" pitchFamily="18" charset="0"/>
              </a:rPr>
              <a:t>If the interviewee says he is not comfortable with your recording device, then you need to be circumspect of whatever he or she is telling you. Repeat his or her response to him or her from your jottings for confirmation. </a:t>
            </a:r>
          </a:p>
          <a:p>
            <a:r>
              <a:rPr lang="en-GB" sz="2000" b="1" smtClean="0">
                <a:latin typeface="Times New Roman" pitchFamily="18" charset="0"/>
                <a:cs typeface="Times New Roman" pitchFamily="18" charset="0"/>
              </a:rPr>
              <a:t>Do not forget to indicate his reservations about the recording when doing the report.</a:t>
            </a:r>
          </a:p>
          <a:p>
            <a:r>
              <a:rPr lang="en-GB" sz="2000" b="1" smtClean="0">
                <a:latin typeface="Times New Roman" pitchFamily="18" charset="0"/>
                <a:cs typeface="Times New Roman" pitchFamily="18" charset="0"/>
              </a:rPr>
              <a:t>When figures or dates are involved, ensure that the interviewee confirms the figures or dates you got from him or her.</a:t>
            </a:r>
          </a:p>
          <a:p>
            <a:r>
              <a:rPr lang="en-GB" sz="2000" b="1" smtClean="0">
                <a:latin typeface="Times New Roman" pitchFamily="18" charset="0"/>
                <a:cs typeface="Times New Roman" pitchFamily="18" charset="0"/>
              </a:rPr>
              <a:t>Ask open-ended questions, not close-ended questions that will give you a Yes or No answer.</a:t>
            </a:r>
          </a:p>
          <a:p>
            <a:r>
              <a:rPr lang="en-GB" sz="2000" b="1" smtClean="0">
                <a:latin typeface="Times New Roman" pitchFamily="18" charset="0"/>
                <a:cs typeface="Times New Roman" pitchFamily="18" charset="0"/>
              </a:rPr>
              <a:t>Avoid cynicism, threats, sarcasm, conflict or confrontation with the interviewee</a:t>
            </a:r>
          </a:p>
          <a:p>
            <a:r>
              <a:rPr lang="en-GB" sz="2000" b="1" smtClean="0">
                <a:latin typeface="Times New Roman" pitchFamily="18" charset="0"/>
                <a:cs typeface="Times New Roman" pitchFamily="18" charset="0"/>
              </a:rPr>
              <a:t>Feign empathy and understanding while the interview lasts.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84313"/>
          </a:xfrm>
        </p:spPr>
        <p:txBody>
          <a:bodyPr rtlCol="0">
            <a:normAutofit fontScale="90000"/>
          </a:bodyPr>
          <a:lstStyle/>
          <a:p>
            <a:pPr fontAlgn="auto">
              <a:spcAft>
                <a:spcPts val="0"/>
              </a:spcAft>
              <a:defRPr/>
            </a:pPr>
            <a:r>
              <a:rPr lang="en-GB" dirty="0" smtClean="0"/>
              <a:t/>
            </a:r>
            <a:br>
              <a:rPr lang="en-GB" dirty="0" smtClean="0"/>
            </a:br>
            <a:r>
              <a:rPr lang="en-GB" dirty="0" smtClean="0"/>
              <a:t>Requirements </a:t>
            </a:r>
            <a:r>
              <a:rPr lang="en-GB" dirty="0"/>
              <a:t>for investigative interviews</a:t>
            </a:r>
            <a:br>
              <a:rPr lang="en-GB" dirty="0"/>
            </a:br>
            <a:endParaRPr lang="en-GB" dirty="0"/>
          </a:p>
        </p:txBody>
      </p:sp>
      <p:sp>
        <p:nvSpPr>
          <p:cNvPr id="3" name="Content Placeholder 2"/>
          <p:cNvSpPr>
            <a:spLocks noGrp="1"/>
          </p:cNvSpPr>
          <p:nvPr>
            <p:ph idx="1"/>
          </p:nvPr>
        </p:nvSpPr>
        <p:spPr/>
        <p:txBody>
          <a:bodyPr rtlCol="0">
            <a:normAutofit fontScale="40000" lnSpcReduction="20000"/>
          </a:bodyPr>
          <a:lstStyle/>
          <a:p>
            <a:pPr fontAlgn="auto">
              <a:spcAft>
                <a:spcPts val="0"/>
              </a:spcAft>
              <a:buFont typeface="Arial" pitchFamily="34" charset="0"/>
              <a:buChar char="•"/>
              <a:defRPr/>
            </a:pPr>
            <a:endParaRPr lang="en-GB" sz="3400" b="1" dirty="0" smtClean="0">
              <a:latin typeface="Times New Roman" pitchFamily="18" charset="0"/>
              <a:cs typeface="Times New Roman" pitchFamily="18" charset="0"/>
            </a:endParaRPr>
          </a:p>
          <a:p>
            <a:pPr fontAlgn="auto">
              <a:spcAft>
                <a:spcPts val="0"/>
              </a:spcAft>
              <a:buFont typeface="Arial" pitchFamily="34" charset="0"/>
              <a:buChar char="•"/>
              <a:defRPr/>
            </a:pPr>
            <a:endParaRPr lang="en-GB" sz="5000" b="1" dirty="0">
              <a:latin typeface="Times New Roman" pitchFamily="18" charset="0"/>
              <a:cs typeface="Times New Roman" pitchFamily="18" charset="0"/>
            </a:endParaRPr>
          </a:p>
          <a:p>
            <a:pPr fontAlgn="auto">
              <a:spcAft>
                <a:spcPts val="0"/>
              </a:spcAft>
              <a:buFont typeface="Arial" pitchFamily="34" charset="0"/>
              <a:buChar char="•"/>
              <a:defRPr/>
            </a:pPr>
            <a:r>
              <a:rPr lang="en-GB" sz="5000" b="1" dirty="0" smtClean="0">
                <a:latin typeface="Times New Roman" pitchFamily="18" charset="0"/>
                <a:cs typeface="Times New Roman" pitchFamily="18" charset="0"/>
              </a:rPr>
              <a:t>The </a:t>
            </a:r>
            <a:r>
              <a:rPr lang="en-GB" sz="5000" b="1" dirty="0">
                <a:latin typeface="Times New Roman" pitchFamily="18" charset="0"/>
                <a:cs typeface="Times New Roman" pitchFamily="18" charset="0"/>
              </a:rPr>
              <a:t>reporter and the editor must have a somewhat deep knowledge of the issue or person(s) to be investigated</a:t>
            </a:r>
            <a:r>
              <a:rPr lang="en-GB" sz="5000" b="1" dirty="0" smtClean="0">
                <a:latin typeface="Times New Roman" pitchFamily="18" charset="0"/>
                <a:cs typeface="Times New Roman" pitchFamily="18" charset="0"/>
              </a:rPr>
              <a:t>.</a:t>
            </a:r>
          </a:p>
          <a:p>
            <a:pPr fontAlgn="auto">
              <a:spcAft>
                <a:spcPts val="0"/>
              </a:spcAft>
              <a:buFont typeface="Arial" pitchFamily="34" charset="0"/>
              <a:buChar char="•"/>
              <a:defRPr/>
            </a:pPr>
            <a:endParaRPr lang="en-GB" sz="5000" b="1" dirty="0">
              <a:latin typeface="Times New Roman" pitchFamily="18" charset="0"/>
              <a:cs typeface="Times New Roman" pitchFamily="18" charset="0"/>
            </a:endParaRPr>
          </a:p>
          <a:p>
            <a:pPr fontAlgn="auto">
              <a:spcAft>
                <a:spcPts val="0"/>
              </a:spcAft>
              <a:buFont typeface="Arial" pitchFamily="34" charset="0"/>
              <a:buChar char="•"/>
              <a:defRPr/>
            </a:pPr>
            <a:r>
              <a:rPr lang="en-GB" sz="5000" b="1" dirty="0">
                <a:latin typeface="Times New Roman" pitchFamily="18" charset="0"/>
                <a:cs typeface="Times New Roman" pitchFamily="18" charset="0"/>
              </a:rPr>
              <a:t>The team must have this sense of discomfiture that something was not right and must be exposed in the interest of common good</a:t>
            </a:r>
            <a:r>
              <a:rPr lang="en-GB" sz="5000" b="1" dirty="0" smtClean="0">
                <a:latin typeface="Times New Roman" pitchFamily="18" charset="0"/>
                <a:cs typeface="Times New Roman" pitchFamily="18" charset="0"/>
              </a:rPr>
              <a:t>.</a:t>
            </a:r>
          </a:p>
          <a:p>
            <a:pPr fontAlgn="auto">
              <a:spcAft>
                <a:spcPts val="0"/>
              </a:spcAft>
              <a:buFont typeface="Arial" pitchFamily="34" charset="0"/>
              <a:buChar char="•"/>
              <a:defRPr/>
            </a:pPr>
            <a:endParaRPr lang="en-GB" sz="5000" b="1" dirty="0">
              <a:latin typeface="Times New Roman" pitchFamily="18" charset="0"/>
              <a:cs typeface="Times New Roman" pitchFamily="18" charset="0"/>
            </a:endParaRPr>
          </a:p>
          <a:p>
            <a:pPr fontAlgn="auto">
              <a:spcAft>
                <a:spcPts val="0"/>
              </a:spcAft>
              <a:buFont typeface="Arial" pitchFamily="34" charset="0"/>
              <a:buChar char="•"/>
              <a:defRPr/>
            </a:pPr>
            <a:r>
              <a:rPr lang="en-GB" sz="5000" b="1" dirty="0">
                <a:latin typeface="Times New Roman" pitchFamily="18" charset="0"/>
                <a:cs typeface="Times New Roman" pitchFamily="18" charset="0"/>
              </a:rPr>
              <a:t>Preparatory to one-on-one interviews, the reporter, in particular, must seek extra information, using various sources like libraries, data, documents, eyewitness account (where necessary), prepare a list of reliable stakeholders, aggrieved people, obtain institutional documents, and also where necessary, legal documents</a:t>
            </a:r>
            <a:r>
              <a:rPr lang="en-GB" sz="5000" b="1" dirty="0" smtClean="0">
                <a:latin typeface="Times New Roman" pitchFamily="18" charset="0"/>
                <a:cs typeface="Times New Roman" pitchFamily="18" charset="0"/>
              </a:rPr>
              <a:t>.</a:t>
            </a:r>
          </a:p>
          <a:p>
            <a:pPr fontAlgn="auto">
              <a:spcAft>
                <a:spcPts val="0"/>
              </a:spcAft>
              <a:buFont typeface="Arial" pitchFamily="34" charset="0"/>
              <a:buChar char="•"/>
              <a:defRPr/>
            </a:pPr>
            <a:endParaRPr lang="en-GB" sz="5000" b="1" dirty="0">
              <a:latin typeface="Times New Roman" pitchFamily="18" charset="0"/>
              <a:cs typeface="Times New Roman" pitchFamily="18" charset="0"/>
            </a:endParaRPr>
          </a:p>
          <a:p>
            <a:pPr fontAlgn="auto">
              <a:spcAft>
                <a:spcPts val="0"/>
              </a:spcAft>
              <a:buFont typeface="Arial" pitchFamily="34" charset="0"/>
              <a:buChar char="•"/>
              <a:defRPr/>
            </a:pPr>
            <a:r>
              <a:rPr lang="en-GB" sz="5000" b="1" dirty="0">
                <a:latin typeface="Times New Roman" pitchFamily="18" charset="0"/>
                <a:cs typeface="Times New Roman" pitchFamily="18" charset="0"/>
              </a:rPr>
              <a:t>Investigative report must be original and not a follow-up or rehash of work already done by someone else</a:t>
            </a:r>
            <a:r>
              <a:rPr lang="en-GB" sz="5000" b="1" dirty="0" smtClean="0">
                <a:latin typeface="Times New Roman" pitchFamily="18" charset="0"/>
                <a:cs typeface="Times New Roman" pitchFamily="18" charset="0"/>
              </a:rPr>
              <a:t>.</a:t>
            </a:r>
          </a:p>
          <a:p>
            <a:pPr fontAlgn="auto">
              <a:spcAft>
                <a:spcPts val="0"/>
              </a:spcAft>
              <a:buFont typeface="Arial" pitchFamily="34" charset="0"/>
              <a:buChar char="•"/>
              <a:defRPr/>
            </a:pPr>
            <a:endParaRPr lang="en-GB" sz="4400" b="1" dirty="0">
              <a:latin typeface="Times New Roman" pitchFamily="18" charset="0"/>
              <a:cs typeface="Times New Roman" pitchFamily="18" charset="0"/>
            </a:endParaRPr>
          </a:p>
          <a:p>
            <a:pPr fontAlgn="auto">
              <a:spcAft>
                <a:spcPts val="0"/>
              </a:spcAft>
              <a:buFont typeface="Arial" pitchFamily="34" charset="0"/>
              <a:buChar char="•"/>
              <a:defRPr/>
            </a:pPr>
            <a:endParaRPr lang="en-GB" sz="3400" dirty="0">
              <a:latin typeface="Times New Roman" pitchFamily="18" charset="0"/>
              <a:cs typeface="Times New Roman" pitchFamily="18" charset="0"/>
            </a:endParaRPr>
          </a:p>
          <a:p>
            <a:pPr fontAlgn="auto">
              <a:spcAft>
                <a:spcPts val="0"/>
              </a:spcAft>
              <a:buFont typeface="Arial" pitchFamily="34" charset="0"/>
              <a:buChar char="•"/>
              <a:defRPr/>
            </a:pP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GB" dirty="0"/>
              <a:t>Challenges in conducting investigative interviews</a:t>
            </a:r>
            <a:br>
              <a:rPr lang="en-GB" dirty="0"/>
            </a:br>
            <a:endParaRPr lang="en-GB" dirty="0"/>
          </a:p>
        </p:txBody>
      </p:sp>
      <p:sp>
        <p:nvSpPr>
          <p:cNvPr id="3" name="Content Placeholder 2"/>
          <p:cNvSpPr>
            <a:spLocks noGrp="1"/>
          </p:cNvSpPr>
          <p:nvPr>
            <p:ph idx="1"/>
          </p:nvPr>
        </p:nvSpPr>
        <p:spPr/>
        <p:txBody>
          <a:bodyPr rtlCol="0">
            <a:normAutofit fontScale="47500" lnSpcReduction="20000"/>
          </a:bodyPr>
          <a:lstStyle/>
          <a:p>
            <a:pPr marL="0" indent="0" fontAlgn="auto">
              <a:spcAft>
                <a:spcPts val="0"/>
              </a:spcAft>
              <a:buFont typeface="Arial" pitchFamily="34" charset="0"/>
              <a:buNone/>
              <a:defRPr/>
            </a:pPr>
            <a:endParaRPr lang="en-GB" dirty="0" smtClean="0"/>
          </a:p>
          <a:p>
            <a:pPr fontAlgn="auto">
              <a:spcAft>
                <a:spcPts val="0"/>
              </a:spcAft>
              <a:buFont typeface="Arial" pitchFamily="34" charset="0"/>
              <a:buChar char="•"/>
              <a:defRPr/>
            </a:pPr>
            <a:endParaRPr lang="en-GB" dirty="0"/>
          </a:p>
          <a:p>
            <a:pPr fontAlgn="auto">
              <a:spcAft>
                <a:spcPts val="0"/>
              </a:spcAft>
              <a:buFont typeface="Arial" pitchFamily="34" charset="0"/>
              <a:buChar char="•"/>
              <a:defRPr/>
            </a:pPr>
            <a:endParaRPr lang="en-GB" sz="4400" b="1" dirty="0">
              <a:latin typeface="Times New Roman" pitchFamily="18" charset="0"/>
              <a:cs typeface="Times New Roman" pitchFamily="18" charset="0"/>
            </a:endParaRPr>
          </a:p>
          <a:p>
            <a:pPr fontAlgn="auto">
              <a:spcAft>
                <a:spcPts val="0"/>
              </a:spcAft>
              <a:buFont typeface="Arial" pitchFamily="34" charset="0"/>
              <a:buChar char="•"/>
              <a:defRPr/>
            </a:pPr>
            <a:r>
              <a:rPr lang="en-GB" sz="4200" b="1" dirty="0">
                <a:latin typeface="Times New Roman" pitchFamily="18" charset="0"/>
                <a:cs typeface="Times New Roman" pitchFamily="18" charset="0"/>
              </a:rPr>
              <a:t>Obstinacy on the part of would-be interviewee, particularly if he or she is complicit in the issue you are investigating</a:t>
            </a:r>
            <a:r>
              <a:rPr lang="en-GB" sz="4200" b="1" dirty="0" smtClean="0">
                <a:latin typeface="Times New Roman" pitchFamily="18" charset="0"/>
                <a:cs typeface="Times New Roman" pitchFamily="18" charset="0"/>
              </a:rPr>
              <a:t>.</a:t>
            </a:r>
          </a:p>
          <a:p>
            <a:pPr fontAlgn="auto">
              <a:spcAft>
                <a:spcPts val="0"/>
              </a:spcAft>
              <a:buFont typeface="Arial" pitchFamily="34" charset="0"/>
              <a:buChar char="•"/>
              <a:defRPr/>
            </a:pPr>
            <a:endParaRPr lang="en-GB" sz="4200" b="1" dirty="0">
              <a:latin typeface="Times New Roman" pitchFamily="18" charset="0"/>
              <a:cs typeface="Times New Roman" pitchFamily="18" charset="0"/>
            </a:endParaRPr>
          </a:p>
          <a:p>
            <a:pPr fontAlgn="auto">
              <a:spcAft>
                <a:spcPts val="0"/>
              </a:spcAft>
              <a:buFont typeface="Arial" pitchFamily="34" charset="0"/>
              <a:buChar char="•"/>
              <a:defRPr/>
            </a:pPr>
            <a:r>
              <a:rPr lang="en-GB" sz="4200" b="1" dirty="0">
                <a:latin typeface="Times New Roman" pitchFamily="18" charset="0"/>
                <a:cs typeface="Times New Roman" pitchFamily="18" charset="0"/>
              </a:rPr>
              <a:t>If he or she could be traced as the source of leaking </a:t>
            </a:r>
            <a:r>
              <a:rPr lang="en-GB" sz="4200" b="1" dirty="0" smtClean="0">
                <a:latin typeface="Times New Roman" pitchFamily="18" charset="0"/>
                <a:cs typeface="Times New Roman" pitchFamily="18" charset="0"/>
              </a:rPr>
              <a:t>information</a:t>
            </a:r>
          </a:p>
          <a:p>
            <a:pPr fontAlgn="auto">
              <a:spcAft>
                <a:spcPts val="0"/>
              </a:spcAft>
              <a:buFont typeface="Arial" pitchFamily="34" charset="0"/>
              <a:buChar char="•"/>
              <a:defRPr/>
            </a:pPr>
            <a:endParaRPr lang="en-GB" sz="4200" b="1" dirty="0">
              <a:latin typeface="Times New Roman" pitchFamily="18" charset="0"/>
              <a:cs typeface="Times New Roman" pitchFamily="18" charset="0"/>
            </a:endParaRPr>
          </a:p>
          <a:p>
            <a:pPr fontAlgn="auto">
              <a:spcAft>
                <a:spcPts val="0"/>
              </a:spcAft>
              <a:buFont typeface="Arial" pitchFamily="34" charset="0"/>
              <a:buChar char="•"/>
              <a:defRPr/>
            </a:pPr>
            <a:r>
              <a:rPr lang="en-GB" sz="4200" b="1" dirty="0">
                <a:latin typeface="Times New Roman" pitchFamily="18" charset="0"/>
                <a:cs typeface="Times New Roman" pitchFamily="18" charset="0"/>
              </a:rPr>
              <a:t>Claims that civil servants are prohibited from talking to the press</a:t>
            </a:r>
          </a:p>
          <a:p>
            <a:pPr fontAlgn="auto">
              <a:spcAft>
                <a:spcPts val="0"/>
              </a:spcAft>
              <a:buFont typeface="Arial" pitchFamily="34" charset="0"/>
              <a:buChar char="•"/>
              <a:defRPr/>
            </a:pPr>
            <a:r>
              <a:rPr lang="en-GB" sz="4200" b="1" dirty="0">
                <a:latin typeface="Times New Roman" pitchFamily="18" charset="0"/>
                <a:cs typeface="Times New Roman" pitchFamily="18" charset="0"/>
              </a:rPr>
              <a:t>Lack of exploratory information or </a:t>
            </a:r>
            <a:r>
              <a:rPr lang="en-GB" sz="4200" b="1" dirty="0" smtClean="0">
                <a:latin typeface="Times New Roman" pitchFamily="18" charset="0"/>
                <a:cs typeface="Times New Roman" pitchFamily="18" charset="0"/>
              </a:rPr>
              <a:t>leads</a:t>
            </a:r>
          </a:p>
          <a:p>
            <a:pPr fontAlgn="auto">
              <a:spcAft>
                <a:spcPts val="0"/>
              </a:spcAft>
              <a:buFont typeface="Arial" pitchFamily="34" charset="0"/>
              <a:buChar char="•"/>
              <a:defRPr/>
            </a:pPr>
            <a:endParaRPr lang="en-GB" sz="4200" b="1" dirty="0">
              <a:latin typeface="Times New Roman" pitchFamily="18" charset="0"/>
              <a:cs typeface="Times New Roman" pitchFamily="18" charset="0"/>
            </a:endParaRPr>
          </a:p>
          <a:p>
            <a:pPr fontAlgn="auto">
              <a:spcAft>
                <a:spcPts val="0"/>
              </a:spcAft>
              <a:buFont typeface="Arial" pitchFamily="34" charset="0"/>
              <a:buChar char="•"/>
              <a:defRPr/>
            </a:pPr>
            <a:r>
              <a:rPr lang="en-GB" sz="4200" b="1" dirty="0">
                <a:latin typeface="Times New Roman" pitchFamily="18" charset="0"/>
                <a:cs typeface="Times New Roman" pitchFamily="18" charset="0"/>
              </a:rPr>
              <a:t>Difficulty in verifying the veracity of information already </a:t>
            </a:r>
            <a:r>
              <a:rPr lang="en-GB" sz="4200" b="1" dirty="0" smtClean="0">
                <a:latin typeface="Times New Roman" pitchFamily="18" charset="0"/>
                <a:cs typeface="Times New Roman" pitchFamily="18" charset="0"/>
              </a:rPr>
              <a:t>obtained</a:t>
            </a:r>
          </a:p>
          <a:p>
            <a:pPr fontAlgn="auto">
              <a:spcAft>
                <a:spcPts val="0"/>
              </a:spcAft>
              <a:buFont typeface="Arial" pitchFamily="34" charset="0"/>
              <a:buChar char="•"/>
              <a:defRPr/>
            </a:pPr>
            <a:endParaRPr lang="en-GB" sz="4200" b="1" dirty="0">
              <a:latin typeface="Times New Roman" pitchFamily="18" charset="0"/>
              <a:cs typeface="Times New Roman" pitchFamily="18" charset="0"/>
            </a:endParaRPr>
          </a:p>
          <a:p>
            <a:pPr fontAlgn="auto">
              <a:spcAft>
                <a:spcPts val="0"/>
              </a:spcAft>
              <a:buFont typeface="Arial" pitchFamily="34" charset="0"/>
              <a:buChar char="•"/>
              <a:defRPr/>
            </a:pPr>
            <a:r>
              <a:rPr lang="en-GB" sz="4200" b="1" dirty="0">
                <a:latin typeface="Times New Roman" pitchFamily="18" charset="0"/>
                <a:cs typeface="Times New Roman" pitchFamily="18" charset="0"/>
              </a:rPr>
              <a:t>Threat of attack or actual violence against the reporter </a:t>
            </a:r>
          </a:p>
          <a:p>
            <a:pPr fontAlgn="auto">
              <a:spcAft>
                <a:spcPts val="0"/>
              </a:spcAft>
              <a:buFont typeface="Arial" pitchFamily="34" charset="0"/>
              <a:buChar char="•"/>
              <a:defRPr/>
            </a:pPr>
            <a:endParaRPr lang="en-GB" sz="4200" b="1" dirty="0">
              <a:latin typeface="Times New Roman" pitchFamily="18" charset="0"/>
              <a:cs typeface="Times New Roman" pitchFamily="18" charset="0"/>
            </a:endParaRPr>
          </a:p>
          <a:p>
            <a:pPr fontAlgn="auto">
              <a:spcAft>
                <a:spcPts val="0"/>
              </a:spcAft>
              <a:buFont typeface="Arial" pitchFamily="34" charset="0"/>
              <a:buChar char="•"/>
              <a:defRPr/>
            </a:pPr>
            <a:endParaRPr lang="en-GB" dirty="0"/>
          </a:p>
          <a:p>
            <a:pPr fontAlgn="auto">
              <a:spcAft>
                <a:spcPts val="0"/>
              </a:spcAft>
              <a:buFont typeface="Arial" pitchFamily="34" charset="0"/>
              <a:buChar char="•"/>
              <a:defRPr/>
            </a:pPr>
            <a:endParaRPr lang="en-GB" dirty="0"/>
          </a:p>
          <a:p>
            <a:pPr fontAlgn="auto">
              <a:spcAft>
                <a:spcPts val="0"/>
              </a:spcAft>
              <a:buFont typeface="Arial" pitchFamily="34" charset="0"/>
              <a:buChar char="•"/>
              <a:defRPr/>
            </a:pP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GB" dirty="0" smtClean="0"/>
              <a:t>Exploratory </a:t>
            </a:r>
            <a:r>
              <a:rPr lang="en-GB" dirty="0"/>
              <a:t>interviews</a:t>
            </a:r>
            <a:br>
              <a:rPr lang="en-GB" dirty="0"/>
            </a:br>
            <a:endParaRPr lang="en-GB" dirty="0"/>
          </a:p>
        </p:txBody>
      </p:sp>
      <p:sp>
        <p:nvSpPr>
          <p:cNvPr id="3" name="Content Placeholder 2"/>
          <p:cNvSpPr>
            <a:spLocks noGrp="1"/>
          </p:cNvSpPr>
          <p:nvPr>
            <p:ph idx="1"/>
          </p:nvPr>
        </p:nvSpPr>
        <p:spPr>
          <a:xfrm>
            <a:off x="457200" y="1600200"/>
            <a:ext cx="8229600" cy="4924425"/>
          </a:xfrm>
        </p:spPr>
        <p:txBody>
          <a:bodyPr rtlCol="0">
            <a:normAutofit fontScale="25000" lnSpcReduction="20000"/>
          </a:bodyPr>
          <a:lstStyle/>
          <a:p>
            <a:pPr fontAlgn="auto">
              <a:spcAft>
                <a:spcPts val="0"/>
              </a:spcAft>
              <a:buFont typeface="Arial" pitchFamily="34" charset="0"/>
              <a:buChar char="•"/>
              <a:defRPr/>
            </a:pPr>
            <a:endParaRPr lang="en-GB" sz="6000" b="1" dirty="0">
              <a:latin typeface="Times New Roman" pitchFamily="18" charset="0"/>
              <a:cs typeface="Times New Roman" pitchFamily="18" charset="0"/>
            </a:endParaRPr>
          </a:p>
          <a:p>
            <a:pPr fontAlgn="auto">
              <a:spcAft>
                <a:spcPts val="0"/>
              </a:spcAft>
              <a:buFont typeface="Arial" pitchFamily="34" charset="0"/>
              <a:buChar char="•"/>
              <a:defRPr/>
            </a:pPr>
            <a:r>
              <a:rPr lang="en-GB" sz="8000" b="1" dirty="0">
                <a:latin typeface="Times New Roman" pitchFamily="18" charset="0"/>
                <a:cs typeface="Times New Roman" pitchFamily="18" charset="0"/>
              </a:rPr>
              <a:t>In many instances, there are interviewees that are not necessarily at the epicentre of the malfeasance</a:t>
            </a:r>
            <a:r>
              <a:rPr lang="en-GB" sz="8000" b="1" dirty="0" smtClean="0">
                <a:latin typeface="Times New Roman" pitchFamily="18" charset="0"/>
                <a:cs typeface="Times New Roman" pitchFamily="18" charset="0"/>
              </a:rPr>
              <a:t>.</a:t>
            </a:r>
          </a:p>
          <a:p>
            <a:pPr fontAlgn="auto">
              <a:spcAft>
                <a:spcPts val="0"/>
              </a:spcAft>
              <a:buFont typeface="Arial" pitchFamily="34" charset="0"/>
              <a:buChar char="•"/>
              <a:defRPr/>
            </a:pPr>
            <a:endParaRPr lang="en-GB" sz="8000" b="1" dirty="0">
              <a:latin typeface="Times New Roman" pitchFamily="18" charset="0"/>
              <a:cs typeface="Times New Roman" pitchFamily="18" charset="0"/>
            </a:endParaRPr>
          </a:p>
          <a:p>
            <a:pPr fontAlgn="auto">
              <a:spcAft>
                <a:spcPts val="0"/>
              </a:spcAft>
              <a:buFont typeface="Arial" pitchFamily="34" charset="0"/>
              <a:buChar char="•"/>
              <a:defRPr/>
            </a:pPr>
            <a:r>
              <a:rPr lang="en-GB" sz="8000" b="1" dirty="0">
                <a:latin typeface="Times New Roman" pitchFamily="18" charset="0"/>
                <a:cs typeface="Times New Roman" pitchFamily="18" charset="0"/>
              </a:rPr>
              <a:t>Usually, they are aides, acquaintances, domestic staff, general operational staff, bank officials, and some aggrieved minions who can provide documentary evidence that are useful leads</a:t>
            </a:r>
            <a:r>
              <a:rPr lang="en-GB" sz="8000" b="1" dirty="0" smtClean="0">
                <a:latin typeface="Times New Roman" pitchFamily="18" charset="0"/>
                <a:cs typeface="Times New Roman" pitchFamily="18" charset="0"/>
              </a:rPr>
              <a:t>.</a:t>
            </a:r>
          </a:p>
          <a:p>
            <a:pPr fontAlgn="auto">
              <a:spcAft>
                <a:spcPts val="0"/>
              </a:spcAft>
              <a:buFont typeface="Arial" pitchFamily="34" charset="0"/>
              <a:buChar char="•"/>
              <a:defRPr/>
            </a:pPr>
            <a:endParaRPr lang="en-GB" sz="8000" b="1" dirty="0">
              <a:latin typeface="Times New Roman" pitchFamily="18" charset="0"/>
              <a:cs typeface="Times New Roman" pitchFamily="18" charset="0"/>
            </a:endParaRPr>
          </a:p>
          <a:p>
            <a:pPr fontAlgn="auto">
              <a:spcAft>
                <a:spcPts val="0"/>
              </a:spcAft>
              <a:buFont typeface="Arial" pitchFamily="34" charset="0"/>
              <a:buChar char="•"/>
              <a:defRPr/>
            </a:pPr>
            <a:r>
              <a:rPr lang="en-GB" sz="8000" b="1" dirty="0">
                <a:latin typeface="Times New Roman" pitchFamily="18" charset="0"/>
                <a:cs typeface="Times New Roman" pitchFamily="18" charset="0"/>
              </a:rPr>
              <a:t>People who might also give you needed information could be found in companies executing contracts for government or those in charge of processing approvals</a:t>
            </a:r>
            <a:r>
              <a:rPr lang="en-GB" sz="8000" b="1" dirty="0" smtClean="0">
                <a:latin typeface="Times New Roman" pitchFamily="18" charset="0"/>
                <a:cs typeface="Times New Roman" pitchFamily="18" charset="0"/>
              </a:rPr>
              <a:t>.</a:t>
            </a:r>
          </a:p>
          <a:p>
            <a:pPr fontAlgn="auto">
              <a:spcAft>
                <a:spcPts val="0"/>
              </a:spcAft>
              <a:buFont typeface="Arial" pitchFamily="34" charset="0"/>
              <a:buChar char="•"/>
              <a:defRPr/>
            </a:pPr>
            <a:endParaRPr lang="en-GB" sz="8000" b="1" dirty="0">
              <a:latin typeface="Times New Roman" pitchFamily="18" charset="0"/>
              <a:cs typeface="Times New Roman" pitchFamily="18" charset="0"/>
            </a:endParaRPr>
          </a:p>
          <a:p>
            <a:pPr fontAlgn="auto">
              <a:spcAft>
                <a:spcPts val="0"/>
              </a:spcAft>
              <a:buFont typeface="Arial" pitchFamily="34" charset="0"/>
              <a:buChar char="•"/>
              <a:defRPr/>
            </a:pPr>
            <a:r>
              <a:rPr lang="en-GB" sz="8000" b="1" dirty="0">
                <a:latin typeface="Times New Roman" pitchFamily="18" charset="0"/>
                <a:cs typeface="Times New Roman" pitchFamily="18" charset="0"/>
              </a:rPr>
              <a:t>Befriend, cajole and entice them to obtain needed </a:t>
            </a:r>
            <a:r>
              <a:rPr lang="en-GB" sz="8000" b="1" dirty="0" smtClean="0">
                <a:latin typeface="Times New Roman" pitchFamily="18" charset="0"/>
                <a:cs typeface="Times New Roman" pitchFamily="18" charset="0"/>
              </a:rPr>
              <a:t>facts</a:t>
            </a:r>
          </a:p>
          <a:p>
            <a:pPr fontAlgn="auto">
              <a:spcAft>
                <a:spcPts val="0"/>
              </a:spcAft>
              <a:buFont typeface="Arial" pitchFamily="34" charset="0"/>
              <a:buChar char="•"/>
              <a:defRPr/>
            </a:pPr>
            <a:endParaRPr lang="en-GB" sz="8000" b="1" dirty="0">
              <a:latin typeface="Times New Roman" pitchFamily="18" charset="0"/>
              <a:cs typeface="Times New Roman" pitchFamily="18" charset="0"/>
            </a:endParaRPr>
          </a:p>
          <a:p>
            <a:pPr fontAlgn="auto">
              <a:spcAft>
                <a:spcPts val="0"/>
              </a:spcAft>
              <a:buFont typeface="Arial" pitchFamily="34" charset="0"/>
              <a:buChar char="•"/>
              <a:defRPr/>
            </a:pPr>
            <a:r>
              <a:rPr lang="en-GB" sz="8000" b="1" dirty="0">
                <a:latin typeface="Times New Roman" pitchFamily="18" charset="0"/>
                <a:cs typeface="Times New Roman" pitchFamily="18" charset="0"/>
              </a:rPr>
              <a:t>Nurture their trust in </a:t>
            </a:r>
            <a:r>
              <a:rPr lang="en-GB" sz="8000" b="1" dirty="0" smtClean="0">
                <a:latin typeface="Times New Roman" pitchFamily="18" charset="0"/>
                <a:cs typeface="Times New Roman" pitchFamily="18" charset="0"/>
              </a:rPr>
              <a:t>you</a:t>
            </a:r>
          </a:p>
          <a:p>
            <a:pPr fontAlgn="auto">
              <a:spcAft>
                <a:spcPts val="0"/>
              </a:spcAft>
              <a:buFont typeface="Arial" pitchFamily="34" charset="0"/>
              <a:buChar char="•"/>
              <a:defRPr/>
            </a:pPr>
            <a:endParaRPr lang="en-GB" sz="80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GB" smtClean="0"/>
              <a:t>Exploratory Interviews (ctd)</a:t>
            </a:r>
          </a:p>
        </p:txBody>
      </p:sp>
      <p:sp>
        <p:nvSpPr>
          <p:cNvPr id="17410" name="Content Placeholder 2"/>
          <p:cNvSpPr>
            <a:spLocks noGrp="1"/>
          </p:cNvSpPr>
          <p:nvPr>
            <p:ph idx="1"/>
          </p:nvPr>
        </p:nvSpPr>
        <p:spPr/>
        <p:txBody>
          <a:bodyPr/>
          <a:lstStyle/>
          <a:p>
            <a:r>
              <a:rPr lang="en-GB" sz="2400" b="1" smtClean="0">
                <a:latin typeface="Times New Roman" pitchFamily="18" charset="0"/>
                <a:cs typeface="Times New Roman" pitchFamily="18" charset="0"/>
              </a:rPr>
              <a:t>Do not appear to your interviewee as a threat</a:t>
            </a:r>
          </a:p>
          <a:p>
            <a:endParaRPr lang="en-GB" sz="2400" b="1" smtClean="0">
              <a:latin typeface="Times New Roman" pitchFamily="18" charset="0"/>
              <a:cs typeface="Times New Roman" pitchFamily="18" charset="0"/>
            </a:endParaRPr>
          </a:p>
          <a:p>
            <a:r>
              <a:rPr lang="en-GB" sz="2400" b="1" smtClean="0">
                <a:latin typeface="Times New Roman" pitchFamily="18" charset="0"/>
                <a:cs typeface="Times New Roman" pitchFamily="18" charset="0"/>
              </a:rPr>
              <a:t>Assure them of their safety and build confidence in them.</a:t>
            </a:r>
          </a:p>
          <a:p>
            <a:endParaRPr lang="en-GB" sz="2400" b="1" smtClean="0">
              <a:latin typeface="Times New Roman" pitchFamily="18" charset="0"/>
              <a:cs typeface="Times New Roman" pitchFamily="18" charset="0"/>
            </a:endParaRPr>
          </a:p>
          <a:p>
            <a:r>
              <a:rPr lang="en-GB" sz="2400" b="1" smtClean="0">
                <a:latin typeface="Times New Roman" pitchFamily="18" charset="0"/>
                <a:cs typeface="Times New Roman" pitchFamily="18" charset="0"/>
              </a:rPr>
              <a:t>Before setting out to conduct the one-on-one investigative interview with those at the core of the issue, other sources for evidence should be explored.</a:t>
            </a:r>
          </a:p>
          <a:p>
            <a:endParaRPr lang="en-GB" sz="2400" b="1" smtClean="0">
              <a:latin typeface="Times New Roman" pitchFamily="18" charset="0"/>
              <a:cs typeface="Times New Roman" pitchFamily="18" charset="0"/>
            </a:endParaRPr>
          </a:p>
          <a:p>
            <a:r>
              <a:rPr lang="en-GB" sz="2400" b="1" smtClean="0">
                <a:latin typeface="Times New Roman" pitchFamily="18" charset="0"/>
                <a:cs typeface="Times New Roman" pitchFamily="18" charset="0"/>
              </a:rPr>
              <a:t>They would be gotten from:</a:t>
            </a:r>
          </a:p>
          <a:p>
            <a:endParaRPr lang="en-GB" sz="2400" b="1" smtClean="0">
              <a:latin typeface="Times New Roman" pitchFamily="18" charset="0"/>
              <a:cs typeface="Times New Roman" pitchFamily="18" charset="0"/>
            </a:endParaRPr>
          </a:p>
          <a:p>
            <a:endParaRPr lang="en-GB" smtClean="0"/>
          </a:p>
          <a:p>
            <a:endParaRPr lang="en-GB" smtClean="0"/>
          </a:p>
          <a:p>
            <a:endParaRPr lang="en-GB" smtClean="0"/>
          </a:p>
          <a:p>
            <a:endParaRPr lang="en-GB" smtClean="0"/>
          </a:p>
          <a:p>
            <a:endParaRPr lang="en-GB"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850" y="115888"/>
            <a:ext cx="8229600" cy="1584325"/>
          </a:xfrm>
        </p:spPr>
        <p:txBody>
          <a:bodyPr rtlCol="0">
            <a:normAutofit fontScale="90000"/>
          </a:bodyPr>
          <a:lstStyle/>
          <a:p>
            <a:pPr fontAlgn="auto">
              <a:spcAft>
                <a:spcPts val="0"/>
              </a:spcAft>
              <a:defRPr/>
            </a:pPr>
            <a:r>
              <a:rPr lang="en-GB" dirty="0" smtClean="0"/>
              <a:t>Other </a:t>
            </a:r>
            <a:r>
              <a:rPr lang="en-GB" dirty="0"/>
              <a:t>sources of documentary evidence</a:t>
            </a:r>
            <a:br>
              <a:rPr lang="en-GB" dirty="0"/>
            </a:br>
            <a:endParaRPr lang="en-GB" dirty="0"/>
          </a:p>
        </p:txBody>
      </p:sp>
      <p:sp>
        <p:nvSpPr>
          <p:cNvPr id="18434" name="Content Placeholder 2"/>
          <p:cNvSpPr>
            <a:spLocks noGrp="1"/>
          </p:cNvSpPr>
          <p:nvPr>
            <p:ph idx="1"/>
          </p:nvPr>
        </p:nvSpPr>
        <p:spPr/>
        <p:txBody>
          <a:bodyPr/>
          <a:lstStyle/>
          <a:p>
            <a:r>
              <a:rPr lang="en-GB" sz="2000" b="1" smtClean="0">
                <a:latin typeface="Times New Roman" pitchFamily="18" charset="0"/>
                <a:cs typeface="Times New Roman" pitchFamily="18" charset="0"/>
              </a:rPr>
              <a:t>Corporate organisations</a:t>
            </a:r>
          </a:p>
          <a:p>
            <a:endParaRPr lang="en-GB" sz="2000" b="1" smtClean="0">
              <a:latin typeface="Times New Roman" pitchFamily="18" charset="0"/>
              <a:cs typeface="Times New Roman" pitchFamily="18" charset="0"/>
            </a:endParaRPr>
          </a:p>
          <a:p>
            <a:r>
              <a:rPr lang="en-GB" sz="2000" b="1" smtClean="0">
                <a:latin typeface="Times New Roman" pitchFamily="18" charset="0"/>
                <a:cs typeface="Times New Roman" pitchFamily="18" charset="0"/>
              </a:rPr>
              <a:t>Data from the internet or institutional websites</a:t>
            </a:r>
          </a:p>
          <a:p>
            <a:endParaRPr lang="en-GB" sz="2000" b="1" smtClean="0">
              <a:latin typeface="Times New Roman" pitchFamily="18" charset="0"/>
              <a:cs typeface="Times New Roman" pitchFamily="18" charset="0"/>
            </a:endParaRPr>
          </a:p>
          <a:p>
            <a:r>
              <a:rPr lang="en-GB" sz="2000" b="1" smtClean="0">
                <a:latin typeface="Times New Roman" pitchFamily="18" charset="0"/>
                <a:cs typeface="Times New Roman" pitchFamily="18" charset="0"/>
              </a:rPr>
              <a:t>Ministries or agencies of government</a:t>
            </a:r>
          </a:p>
          <a:p>
            <a:endParaRPr lang="en-GB" sz="2000" b="1" smtClean="0">
              <a:latin typeface="Times New Roman" pitchFamily="18" charset="0"/>
              <a:cs typeface="Times New Roman" pitchFamily="18" charset="0"/>
            </a:endParaRPr>
          </a:p>
          <a:p>
            <a:r>
              <a:rPr lang="en-GB" sz="2000" b="1" smtClean="0">
                <a:latin typeface="Times New Roman" pitchFamily="18" charset="0"/>
                <a:cs typeface="Times New Roman" pitchFamily="18" charset="0"/>
              </a:rPr>
              <a:t>Banks</a:t>
            </a:r>
          </a:p>
          <a:p>
            <a:endParaRPr lang="en-GB" sz="2000" b="1" smtClean="0">
              <a:latin typeface="Times New Roman" pitchFamily="18" charset="0"/>
              <a:cs typeface="Times New Roman" pitchFamily="18" charset="0"/>
            </a:endParaRPr>
          </a:p>
          <a:p>
            <a:r>
              <a:rPr lang="en-GB" sz="2000" b="1" smtClean="0">
                <a:latin typeface="Times New Roman" pitchFamily="18" charset="0"/>
                <a:cs typeface="Times New Roman" pitchFamily="18" charset="0"/>
              </a:rPr>
              <a:t>Regulatory agencies</a:t>
            </a:r>
          </a:p>
          <a:p>
            <a:endParaRPr lang="en-GB" smtClean="0"/>
          </a:p>
          <a:p>
            <a:endParaRPr lang="en-GB" smtClean="0"/>
          </a:p>
          <a:p>
            <a:endParaRPr lang="en-GB"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GB" dirty="0" smtClean="0"/>
              <a:t>Why </a:t>
            </a:r>
            <a:r>
              <a:rPr lang="en-GB" dirty="0"/>
              <a:t>do we need to conduct investigative interviews?</a:t>
            </a:r>
            <a:br>
              <a:rPr lang="en-GB" dirty="0"/>
            </a:br>
            <a:endParaRPr lang="en-GB" dirty="0"/>
          </a:p>
        </p:txBody>
      </p:sp>
      <p:sp>
        <p:nvSpPr>
          <p:cNvPr id="3" name="Content Placeholder 2"/>
          <p:cNvSpPr>
            <a:spLocks noGrp="1"/>
          </p:cNvSpPr>
          <p:nvPr>
            <p:ph idx="1"/>
          </p:nvPr>
        </p:nvSpPr>
        <p:spPr>
          <a:xfrm>
            <a:off x="395288" y="1557338"/>
            <a:ext cx="8229600" cy="4525962"/>
          </a:xfrm>
        </p:spPr>
        <p:txBody>
          <a:bodyPr rtlCol="0">
            <a:normAutofit lnSpcReduction="10000"/>
          </a:bodyPr>
          <a:lstStyle/>
          <a:p>
            <a:pPr fontAlgn="auto">
              <a:spcAft>
                <a:spcPts val="0"/>
              </a:spcAft>
              <a:buFont typeface="Arial" pitchFamily="34" charset="0"/>
              <a:buChar char="•"/>
              <a:defRPr/>
            </a:pPr>
            <a:r>
              <a:rPr lang="en-GB" sz="2200" b="1" dirty="0" smtClean="0">
                <a:latin typeface="Times New Roman" pitchFamily="18" charset="0"/>
                <a:cs typeface="Times New Roman" pitchFamily="18" charset="0"/>
              </a:rPr>
              <a:t>It </a:t>
            </a:r>
            <a:r>
              <a:rPr lang="en-GB" sz="2200" b="1" dirty="0">
                <a:latin typeface="Times New Roman" pitchFamily="18" charset="0"/>
                <a:cs typeface="Times New Roman" pitchFamily="18" charset="0"/>
              </a:rPr>
              <a:t>is because journalists cannot be entirely confident that what we were told by others or through press statements by Public Relations Officers are entirely true, or irrefutably true</a:t>
            </a:r>
            <a:r>
              <a:rPr lang="en-GB" sz="2200" b="1" dirty="0" smtClean="0">
                <a:latin typeface="Times New Roman" pitchFamily="18" charset="0"/>
                <a:cs typeface="Times New Roman" pitchFamily="18" charset="0"/>
              </a:rPr>
              <a:t>.</a:t>
            </a:r>
          </a:p>
          <a:p>
            <a:pPr fontAlgn="auto">
              <a:spcAft>
                <a:spcPts val="0"/>
              </a:spcAft>
              <a:buFont typeface="Arial" pitchFamily="34" charset="0"/>
              <a:buChar char="•"/>
              <a:defRPr/>
            </a:pPr>
            <a:endParaRPr lang="en-GB" sz="2200" b="1" dirty="0">
              <a:latin typeface="Times New Roman" pitchFamily="18" charset="0"/>
              <a:cs typeface="Times New Roman" pitchFamily="18" charset="0"/>
            </a:endParaRPr>
          </a:p>
          <a:p>
            <a:pPr fontAlgn="auto">
              <a:spcAft>
                <a:spcPts val="0"/>
              </a:spcAft>
              <a:buFont typeface="Arial" pitchFamily="34" charset="0"/>
              <a:buChar char="•"/>
              <a:defRPr/>
            </a:pPr>
            <a:r>
              <a:rPr lang="en-GB" sz="2200" b="1" dirty="0">
                <a:latin typeface="Times New Roman" pitchFamily="18" charset="0"/>
                <a:cs typeface="Times New Roman" pitchFamily="18" charset="0"/>
              </a:rPr>
              <a:t>Interviews are necessary because they give the opportunity to provide illumination and to explain what actually happened, where, when, how and the dramatis personae. At the end of the interviews the why or the objective of the malfeasance comes to the fore</a:t>
            </a:r>
            <a:r>
              <a:rPr lang="en-GB" sz="2200" b="1" dirty="0" smtClean="0">
                <a:latin typeface="Times New Roman" pitchFamily="18" charset="0"/>
                <a:cs typeface="Times New Roman" pitchFamily="18" charset="0"/>
              </a:rPr>
              <a:t>.</a:t>
            </a:r>
          </a:p>
          <a:p>
            <a:pPr fontAlgn="auto">
              <a:spcAft>
                <a:spcPts val="0"/>
              </a:spcAft>
              <a:buFont typeface="Arial" pitchFamily="34" charset="0"/>
              <a:buChar char="•"/>
              <a:defRPr/>
            </a:pPr>
            <a:endParaRPr lang="en-GB" sz="2200" b="1" dirty="0">
              <a:latin typeface="Times New Roman" pitchFamily="18" charset="0"/>
              <a:cs typeface="Times New Roman" pitchFamily="18" charset="0"/>
            </a:endParaRPr>
          </a:p>
          <a:p>
            <a:pPr fontAlgn="auto">
              <a:spcAft>
                <a:spcPts val="0"/>
              </a:spcAft>
              <a:buFont typeface="Arial" pitchFamily="34" charset="0"/>
              <a:buChar char="•"/>
              <a:defRPr/>
            </a:pPr>
            <a:r>
              <a:rPr lang="en-GB" sz="2200" b="1" dirty="0">
                <a:latin typeface="Times New Roman" pitchFamily="18" charset="0"/>
                <a:cs typeface="Times New Roman" pitchFamily="18" charset="0"/>
              </a:rPr>
              <a:t>When we do our investigative report, we must endeavour to show rather than tell. We should let the reader see what we are seeing.</a:t>
            </a:r>
          </a:p>
          <a:p>
            <a:pPr fontAlgn="auto">
              <a:spcAft>
                <a:spcPts val="0"/>
              </a:spcAft>
              <a:buFont typeface="Arial" pitchFamily="34" charset="0"/>
              <a:buChar char="•"/>
              <a:defRPr/>
            </a:pPr>
            <a:endParaRPr lang="en-GB" sz="2400" b="1"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GB" dirty="0" smtClean="0"/>
              <a:t>Conducting </a:t>
            </a:r>
            <a:r>
              <a:rPr lang="en-GB" dirty="0"/>
              <a:t>the interview</a:t>
            </a:r>
            <a:br>
              <a:rPr lang="en-GB" dirty="0"/>
            </a:br>
            <a:endParaRPr lang="en-GB" dirty="0"/>
          </a:p>
        </p:txBody>
      </p:sp>
      <p:sp>
        <p:nvSpPr>
          <p:cNvPr id="3" name="Content Placeholder 2"/>
          <p:cNvSpPr>
            <a:spLocks noGrp="1"/>
          </p:cNvSpPr>
          <p:nvPr>
            <p:ph idx="1"/>
          </p:nvPr>
        </p:nvSpPr>
        <p:spPr/>
        <p:txBody>
          <a:bodyPr rtlCol="0">
            <a:normAutofit fontScale="25000" lnSpcReduction="20000"/>
          </a:bodyPr>
          <a:lstStyle/>
          <a:p>
            <a:pPr fontAlgn="auto">
              <a:spcAft>
                <a:spcPts val="0"/>
              </a:spcAft>
              <a:buFont typeface="Arial" pitchFamily="34" charset="0"/>
              <a:buChar char="•"/>
              <a:defRPr/>
            </a:pPr>
            <a:r>
              <a:rPr lang="en-GB" sz="8000" b="1" dirty="0" smtClean="0">
                <a:latin typeface="Times New Roman" pitchFamily="18" charset="0"/>
                <a:cs typeface="Times New Roman" pitchFamily="18" charset="0"/>
              </a:rPr>
              <a:t>Be </a:t>
            </a:r>
            <a:r>
              <a:rPr lang="en-GB" sz="8000" b="1" dirty="0">
                <a:latin typeface="Times New Roman" pitchFamily="18" charset="0"/>
                <a:cs typeface="Times New Roman" pitchFamily="18" charset="0"/>
              </a:rPr>
              <a:t>well-prepared with facts from your exploratory </a:t>
            </a:r>
            <a:r>
              <a:rPr lang="en-GB" sz="8000" b="1" dirty="0" smtClean="0">
                <a:latin typeface="Times New Roman" pitchFamily="18" charset="0"/>
                <a:cs typeface="Times New Roman" pitchFamily="18" charset="0"/>
              </a:rPr>
              <a:t>interview</a:t>
            </a:r>
          </a:p>
          <a:p>
            <a:pPr fontAlgn="auto">
              <a:spcAft>
                <a:spcPts val="0"/>
              </a:spcAft>
              <a:buFont typeface="Arial" pitchFamily="34" charset="0"/>
              <a:buChar char="•"/>
              <a:defRPr/>
            </a:pPr>
            <a:endParaRPr lang="en-GB" sz="8000" b="1" dirty="0">
              <a:latin typeface="Times New Roman" pitchFamily="18" charset="0"/>
              <a:cs typeface="Times New Roman" pitchFamily="18" charset="0"/>
            </a:endParaRPr>
          </a:p>
          <a:p>
            <a:pPr fontAlgn="auto">
              <a:spcAft>
                <a:spcPts val="0"/>
              </a:spcAft>
              <a:buFont typeface="Arial" pitchFamily="34" charset="0"/>
              <a:buChar char="•"/>
              <a:defRPr/>
            </a:pPr>
            <a:r>
              <a:rPr lang="en-GB" sz="8000" b="1" dirty="0">
                <a:latin typeface="Times New Roman" pitchFamily="18" charset="0"/>
                <a:cs typeface="Times New Roman" pitchFamily="18" charset="0"/>
              </a:rPr>
              <a:t>Dress to match the class of the interviewee where </a:t>
            </a:r>
            <a:r>
              <a:rPr lang="en-GB" sz="8000" b="1" dirty="0" smtClean="0">
                <a:latin typeface="Times New Roman" pitchFamily="18" charset="0"/>
                <a:cs typeface="Times New Roman" pitchFamily="18" charset="0"/>
              </a:rPr>
              <a:t>possible</a:t>
            </a:r>
          </a:p>
          <a:p>
            <a:pPr fontAlgn="auto">
              <a:spcAft>
                <a:spcPts val="0"/>
              </a:spcAft>
              <a:buFont typeface="Arial" pitchFamily="34" charset="0"/>
              <a:buChar char="•"/>
              <a:defRPr/>
            </a:pPr>
            <a:endParaRPr lang="en-GB" sz="8000" b="1" dirty="0">
              <a:latin typeface="Times New Roman" pitchFamily="18" charset="0"/>
              <a:cs typeface="Times New Roman" pitchFamily="18" charset="0"/>
            </a:endParaRPr>
          </a:p>
          <a:p>
            <a:pPr fontAlgn="auto">
              <a:spcAft>
                <a:spcPts val="0"/>
              </a:spcAft>
              <a:buFont typeface="Arial" pitchFamily="34" charset="0"/>
              <a:buChar char="•"/>
              <a:defRPr/>
            </a:pPr>
            <a:r>
              <a:rPr lang="en-GB" sz="8000" b="1" dirty="0">
                <a:latin typeface="Times New Roman" pitchFamily="18" charset="0"/>
                <a:cs typeface="Times New Roman" pitchFamily="18" charset="0"/>
              </a:rPr>
              <a:t>Be courteous and not </a:t>
            </a:r>
            <a:r>
              <a:rPr lang="en-GB" sz="8000" b="1" dirty="0" smtClean="0">
                <a:latin typeface="Times New Roman" pitchFamily="18" charset="0"/>
                <a:cs typeface="Times New Roman" pitchFamily="18" charset="0"/>
              </a:rPr>
              <a:t>belligerent</a:t>
            </a:r>
          </a:p>
          <a:p>
            <a:pPr fontAlgn="auto">
              <a:spcAft>
                <a:spcPts val="0"/>
              </a:spcAft>
              <a:buFont typeface="Arial" pitchFamily="34" charset="0"/>
              <a:buChar char="•"/>
              <a:defRPr/>
            </a:pPr>
            <a:endParaRPr lang="en-GB" sz="8000" b="1" dirty="0">
              <a:latin typeface="Times New Roman" pitchFamily="18" charset="0"/>
              <a:cs typeface="Times New Roman" pitchFamily="18" charset="0"/>
            </a:endParaRPr>
          </a:p>
          <a:p>
            <a:pPr fontAlgn="auto">
              <a:spcAft>
                <a:spcPts val="0"/>
              </a:spcAft>
              <a:buFont typeface="Arial" pitchFamily="34" charset="0"/>
              <a:buChar char="•"/>
              <a:defRPr/>
            </a:pPr>
            <a:r>
              <a:rPr lang="en-GB" sz="8000" b="1" dirty="0">
                <a:latin typeface="Times New Roman" pitchFamily="18" charset="0"/>
                <a:cs typeface="Times New Roman" pitchFamily="18" charset="0"/>
              </a:rPr>
              <a:t>Be on top of the subject of investigation before setting </a:t>
            </a:r>
            <a:r>
              <a:rPr lang="en-GB" sz="8000" b="1" dirty="0" smtClean="0">
                <a:latin typeface="Times New Roman" pitchFamily="18" charset="0"/>
                <a:cs typeface="Times New Roman" pitchFamily="18" charset="0"/>
              </a:rPr>
              <a:t>out</a:t>
            </a:r>
          </a:p>
          <a:p>
            <a:pPr fontAlgn="auto">
              <a:spcAft>
                <a:spcPts val="0"/>
              </a:spcAft>
              <a:buFont typeface="Arial" pitchFamily="34" charset="0"/>
              <a:buChar char="•"/>
              <a:defRPr/>
            </a:pPr>
            <a:endParaRPr lang="en-GB" sz="8000" b="1" dirty="0">
              <a:latin typeface="Times New Roman" pitchFamily="18" charset="0"/>
              <a:cs typeface="Times New Roman" pitchFamily="18" charset="0"/>
            </a:endParaRPr>
          </a:p>
          <a:p>
            <a:pPr fontAlgn="auto">
              <a:spcAft>
                <a:spcPts val="0"/>
              </a:spcAft>
              <a:buFont typeface="Arial" pitchFamily="34" charset="0"/>
              <a:buChar char="•"/>
              <a:defRPr/>
            </a:pPr>
            <a:r>
              <a:rPr lang="en-GB" sz="8000" b="1" dirty="0">
                <a:latin typeface="Times New Roman" pitchFamily="18" charset="0"/>
                <a:cs typeface="Times New Roman" pitchFamily="18" charset="0"/>
              </a:rPr>
              <a:t>Be very sure of questions you plan to </a:t>
            </a:r>
            <a:r>
              <a:rPr lang="en-GB" sz="8000" b="1" dirty="0" smtClean="0">
                <a:latin typeface="Times New Roman" pitchFamily="18" charset="0"/>
                <a:cs typeface="Times New Roman" pitchFamily="18" charset="0"/>
              </a:rPr>
              <a:t>ask</a:t>
            </a:r>
          </a:p>
          <a:p>
            <a:pPr fontAlgn="auto">
              <a:spcAft>
                <a:spcPts val="0"/>
              </a:spcAft>
              <a:buFont typeface="Arial" pitchFamily="34" charset="0"/>
              <a:buChar char="•"/>
              <a:defRPr/>
            </a:pPr>
            <a:endParaRPr lang="en-GB" sz="8000" b="1" dirty="0">
              <a:latin typeface="Times New Roman" pitchFamily="18" charset="0"/>
              <a:cs typeface="Times New Roman" pitchFamily="18" charset="0"/>
            </a:endParaRPr>
          </a:p>
          <a:p>
            <a:pPr fontAlgn="auto">
              <a:spcAft>
                <a:spcPts val="0"/>
              </a:spcAft>
              <a:buFont typeface="Arial" pitchFamily="34" charset="0"/>
              <a:buChar char="•"/>
              <a:defRPr/>
            </a:pPr>
            <a:r>
              <a:rPr lang="en-GB" sz="8000" b="1" dirty="0">
                <a:latin typeface="Times New Roman" pitchFamily="18" charset="0"/>
                <a:cs typeface="Times New Roman" pitchFamily="18" charset="0"/>
              </a:rPr>
              <a:t>Avoid long preambles before asking the questions</a:t>
            </a:r>
            <a:r>
              <a:rPr lang="en-GB" sz="8000" b="1" dirty="0" smtClean="0">
                <a:latin typeface="Times New Roman" pitchFamily="18" charset="0"/>
                <a:cs typeface="Times New Roman" pitchFamily="18" charset="0"/>
              </a:rPr>
              <a:t>.</a:t>
            </a:r>
          </a:p>
          <a:p>
            <a:pPr fontAlgn="auto">
              <a:spcAft>
                <a:spcPts val="0"/>
              </a:spcAft>
              <a:buFont typeface="Arial" pitchFamily="34" charset="0"/>
              <a:buChar char="•"/>
              <a:defRPr/>
            </a:pPr>
            <a:endParaRPr lang="en-GB" sz="8000" b="1" dirty="0">
              <a:latin typeface="Times New Roman" pitchFamily="18" charset="0"/>
              <a:cs typeface="Times New Roman" pitchFamily="18" charset="0"/>
            </a:endParaRPr>
          </a:p>
          <a:p>
            <a:pPr fontAlgn="auto">
              <a:spcAft>
                <a:spcPts val="0"/>
              </a:spcAft>
              <a:buFont typeface="Arial" pitchFamily="34" charset="0"/>
              <a:buChar char="•"/>
              <a:defRPr/>
            </a:pPr>
            <a:r>
              <a:rPr lang="en-GB" sz="8000" b="1" dirty="0">
                <a:latin typeface="Times New Roman" pitchFamily="18" charset="0"/>
                <a:cs typeface="Times New Roman" pitchFamily="18" charset="0"/>
              </a:rPr>
              <a:t>For the purpose of clarity, Ask one question at a time and not multiple questions rolled into one</a:t>
            </a:r>
            <a:r>
              <a:rPr lang="en-GB" sz="8000" b="1" dirty="0" smtClean="0">
                <a:latin typeface="Times New Roman" pitchFamily="18" charset="0"/>
                <a:cs typeface="Times New Roman" pitchFamily="18" charset="0"/>
              </a:rPr>
              <a:t>.</a:t>
            </a:r>
          </a:p>
          <a:p>
            <a:pPr fontAlgn="auto">
              <a:spcAft>
                <a:spcPts val="0"/>
              </a:spcAft>
              <a:buFont typeface="Arial" pitchFamily="34" charset="0"/>
              <a:buChar char="•"/>
              <a:defRPr/>
            </a:pPr>
            <a:endParaRPr lang="en-GB" sz="8000" b="1" dirty="0">
              <a:latin typeface="Times New Roman" pitchFamily="18" charset="0"/>
              <a:cs typeface="Times New Roman" pitchFamily="18" charset="0"/>
            </a:endParaRPr>
          </a:p>
          <a:p>
            <a:pPr fontAlgn="auto">
              <a:spcAft>
                <a:spcPts val="0"/>
              </a:spcAft>
              <a:buFont typeface="Arial" pitchFamily="34" charset="0"/>
              <a:buChar char="•"/>
              <a:defRPr/>
            </a:pPr>
            <a:endParaRPr lang="en-GB" dirty="0" smtClean="0"/>
          </a:p>
          <a:p>
            <a:pPr fontAlgn="auto">
              <a:spcAft>
                <a:spcPts val="0"/>
              </a:spcAft>
              <a:buFont typeface="Arial" pitchFamily="34" charset="0"/>
              <a:buChar char="•"/>
              <a:defRPr/>
            </a:pPr>
            <a:endParaRPr lang="en-GB" dirty="0"/>
          </a:p>
          <a:p>
            <a:pPr fontAlgn="auto">
              <a:spcAft>
                <a:spcPts val="0"/>
              </a:spcAft>
              <a:buFont typeface="Arial" pitchFamily="34" charset="0"/>
              <a:buChar char="•"/>
              <a:defRPr/>
            </a:pPr>
            <a:endParaRPr lang="en-GB" dirty="0" smtClean="0"/>
          </a:p>
          <a:p>
            <a:pPr fontAlgn="auto">
              <a:spcAft>
                <a:spcPts val="0"/>
              </a:spcAft>
              <a:buFont typeface="Arial" pitchFamily="34" charset="0"/>
              <a:buChar char="•"/>
              <a:defRPr/>
            </a:pPr>
            <a:endParaRPr lang="en-GB" dirty="0"/>
          </a:p>
          <a:p>
            <a:pPr fontAlgn="auto">
              <a:spcAft>
                <a:spcPts val="0"/>
              </a:spcAft>
              <a:buFont typeface="Arial" pitchFamily="34" charset="0"/>
              <a:buChar char="•"/>
              <a:defRPr/>
            </a:pPr>
            <a:endParaRPr lang="en-GB" dirty="0" smtClean="0"/>
          </a:p>
          <a:p>
            <a:pPr fontAlgn="auto">
              <a:spcAft>
                <a:spcPts val="0"/>
              </a:spcAft>
              <a:buFont typeface="Arial" pitchFamily="34" charset="0"/>
              <a:buChar char="•"/>
              <a:defRPr/>
            </a:pPr>
            <a:endParaRPr lang="en-GB" dirty="0"/>
          </a:p>
          <a:p>
            <a:pPr fontAlgn="auto">
              <a:spcAft>
                <a:spcPts val="0"/>
              </a:spcAft>
              <a:buFont typeface="Arial" pitchFamily="34" charset="0"/>
              <a:buChar char="•"/>
              <a:defRPr/>
            </a:pP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GB" smtClean="0"/>
              <a:t>Conducting the Interview (ctd)</a:t>
            </a:r>
          </a:p>
        </p:txBody>
      </p:sp>
      <p:sp>
        <p:nvSpPr>
          <p:cNvPr id="3" name="Content Placeholder 2"/>
          <p:cNvSpPr>
            <a:spLocks noGrp="1"/>
          </p:cNvSpPr>
          <p:nvPr>
            <p:ph idx="1"/>
          </p:nvPr>
        </p:nvSpPr>
        <p:spPr/>
        <p:txBody>
          <a:bodyPr rtlCol="0">
            <a:normAutofit fontScale="92500" lnSpcReduction="20000"/>
          </a:bodyPr>
          <a:lstStyle/>
          <a:p>
            <a:pPr fontAlgn="auto">
              <a:spcAft>
                <a:spcPts val="0"/>
              </a:spcAft>
              <a:buFont typeface="Arial" pitchFamily="34" charset="0"/>
              <a:buChar char="•"/>
              <a:defRPr/>
            </a:pPr>
            <a:r>
              <a:rPr lang="en-GB" dirty="0"/>
              <a:t>Have presence of mind throughout the interview(s)</a:t>
            </a:r>
          </a:p>
          <a:p>
            <a:pPr fontAlgn="auto">
              <a:spcAft>
                <a:spcPts val="0"/>
              </a:spcAft>
              <a:buFont typeface="Arial" pitchFamily="34" charset="0"/>
              <a:buChar char="•"/>
              <a:defRPr/>
            </a:pPr>
            <a:endParaRPr lang="en-GB" dirty="0"/>
          </a:p>
          <a:p>
            <a:pPr fontAlgn="auto">
              <a:spcAft>
                <a:spcPts val="0"/>
              </a:spcAft>
              <a:buFont typeface="Arial" pitchFamily="34" charset="0"/>
              <a:buChar char="•"/>
              <a:defRPr/>
            </a:pPr>
            <a:r>
              <a:rPr lang="en-GB" dirty="0"/>
              <a:t>Be very attentive and ensure eye contact with the fellow(s) you are interviewing so as to read his or her nuances or body language.</a:t>
            </a:r>
          </a:p>
          <a:p>
            <a:pPr fontAlgn="auto">
              <a:spcAft>
                <a:spcPts val="0"/>
              </a:spcAft>
              <a:buFont typeface="Arial" pitchFamily="34" charset="0"/>
              <a:buChar char="•"/>
              <a:defRPr/>
            </a:pPr>
            <a:endParaRPr lang="en-GB" dirty="0"/>
          </a:p>
          <a:p>
            <a:pPr fontAlgn="auto">
              <a:spcAft>
                <a:spcPts val="0"/>
              </a:spcAft>
              <a:buFont typeface="Arial" pitchFamily="34" charset="0"/>
              <a:buChar char="•"/>
              <a:defRPr/>
            </a:pPr>
            <a:r>
              <a:rPr lang="en-GB" dirty="0"/>
              <a:t>Rapt attention to details also allows you to determine when to ask and what to ask as follow-up questions.</a:t>
            </a:r>
          </a:p>
          <a:p>
            <a:pPr fontAlgn="auto">
              <a:spcAft>
                <a:spcPts val="0"/>
              </a:spcAft>
              <a:buFont typeface="Arial" pitchFamily="34" charset="0"/>
              <a:buChar char="•"/>
              <a:defRPr/>
            </a:pPr>
            <a:endParaRPr lang="en-GB" dirty="0"/>
          </a:p>
          <a:p>
            <a:pPr fontAlgn="auto">
              <a:spcAft>
                <a:spcPts val="0"/>
              </a:spcAft>
              <a:buFont typeface="Arial" pitchFamily="34" charset="0"/>
              <a:buChar char="•"/>
              <a:defRPr/>
            </a:pPr>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TotalTime>
  <Words>958</Words>
  <Application>Microsoft Office PowerPoint</Application>
  <PresentationFormat>On-screen Show (4:3)</PresentationFormat>
  <Paragraphs>117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Conducting The Investigative Interview</vt:lpstr>
      <vt:lpstr> Requirements for investigative interviews </vt:lpstr>
      <vt:lpstr>Challenges in conducting investigative interviews </vt:lpstr>
      <vt:lpstr>Exploratory interviews </vt:lpstr>
      <vt:lpstr>Exploratory Interviews (ctd)</vt:lpstr>
      <vt:lpstr>Other sources of documentary evidence </vt:lpstr>
      <vt:lpstr>Why do we need to conduct investigative interviews? </vt:lpstr>
      <vt:lpstr>Conducting the interview </vt:lpstr>
      <vt:lpstr>Conducting the Interview (ctd)</vt:lpstr>
      <vt:lpstr>Conducting the Interview (ctd)</vt:lpstr>
      <vt:lpstr>Conducting the Interview (ctd)</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Conducting The Investigative Interview</dc:title>
  <dc:creator>user</dc:creator>
  <cp:lastModifiedBy>user</cp:lastModifiedBy>
  <cp:revision>5</cp:revision>
  <dcterms:created xsi:type="dcterms:W3CDTF">2017-04-24T08:13:44Z</dcterms:created>
  <dcterms:modified xsi:type="dcterms:W3CDTF">2018-06-13T20:09:10Z</dcterms:modified>
</cp:coreProperties>
</file>