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20" r:id="rId1"/>
  </p:sldMasterIdLst>
  <p:notesMasterIdLst>
    <p:notesMasterId r:id="rId33"/>
  </p:notesMasterIdLst>
  <p:sldIdLst>
    <p:sldId id="256" r:id="rId2"/>
    <p:sldId id="262" r:id="rId3"/>
    <p:sldId id="263" r:id="rId4"/>
    <p:sldId id="278" r:id="rId5"/>
    <p:sldId id="258" r:id="rId6"/>
    <p:sldId id="257" r:id="rId7"/>
    <p:sldId id="259" r:id="rId8"/>
    <p:sldId id="282" r:id="rId9"/>
    <p:sldId id="277" r:id="rId10"/>
    <p:sldId id="287" r:id="rId11"/>
    <p:sldId id="260" r:id="rId12"/>
    <p:sldId id="261" r:id="rId13"/>
    <p:sldId id="280" r:id="rId14"/>
    <p:sldId id="281" r:id="rId15"/>
    <p:sldId id="279" r:id="rId16"/>
    <p:sldId id="267" r:id="rId17"/>
    <p:sldId id="269" r:id="rId18"/>
    <p:sldId id="270" r:id="rId19"/>
    <p:sldId id="265" r:id="rId20"/>
    <p:sldId id="266" r:id="rId21"/>
    <p:sldId id="268" r:id="rId22"/>
    <p:sldId id="271" r:id="rId23"/>
    <p:sldId id="273" r:id="rId24"/>
    <p:sldId id="274" r:id="rId25"/>
    <p:sldId id="275" r:id="rId26"/>
    <p:sldId id="272" r:id="rId27"/>
    <p:sldId id="286" r:id="rId28"/>
    <p:sldId id="288" r:id="rId29"/>
    <p:sldId id="276" r:id="rId30"/>
    <p:sldId id="283" r:id="rId31"/>
    <p:sldId id="285"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hammed Monguno"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90" autoAdjust="0"/>
    <p:restoredTop sz="79482" autoAdjust="0"/>
  </p:normalViewPr>
  <p:slideViewPr>
    <p:cSldViewPr snapToGrid="0">
      <p:cViewPr varScale="1">
        <p:scale>
          <a:sx n="69" d="100"/>
          <a:sy n="69" d="100"/>
        </p:scale>
        <p:origin x="-1416"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80166F-9057-3841-8392-B71E5323B85F}" type="datetimeFigureOut">
              <a:rPr lang="en-US" smtClean="0"/>
              <a:t>4/7/19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51A8B9-750A-0B49-8642-24AACF8028EC}" type="slidenum">
              <a:rPr lang="en-US" smtClean="0"/>
              <a:t>‹#›</a:t>
            </a:fld>
            <a:endParaRPr lang="en-US"/>
          </a:p>
        </p:txBody>
      </p:sp>
    </p:spTree>
    <p:extLst>
      <p:ext uri="{BB962C8B-B14F-4D97-AF65-F5344CB8AC3E}">
        <p14:creationId xmlns:p14="http://schemas.microsoft.com/office/powerpoint/2010/main" val="40316385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going into</a:t>
            </a:r>
            <a:r>
              <a:rPr lang="en-US" baseline="0" dirty="0" smtClean="0"/>
              <a:t> Criminal and Civil Responsibility </a:t>
            </a:r>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2</a:t>
            </a:fld>
            <a:endParaRPr lang="en-US"/>
          </a:p>
        </p:txBody>
      </p:sp>
    </p:spTree>
    <p:extLst>
      <p:ext uri="{BB962C8B-B14F-4D97-AF65-F5344CB8AC3E}">
        <p14:creationId xmlns:p14="http://schemas.microsoft.com/office/powerpoint/2010/main" val="1628758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 CoA pronouncement on Civil Responsibilities of Investigative journalists.</a:t>
            </a:r>
          </a:p>
          <a:p>
            <a:endParaRPr lang="en-US" baseline="0" dirty="0" smtClean="0"/>
          </a:p>
          <a:p>
            <a:r>
              <a:rPr lang="en-US" dirty="0" smtClean="0"/>
              <a:t>Summary – basically</a:t>
            </a:r>
            <a:r>
              <a:rPr lang="en-US" baseline="0" dirty="0" smtClean="0"/>
              <a:t> hammers on the </a:t>
            </a:r>
            <a:r>
              <a:rPr lang="en-US" dirty="0" smtClean="0"/>
              <a:t>right of the press to disseminate information</a:t>
            </a:r>
            <a:r>
              <a:rPr lang="en-US" baseline="0" dirty="0" smtClean="0"/>
              <a:t> to members of the public and ensure the existence of a responsible press. </a:t>
            </a:r>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19</a:t>
            </a:fld>
            <a:endParaRPr lang="en-US"/>
          </a:p>
        </p:txBody>
      </p:sp>
    </p:spTree>
    <p:extLst>
      <p:ext uri="{BB962C8B-B14F-4D97-AF65-F5344CB8AC3E}">
        <p14:creationId xmlns:p14="http://schemas.microsoft.com/office/powerpoint/2010/main" val="812424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CoA</a:t>
            </a:r>
            <a:r>
              <a:rPr lang="en-US" baseline="0" dirty="0" smtClean="0"/>
              <a:t> case of President of FRN &amp; </a:t>
            </a:r>
            <a:r>
              <a:rPr lang="en-US" baseline="0" dirty="0" err="1" smtClean="0"/>
              <a:t>Anor</a:t>
            </a:r>
            <a:r>
              <a:rPr lang="en-US" baseline="0" dirty="0" smtClean="0"/>
              <a:t> v. Isa &amp; </a:t>
            </a:r>
            <a:r>
              <a:rPr lang="en-US" baseline="0" dirty="0" err="1" smtClean="0"/>
              <a:t>Ors</a:t>
            </a:r>
            <a:r>
              <a:rPr lang="en-US" baseline="0" dirty="0" smtClean="0"/>
              <a:t>. </a:t>
            </a:r>
          </a:p>
        </p:txBody>
      </p:sp>
      <p:sp>
        <p:nvSpPr>
          <p:cNvPr id="4" name="Slide Number Placeholder 3"/>
          <p:cNvSpPr>
            <a:spLocks noGrp="1"/>
          </p:cNvSpPr>
          <p:nvPr>
            <p:ph type="sldNum" sz="quarter" idx="10"/>
          </p:nvPr>
        </p:nvSpPr>
        <p:spPr/>
        <p:txBody>
          <a:bodyPr/>
          <a:lstStyle/>
          <a:p>
            <a:fld id="{A751A8B9-750A-0B49-8642-24AACF8028EC}" type="slidenum">
              <a:rPr lang="en-US" smtClean="0"/>
              <a:t>20</a:t>
            </a:fld>
            <a:endParaRPr lang="en-US"/>
          </a:p>
        </p:txBody>
      </p:sp>
    </p:spTree>
    <p:extLst>
      <p:ext uri="{BB962C8B-B14F-4D97-AF65-F5344CB8AC3E}">
        <p14:creationId xmlns:p14="http://schemas.microsoft.com/office/powerpoint/2010/main" val="935942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751A8B9-750A-0B49-8642-24AACF8028EC}" type="slidenum">
              <a:rPr lang="en-US" smtClean="0"/>
              <a:t>27</a:t>
            </a:fld>
            <a:endParaRPr lang="en-US"/>
          </a:p>
        </p:txBody>
      </p:sp>
    </p:spTree>
    <p:extLst>
      <p:ext uri="{BB962C8B-B14F-4D97-AF65-F5344CB8AC3E}">
        <p14:creationId xmlns:p14="http://schemas.microsoft.com/office/powerpoint/2010/main" val="1087586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Investigation</a:t>
            </a:r>
            <a:r>
              <a:rPr lang="en-US" baseline="0" dirty="0" smtClean="0"/>
              <a:t> by journalists costs money and time, and it is energy sapping. </a:t>
            </a:r>
          </a:p>
          <a:p>
            <a:pPr marL="171450" indent="-171450">
              <a:buFontTx/>
              <a:buChar char="-"/>
            </a:pPr>
            <a:r>
              <a:rPr lang="en-US" baseline="0" dirty="0" smtClean="0"/>
              <a:t>A solution will have to be found on how to fund certain investigations.</a:t>
            </a:r>
          </a:p>
          <a:p>
            <a:pPr marL="171450" indent="-171450">
              <a:buFontTx/>
              <a:buChar char="-"/>
            </a:pPr>
            <a:r>
              <a:rPr lang="en-US" baseline="0" dirty="0" smtClean="0"/>
              <a:t>Periodic training will be required. </a:t>
            </a:r>
          </a:p>
          <a:p>
            <a:pPr marL="171450" indent="-171450">
              <a:buFontTx/>
              <a:buChar char="-"/>
            </a:pPr>
            <a:r>
              <a:rPr lang="en-US" baseline="0" dirty="0" smtClean="0"/>
              <a:t>Capacity training of those engaged in the investigation is essential. </a:t>
            </a:r>
          </a:p>
          <a:p>
            <a:pPr marL="171450" indent="-171450">
              <a:buFontTx/>
              <a:buChar char="-"/>
            </a:pPr>
            <a:r>
              <a:rPr lang="en-US" baseline="0" dirty="0" smtClean="0"/>
              <a:t>Knowledge of the law in Nigeria </a:t>
            </a:r>
          </a:p>
          <a:p>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28</a:t>
            </a:fld>
            <a:endParaRPr lang="en-US"/>
          </a:p>
        </p:txBody>
      </p:sp>
    </p:spTree>
    <p:extLst>
      <p:ext uri="{BB962C8B-B14F-4D97-AF65-F5344CB8AC3E}">
        <p14:creationId xmlns:p14="http://schemas.microsoft.com/office/powerpoint/2010/main" val="3090835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two books demonstrate the depth of work required to unearth information concealed by public authorities. </a:t>
            </a:r>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3</a:t>
            </a:fld>
            <a:endParaRPr lang="en-US"/>
          </a:p>
        </p:txBody>
      </p:sp>
    </p:spTree>
    <p:extLst>
      <p:ext uri="{BB962C8B-B14F-4D97-AF65-F5344CB8AC3E}">
        <p14:creationId xmlns:p14="http://schemas.microsoft.com/office/powerpoint/2010/main" val="1211021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criminal/civil</a:t>
            </a:r>
            <a:r>
              <a:rPr lang="en-US" baseline="0" dirty="0" smtClean="0"/>
              <a:t> responsibility? </a:t>
            </a:r>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4</a:t>
            </a:fld>
            <a:endParaRPr lang="en-US"/>
          </a:p>
        </p:txBody>
      </p:sp>
    </p:spTree>
    <p:extLst>
      <p:ext uri="{BB962C8B-B14F-4D97-AF65-F5344CB8AC3E}">
        <p14:creationId xmlns:p14="http://schemas.microsoft.com/office/powerpoint/2010/main" val="4263863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Journalists need to know regulatory provisions when going into</a:t>
            </a:r>
            <a:r>
              <a:rPr lang="en-US" baseline="0" dirty="0" smtClean="0"/>
              <a:t> the field. </a:t>
            </a:r>
          </a:p>
          <a:p>
            <a:endParaRPr lang="en-US" baseline="0" dirty="0" smtClean="0"/>
          </a:p>
          <a:p>
            <a:r>
              <a:rPr lang="en-US" baseline="0" dirty="0" smtClean="0"/>
              <a:t>You need to know the laws governing each sector. </a:t>
            </a:r>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9</a:t>
            </a:fld>
            <a:endParaRPr lang="en-US"/>
          </a:p>
        </p:txBody>
      </p:sp>
    </p:spTree>
    <p:extLst>
      <p:ext uri="{BB962C8B-B14F-4D97-AF65-F5344CB8AC3E}">
        <p14:creationId xmlns:p14="http://schemas.microsoft.com/office/powerpoint/2010/main" val="135054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heavy obligation placed</a:t>
            </a:r>
            <a:r>
              <a:rPr lang="en-US" baseline="0" dirty="0" smtClean="0"/>
              <a:t> on the media also defines the role and expectation from investigative journalists. </a:t>
            </a:r>
          </a:p>
          <a:p>
            <a:endParaRPr lang="en-US" baseline="0" dirty="0" smtClean="0"/>
          </a:p>
          <a:p>
            <a:r>
              <a:rPr lang="en-US" baseline="0" dirty="0" smtClean="0"/>
              <a:t>Full advantage should be taken of the Freedom of Information Act and other Legislations in discharging this responsibility. </a:t>
            </a:r>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10</a:t>
            </a:fld>
            <a:endParaRPr lang="en-US"/>
          </a:p>
        </p:txBody>
      </p:sp>
    </p:spTree>
    <p:extLst>
      <p:ext uri="{BB962C8B-B14F-4D97-AF65-F5344CB8AC3E}">
        <p14:creationId xmlns:p14="http://schemas.microsoft.com/office/powerpoint/2010/main" val="3059570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Case</a:t>
            </a:r>
            <a:r>
              <a:rPr lang="en-US" baseline="0" dirty="0" smtClean="0"/>
              <a:t> of N. </a:t>
            </a:r>
            <a:r>
              <a:rPr lang="en-US" baseline="0" dirty="0" err="1" smtClean="0"/>
              <a:t>Azikwe</a:t>
            </a:r>
            <a:endParaRPr lang="en-US" baseline="0" dirty="0" smtClean="0"/>
          </a:p>
          <a:p>
            <a:endParaRPr lang="en-US" baseline="0" dirty="0" smtClean="0"/>
          </a:p>
          <a:p>
            <a:r>
              <a:rPr lang="en-US" baseline="0" dirty="0" smtClean="0"/>
              <a:t>Case </a:t>
            </a:r>
            <a:r>
              <a:rPr lang="en-US" baseline="0" dirty="0" err="1" smtClean="0"/>
              <a:t>Ishola</a:t>
            </a:r>
            <a:r>
              <a:rPr lang="en-US" baseline="0" dirty="0" smtClean="0"/>
              <a:t> Dina </a:t>
            </a:r>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13</a:t>
            </a:fld>
            <a:endParaRPr lang="en-US"/>
          </a:p>
        </p:txBody>
      </p:sp>
    </p:spTree>
    <p:extLst>
      <p:ext uri="{BB962C8B-B14F-4D97-AF65-F5344CB8AC3E}">
        <p14:creationId xmlns:p14="http://schemas.microsoft.com/office/powerpoint/2010/main" val="4200238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Case of Kingsway Stores </a:t>
            </a:r>
          </a:p>
          <a:p>
            <a:endParaRPr lang="en-US" dirty="0" smtClean="0"/>
          </a:p>
          <a:p>
            <a:r>
              <a:rPr lang="en-US" dirty="0" smtClean="0"/>
              <a:t>Case of Chief The</a:t>
            </a:r>
            <a:r>
              <a:rPr lang="en-US" baseline="0" dirty="0" smtClean="0"/>
              <a:t> Hon. </a:t>
            </a:r>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14</a:t>
            </a:fld>
            <a:endParaRPr lang="en-US"/>
          </a:p>
        </p:txBody>
      </p:sp>
    </p:spTree>
    <p:extLst>
      <p:ext uri="{BB962C8B-B14F-4D97-AF65-F5344CB8AC3E}">
        <p14:creationId xmlns:p14="http://schemas.microsoft.com/office/powerpoint/2010/main" val="3199373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Ethical responsibilities.</a:t>
            </a:r>
            <a:r>
              <a:rPr lang="en-US" baseline="0" dirty="0" smtClean="0"/>
              <a:t> You can skip this. </a:t>
            </a:r>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17</a:t>
            </a:fld>
            <a:endParaRPr lang="en-US"/>
          </a:p>
        </p:txBody>
      </p:sp>
    </p:spTree>
    <p:extLst>
      <p:ext uri="{BB962C8B-B14F-4D97-AF65-F5344CB8AC3E}">
        <p14:creationId xmlns:p14="http://schemas.microsoft.com/office/powerpoint/2010/main" val="646967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51A8B9-750A-0B49-8642-24AACF8028EC}" type="slidenum">
              <a:rPr lang="en-US" smtClean="0"/>
              <a:t>18</a:t>
            </a:fld>
            <a:endParaRPr lang="en-US"/>
          </a:p>
        </p:txBody>
      </p:sp>
    </p:spTree>
    <p:extLst>
      <p:ext uri="{BB962C8B-B14F-4D97-AF65-F5344CB8AC3E}">
        <p14:creationId xmlns:p14="http://schemas.microsoft.com/office/powerpoint/2010/main" val="3207007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12192000" cy="4572000"/>
          </a:xfrm>
          <a:prstGeom prst="rect">
            <a:avLst/>
          </a:prstGeom>
        </p:spPr>
      </p:pic>
      <p:sp>
        <p:nvSpPr>
          <p:cNvPr id="4" name="Date Placeholder 3"/>
          <p:cNvSpPr>
            <a:spLocks noGrp="1"/>
          </p:cNvSpPr>
          <p:nvPr>
            <p:ph type="dt" sz="half" idx="10"/>
          </p:nvPr>
        </p:nvSpPr>
        <p:spPr/>
        <p:txBody>
          <a:bodyPr/>
          <a:lstStyle/>
          <a:p>
            <a:fld id="{96DFF08F-DC6B-4601-B491-B0F83F6DD2DA}" type="datetimeFigureOut">
              <a:rPr lang="en-US" smtClean="0"/>
              <a:t>4/7/19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
        <p:nvSpPr>
          <p:cNvPr id="3" name="Subtitle 2"/>
          <p:cNvSpPr>
            <a:spLocks noGrp="1"/>
          </p:cNvSpPr>
          <p:nvPr>
            <p:ph type="subTitle" idx="1"/>
          </p:nvPr>
        </p:nvSpPr>
        <p:spPr>
          <a:xfrm>
            <a:off x="1625600" y="3886200"/>
            <a:ext cx="85344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2" name="Title 1"/>
          <p:cNvSpPr>
            <a:spLocks noGrp="1"/>
          </p:cNvSpPr>
          <p:nvPr>
            <p:ph type="ctrTitle"/>
          </p:nvPr>
        </p:nvSpPr>
        <p:spPr>
          <a:xfrm>
            <a:off x="914400" y="2007889"/>
            <a:ext cx="10363200" cy="1470025"/>
          </a:xfrm>
        </p:spPr>
        <p:txBody>
          <a:bodyPr/>
          <a:lstStyle>
            <a:lvl1pPr algn="ctr">
              <a:defRPr sz="3200"/>
            </a:lvl1pPr>
          </a:lstStyle>
          <a:p>
            <a:r>
              <a:rPr lang="en-GB"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6DFF08F-DC6B-4601-B491-B0F83F6DD2DA}" type="datetimeFigureOut">
              <a:rPr lang="en-US" smtClean="0"/>
              <a:t>4/7/19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6DFF08F-DC6B-4601-B491-B0F83F6DD2DA}" type="datetimeFigureOut">
              <a:rPr lang="en-US" smtClean="0"/>
              <a:t>4/7/19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274638"/>
            <a:ext cx="10566400" cy="1143000"/>
          </a:xfrm>
        </p:spPr>
        <p:txBody>
          <a:bodyPr/>
          <a:lstStyle/>
          <a:p>
            <a:r>
              <a:rPr lang="en-GB" smtClean="0"/>
              <a:t>Click to edit Master 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
        <p:nvSpPr>
          <p:cNvPr id="8" name="Content Placeholder 7"/>
          <p:cNvSpPr>
            <a:spLocks noGrp="1"/>
          </p:cNvSpPr>
          <p:nvPr>
            <p:ph sz="quarter" idx="13"/>
          </p:nvPr>
        </p:nvSpPr>
        <p:spPr>
          <a:xfrm>
            <a:off x="812800" y="1600200"/>
            <a:ext cx="10566400" cy="41148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801" y="4962526"/>
            <a:ext cx="10513484" cy="1362075"/>
          </a:xfrm>
        </p:spPr>
        <p:txBody>
          <a:bodyPr anchor="t"/>
          <a:lstStyle>
            <a:lvl1pPr algn="l">
              <a:defRPr sz="3200" b="0" i="0" cap="all" baseline="0"/>
            </a:lvl1pPr>
          </a:lstStyle>
          <a:p>
            <a:r>
              <a:rPr lang="en-GB" smtClean="0"/>
              <a:t>Click to edit Master title style</a:t>
            </a:r>
            <a:endParaRPr lang="en-US" dirty="0"/>
          </a:p>
        </p:txBody>
      </p:sp>
      <p:sp>
        <p:nvSpPr>
          <p:cNvPr id="3" name="Text Placeholder 2"/>
          <p:cNvSpPr>
            <a:spLocks noGrp="1"/>
          </p:cNvSpPr>
          <p:nvPr>
            <p:ph type="body" idx="1"/>
          </p:nvPr>
        </p:nvSpPr>
        <p:spPr>
          <a:xfrm>
            <a:off x="812801" y="3462339"/>
            <a:ext cx="10513484"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4/7/19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812800" y="1600200"/>
            <a:ext cx="49784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13" name="Content Placeholder 12"/>
          <p:cNvSpPr>
            <a:spLocks noGrp="1"/>
          </p:cNvSpPr>
          <p:nvPr>
            <p:ph sz="quarter" idx="14"/>
          </p:nvPr>
        </p:nvSpPr>
        <p:spPr>
          <a:xfrm>
            <a:off x="6400800" y="1600200"/>
            <a:ext cx="49784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2" name="Title 1"/>
          <p:cNvSpPr>
            <a:spLocks noGrp="1"/>
          </p:cNvSpPr>
          <p:nvPr>
            <p:ph type="title"/>
          </p:nvPr>
        </p:nvSpPr>
        <p:spPr>
          <a:xfrm>
            <a:off x="812800" y="274638"/>
            <a:ext cx="10566400" cy="1143000"/>
          </a:xfrm>
        </p:spPr>
        <p:txBody>
          <a:bodyPr/>
          <a:lstStyle/>
          <a:p>
            <a:r>
              <a:rPr lang="en-GB" smtClean="0"/>
              <a:t>Click to edit Master title style</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4/7/19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6400800" y="2209800"/>
            <a:ext cx="49784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11" name="Content Placeholder 10"/>
          <p:cNvSpPr>
            <a:spLocks noGrp="1"/>
          </p:cNvSpPr>
          <p:nvPr>
            <p:ph sz="quarter" idx="13"/>
          </p:nvPr>
        </p:nvSpPr>
        <p:spPr>
          <a:xfrm>
            <a:off x="812800" y="2209800"/>
            <a:ext cx="49784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2" name="Title 1"/>
          <p:cNvSpPr>
            <a:spLocks noGrp="1"/>
          </p:cNvSpPr>
          <p:nvPr>
            <p:ph type="title"/>
          </p:nvPr>
        </p:nvSpPr>
        <p:spPr>
          <a:xfrm>
            <a:off x="812800" y="274638"/>
            <a:ext cx="10566400" cy="1143000"/>
          </a:xfrm>
        </p:spPr>
        <p:txBody>
          <a:bodyPr/>
          <a:lstStyle>
            <a:lvl1pPr>
              <a:defRPr/>
            </a:lvl1pPr>
          </a:lstStyle>
          <a:p>
            <a:r>
              <a:rPr lang="en-GB" smtClean="0"/>
              <a:t>Click to edit Master title style</a:t>
            </a:r>
            <a:endParaRPr lang="en-US" dirty="0"/>
          </a:p>
        </p:txBody>
      </p:sp>
      <p:sp>
        <p:nvSpPr>
          <p:cNvPr id="3" name="Text Placeholder 2"/>
          <p:cNvSpPr>
            <a:spLocks noGrp="1"/>
          </p:cNvSpPr>
          <p:nvPr>
            <p:ph type="body" idx="1"/>
          </p:nvPr>
        </p:nvSpPr>
        <p:spPr>
          <a:xfrm>
            <a:off x="812800" y="1600200"/>
            <a:ext cx="49784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6400800" y="1600200"/>
            <a:ext cx="49784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7" name="Date Placeholder 6"/>
          <p:cNvSpPr>
            <a:spLocks noGrp="1"/>
          </p:cNvSpPr>
          <p:nvPr>
            <p:ph type="dt" sz="half" idx="10"/>
          </p:nvPr>
        </p:nvSpPr>
        <p:spPr/>
        <p:txBody>
          <a:bodyPr/>
          <a:lstStyle/>
          <a:p>
            <a:fld id="{96DFF08F-DC6B-4601-B491-B0F83F6DD2DA}" type="datetimeFigureOut">
              <a:rPr lang="en-US" smtClean="0"/>
              <a:t>4/7/19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800" y="274638"/>
            <a:ext cx="10566400" cy="1143000"/>
          </a:xfrm>
        </p:spPr>
        <p:txBody>
          <a:bodyPr/>
          <a:lstStyle/>
          <a:p>
            <a:r>
              <a:rPr lang="en-GB"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4/7/19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4/7/19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5283200" y="1447800"/>
            <a:ext cx="6197600" cy="42672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2" name="Title 1"/>
          <p:cNvSpPr>
            <a:spLocks noGrp="1"/>
          </p:cNvSpPr>
          <p:nvPr>
            <p:ph type="title"/>
          </p:nvPr>
        </p:nvSpPr>
        <p:spPr>
          <a:xfrm>
            <a:off x="816864" y="1447800"/>
            <a:ext cx="3962400" cy="1097280"/>
          </a:xfrm>
        </p:spPr>
        <p:txBody>
          <a:bodyPr anchor="b"/>
          <a:lstStyle>
            <a:lvl1pPr algn="l">
              <a:defRPr sz="1800" b="0" i="0" cap="none" baseline="0">
                <a:solidFill>
                  <a:schemeClr val="tx2"/>
                </a:solidFill>
              </a:defRPr>
            </a:lvl1pPr>
          </a:lstStyle>
          <a:p>
            <a:r>
              <a:rPr lang="en-GB" smtClean="0"/>
              <a:t>Click to edit Master title style</a:t>
            </a:r>
            <a:endParaRPr lang="en-US" dirty="0"/>
          </a:p>
        </p:txBody>
      </p:sp>
      <p:sp>
        <p:nvSpPr>
          <p:cNvPr id="4" name="Text Placeholder 3"/>
          <p:cNvSpPr>
            <a:spLocks noGrp="1"/>
          </p:cNvSpPr>
          <p:nvPr>
            <p:ph type="body" sz="half" idx="2"/>
          </p:nvPr>
        </p:nvSpPr>
        <p:spPr>
          <a:xfrm>
            <a:off x="816864" y="2547892"/>
            <a:ext cx="39624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4/7/19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12192000" cy="6858000"/>
          </a:xfrm>
          <a:prstGeom prst="rect">
            <a:avLst/>
          </a:prstGeom>
        </p:spPr>
      </p:pic>
      <p:sp>
        <p:nvSpPr>
          <p:cNvPr id="2" name="Title 1"/>
          <p:cNvSpPr>
            <a:spLocks noGrp="1"/>
          </p:cNvSpPr>
          <p:nvPr>
            <p:ph type="title"/>
          </p:nvPr>
        </p:nvSpPr>
        <p:spPr>
          <a:xfrm>
            <a:off x="812800" y="1447800"/>
            <a:ext cx="3962400" cy="1097280"/>
          </a:xfrm>
        </p:spPr>
        <p:txBody>
          <a:bodyPr anchor="b"/>
          <a:lstStyle>
            <a:lvl1pPr algn="l">
              <a:defRPr sz="1800" b="0" i="0" cap="none" baseline="0">
                <a:solidFill>
                  <a:schemeClr val="tx2"/>
                </a:solidFill>
              </a:defRPr>
            </a:lvl1pPr>
          </a:lstStyle>
          <a:p>
            <a:r>
              <a:rPr lang="en-GB" smtClean="0"/>
              <a:t>Click to edit Master title style</a:t>
            </a:r>
            <a:endParaRPr lang="en-US" dirty="0"/>
          </a:p>
        </p:txBody>
      </p:sp>
      <p:sp>
        <p:nvSpPr>
          <p:cNvPr id="3" name="Picture Placeholder 2"/>
          <p:cNvSpPr>
            <a:spLocks noGrp="1"/>
          </p:cNvSpPr>
          <p:nvPr>
            <p:ph type="pic" idx="1"/>
          </p:nvPr>
        </p:nvSpPr>
        <p:spPr>
          <a:xfrm>
            <a:off x="6209792" y="1447800"/>
            <a:ext cx="4559808"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812800" y="2547891"/>
            <a:ext cx="39624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4/7/19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12192000" cy="6858000"/>
          </a:xfrm>
          <a:prstGeom prst="rect">
            <a:avLst/>
          </a:prstGeom>
        </p:spPr>
      </p:pic>
      <p:sp>
        <p:nvSpPr>
          <p:cNvPr id="2" name="Title Placeholder 1"/>
          <p:cNvSpPr>
            <a:spLocks noGrp="1"/>
          </p:cNvSpPr>
          <p:nvPr>
            <p:ph type="title"/>
          </p:nvPr>
        </p:nvSpPr>
        <p:spPr>
          <a:xfrm>
            <a:off x="812800" y="274638"/>
            <a:ext cx="10566400" cy="1143000"/>
          </a:xfrm>
          <a:prstGeom prst="rect">
            <a:avLst/>
          </a:prstGeom>
        </p:spPr>
        <p:txBody>
          <a:bodyPr vert="horz" lIns="91440" tIns="45720" rIns="91440" bIns="45720" rtlCol="0" anchor="b" anchorCtr="0">
            <a:noAutofit/>
          </a:bodyPr>
          <a:lstStyle/>
          <a:p>
            <a:r>
              <a:rPr lang="en-GB" smtClean="0"/>
              <a:t>Click to edit Master title style</a:t>
            </a:r>
            <a:endParaRPr lang="en-US" dirty="0"/>
          </a:p>
        </p:txBody>
      </p:sp>
      <p:sp>
        <p:nvSpPr>
          <p:cNvPr id="3" name="Text Placeholder 2"/>
          <p:cNvSpPr>
            <a:spLocks noGrp="1"/>
          </p:cNvSpPr>
          <p:nvPr>
            <p:ph type="body" idx="1"/>
          </p:nvPr>
        </p:nvSpPr>
        <p:spPr>
          <a:xfrm>
            <a:off x="812800" y="1600201"/>
            <a:ext cx="105664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4" name="Date Placeholder 3"/>
          <p:cNvSpPr>
            <a:spLocks noGrp="1"/>
          </p:cNvSpPr>
          <p:nvPr>
            <p:ph type="dt" sz="half" idx="2"/>
          </p:nvPr>
        </p:nvSpPr>
        <p:spPr>
          <a:xfrm>
            <a:off x="7620000" y="6356351"/>
            <a:ext cx="2032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96DFF08F-DC6B-4601-B491-B0F83F6DD2DA}" type="datetimeFigureOut">
              <a:rPr lang="en-US" smtClean="0"/>
              <a:pPr/>
              <a:t>4/7/19</a:t>
            </a:fld>
            <a:endParaRPr lang="en-US" dirty="0"/>
          </a:p>
        </p:txBody>
      </p:sp>
      <p:sp>
        <p:nvSpPr>
          <p:cNvPr id="5" name="Footer Placeholder 4"/>
          <p:cNvSpPr>
            <a:spLocks noGrp="1"/>
          </p:cNvSpPr>
          <p:nvPr>
            <p:ph type="ftr" sz="quarter" idx="3"/>
          </p:nvPr>
        </p:nvSpPr>
        <p:spPr>
          <a:xfrm>
            <a:off x="812800" y="6356351"/>
            <a:ext cx="38608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10058400" y="6356351"/>
            <a:ext cx="1320800" cy="365125"/>
          </a:xfrm>
          <a:prstGeom prst="rect">
            <a:avLst/>
          </a:prstGeom>
        </p:spPr>
        <p:txBody>
          <a:bodyPr vert="horz" lIns="91440" tIns="45720" rIns="91440" bIns="45720" rtlCol="0" anchor="ctr"/>
          <a:lstStyle>
            <a:lvl1pPr algn="r">
              <a:defRPr sz="1100" baseline="0">
                <a:solidFill>
                  <a:schemeClr val="tx1"/>
                </a:solidFill>
              </a:defRPr>
            </a:lvl1pPr>
          </a:lstStyle>
          <a:p>
            <a:fld id="{4FAB73BC-B049-4115-A692-8D63A059BFB8}"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21"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sdsne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77085" y="4404251"/>
            <a:ext cx="8767860" cy="2091516"/>
          </a:xfrm>
        </p:spPr>
        <p:txBody>
          <a:bodyPr>
            <a:noAutofit/>
          </a:bodyPr>
          <a:lstStyle/>
          <a:p>
            <a:r>
              <a:rPr lang="en-US" sz="4000" dirty="0"/>
              <a:t>BY</a:t>
            </a:r>
            <a:br>
              <a:rPr lang="en-US" sz="4000" dirty="0"/>
            </a:br>
            <a:r>
              <a:rPr lang="en-US" sz="4000" dirty="0"/>
              <a:t>MOHAMMED MONGUNO</a:t>
            </a:r>
            <a:r>
              <a:rPr lang="en-US" sz="3200" dirty="0" smtClean="0"/>
              <a:t>, ESQ.</a:t>
            </a:r>
          </a:p>
          <a:p>
            <a:r>
              <a:rPr lang="en-US" sz="3200" dirty="0" smtClean="0"/>
              <a:t>April 8, 2019.</a:t>
            </a:r>
            <a:r>
              <a:rPr lang="en-US" sz="4000" dirty="0"/>
              <a:t/>
            </a:r>
            <a:br>
              <a:rPr lang="en-US" sz="4000" dirty="0"/>
            </a:br>
            <a:endParaRPr lang="en-US" sz="4000" dirty="0"/>
          </a:p>
        </p:txBody>
      </p:sp>
      <p:sp>
        <p:nvSpPr>
          <p:cNvPr id="2" name="Title 1"/>
          <p:cNvSpPr>
            <a:spLocks noGrp="1"/>
          </p:cNvSpPr>
          <p:nvPr>
            <p:ph type="ctrTitle"/>
          </p:nvPr>
        </p:nvSpPr>
        <p:spPr>
          <a:xfrm>
            <a:off x="1109980" y="587828"/>
            <a:ext cx="9966960" cy="3343573"/>
          </a:xfrm>
        </p:spPr>
        <p:txBody>
          <a:bodyPr>
            <a:noAutofit/>
          </a:bodyPr>
          <a:lstStyle/>
          <a:p>
            <a:r>
              <a:rPr lang="en-US" sz="4000" dirty="0"/>
              <a:t>CRIMINAL/CIVIL RESPONSIBILITY IN INVESTIGATIVE JOURNALISM AND COURT PRONOUNCEMENTs</a:t>
            </a:r>
            <a:br>
              <a:rPr lang="en-US" sz="4000" dirty="0"/>
            </a:br>
            <a:endParaRPr lang="en-US" sz="4000" dirty="0"/>
          </a:p>
        </p:txBody>
      </p:sp>
    </p:spTree>
    <p:extLst>
      <p:ext uri="{BB962C8B-B14F-4D97-AF65-F5344CB8AC3E}">
        <p14:creationId xmlns:p14="http://schemas.microsoft.com/office/powerpoint/2010/main" val="523249328"/>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THE CONSTITUTION OF NIGERIA </a:t>
            </a:r>
            <a:endParaRPr lang="en-US" b="1" dirty="0"/>
          </a:p>
        </p:txBody>
      </p:sp>
      <p:sp>
        <p:nvSpPr>
          <p:cNvPr id="3" name="Content Placeholder 2"/>
          <p:cNvSpPr>
            <a:spLocks noGrp="1"/>
          </p:cNvSpPr>
          <p:nvPr>
            <p:ph sz="quarter" idx="13"/>
          </p:nvPr>
        </p:nvSpPr>
        <p:spPr/>
        <p:txBody>
          <a:bodyPr>
            <a:normAutofit/>
          </a:bodyPr>
          <a:lstStyle/>
          <a:p>
            <a:r>
              <a:rPr lang="en-US" sz="2800" dirty="0" smtClean="0"/>
              <a:t>The 1999 Constitution of Federal Republic of Nigeria under Section 22 provides thus:</a:t>
            </a:r>
          </a:p>
          <a:p>
            <a:pPr>
              <a:buFont typeface="Wingdings" charset="2"/>
              <a:buChar char="ü"/>
            </a:pPr>
            <a:r>
              <a:rPr lang="en-US" sz="2800" i="1" dirty="0" smtClean="0"/>
              <a:t>“</a:t>
            </a:r>
            <a:r>
              <a:rPr lang="en-US" sz="2800" i="1" dirty="0"/>
              <a:t>T</a:t>
            </a:r>
            <a:r>
              <a:rPr lang="en-US" sz="2800" i="1" dirty="0" smtClean="0"/>
              <a:t>he press, radio, television and other agencies of the mass media shall at all times be free to uphold the fundamental objectives contained in this Chapter and uphold the responsibility and accountability of the Government to the people”</a:t>
            </a:r>
            <a:r>
              <a:rPr lang="en-US" sz="2800" i="1" dirty="0" smtClean="0"/>
              <a:t>.</a:t>
            </a:r>
          </a:p>
          <a:p>
            <a:pPr>
              <a:buFont typeface="Arial"/>
              <a:buChar char="•"/>
            </a:pPr>
            <a:r>
              <a:rPr lang="en-US" sz="2800" dirty="0" smtClean="0"/>
              <a:t>See also Section 39 of the Constitution, which provides the right to freedom of expression and the press.</a:t>
            </a:r>
            <a:endParaRPr lang="en-US" sz="2800" dirty="0"/>
          </a:p>
        </p:txBody>
      </p:sp>
    </p:spTree>
    <p:extLst>
      <p:ext uri="{BB962C8B-B14F-4D97-AF65-F5344CB8AC3E}">
        <p14:creationId xmlns:p14="http://schemas.microsoft.com/office/powerpoint/2010/main" val="3551517844"/>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657497"/>
          </a:xfrm>
        </p:spPr>
        <p:txBody>
          <a:bodyPr>
            <a:normAutofit/>
          </a:bodyPr>
          <a:lstStyle/>
          <a:p>
            <a:r>
              <a:rPr lang="en-US" sz="3200" b="1" dirty="0" smtClean="0"/>
              <a:t>THE NIGERIAN PRESS COUNCIL ACT</a:t>
            </a:r>
            <a:endParaRPr lang="en-US" sz="3200" dirty="0"/>
          </a:p>
        </p:txBody>
      </p:sp>
      <p:sp>
        <p:nvSpPr>
          <p:cNvPr id="3" name="Content Placeholder 2"/>
          <p:cNvSpPr>
            <a:spLocks noGrp="1"/>
          </p:cNvSpPr>
          <p:nvPr>
            <p:ph sz="quarter" idx="13"/>
          </p:nvPr>
        </p:nvSpPr>
        <p:spPr>
          <a:xfrm>
            <a:off x="1143000" y="1463040"/>
            <a:ext cx="9872871" cy="4632960"/>
          </a:xfrm>
        </p:spPr>
        <p:txBody>
          <a:bodyPr>
            <a:normAutofit/>
          </a:bodyPr>
          <a:lstStyle/>
          <a:p>
            <a:pPr algn="just"/>
            <a:r>
              <a:rPr lang="en-US" sz="2800" dirty="0"/>
              <a:t>Section 37 of </a:t>
            </a:r>
            <a:r>
              <a:rPr lang="en-US" sz="2800" dirty="0" smtClean="0"/>
              <a:t>the Nigerian Press Council Act 2003 defines: </a:t>
            </a:r>
            <a:endParaRPr lang="en-US" sz="2800" dirty="0"/>
          </a:p>
          <a:p>
            <a:pPr algn="just">
              <a:buFont typeface="Wingdings" charset="2"/>
              <a:buChar char="ü"/>
            </a:pPr>
            <a:r>
              <a:rPr lang="en-US" sz="2800" dirty="0"/>
              <a:t>"</a:t>
            </a:r>
            <a:r>
              <a:rPr lang="en-US" sz="2800" dirty="0" smtClean="0"/>
              <a:t>journalist” as </a:t>
            </a:r>
            <a:r>
              <a:rPr lang="en-US" sz="2800" dirty="0"/>
              <a:t>any person (not being less than eighteen years of age) engaged in the collection, processing, and dissemination of information for use in the press and who has been accredited by the Council;</a:t>
            </a:r>
          </a:p>
          <a:p>
            <a:pPr algn="just">
              <a:buFont typeface="Wingdings" charset="2"/>
              <a:buChar char="ü"/>
            </a:pPr>
            <a:r>
              <a:rPr lang="en-US" sz="2800" dirty="0"/>
              <a:t>"press" </a:t>
            </a:r>
            <a:r>
              <a:rPr lang="en-US" sz="2800" dirty="0" smtClean="0"/>
              <a:t>to include </a:t>
            </a:r>
            <a:r>
              <a:rPr lang="en-US" sz="2800" dirty="0"/>
              <a:t>radio, television, wire services, </a:t>
            </a:r>
            <a:r>
              <a:rPr lang="en-US" sz="2800" dirty="0" smtClean="0"/>
              <a:t>newspapers, </a:t>
            </a:r>
            <a:r>
              <a:rPr lang="en-US" sz="2800" dirty="0"/>
              <a:t>magazines and such other channels of communication involved in the collection and dissemination of information;  </a:t>
            </a:r>
          </a:p>
          <a:p>
            <a:pPr algn="just"/>
            <a:endParaRPr lang="en-US" sz="2800" dirty="0"/>
          </a:p>
        </p:txBody>
      </p:sp>
    </p:spTree>
    <p:extLst>
      <p:ext uri="{BB962C8B-B14F-4D97-AF65-F5344CB8AC3E}">
        <p14:creationId xmlns:p14="http://schemas.microsoft.com/office/powerpoint/2010/main" val="1414353409"/>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35874"/>
          </a:xfrm>
        </p:spPr>
        <p:txBody>
          <a:bodyPr>
            <a:normAutofit/>
          </a:bodyPr>
          <a:lstStyle/>
          <a:p>
            <a:r>
              <a:rPr lang="en-US" sz="3200" b="1" dirty="0"/>
              <a:t>THE NIGERIAN PRESS COUNCIL ACT</a:t>
            </a:r>
            <a:endParaRPr lang="en-US" sz="3200" dirty="0"/>
          </a:p>
        </p:txBody>
      </p:sp>
      <p:sp>
        <p:nvSpPr>
          <p:cNvPr id="3" name="Content Placeholder 2"/>
          <p:cNvSpPr>
            <a:spLocks noGrp="1"/>
          </p:cNvSpPr>
          <p:nvPr>
            <p:ph sz="quarter" idx="13"/>
          </p:nvPr>
        </p:nvSpPr>
        <p:spPr>
          <a:xfrm>
            <a:off x="1143000" y="1554480"/>
            <a:ext cx="9872871" cy="4541520"/>
          </a:xfrm>
        </p:spPr>
        <p:txBody>
          <a:bodyPr>
            <a:noAutofit/>
          </a:bodyPr>
          <a:lstStyle/>
          <a:p>
            <a:pPr algn="just"/>
            <a:r>
              <a:rPr lang="en-US" sz="3000" dirty="0"/>
              <a:t>"radio and television" include electronic means of mass communication which share in the formation of public </a:t>
            </a:r>
            <a:r>
              <a:rPr lang="en-US" sz="3000" dirty="0" smtClean="0"/>
              <a:t>opinion;</a:t>
            </a:r>
            <a:endParaRPr lang="en-US" sz="3000" dirty="0"/>
          </a:p>
          <a:p>
            <a:pPr algn="just"/>
            <a:r>
              <a:rPr lang="en-US" sz="3000" dirty="0"/>
              <a:t>"newspaper" includes a magazine, journal and any paper containing public news, intelligence or occurrences or any remarks, </a:t>
            </a:r>
            <a:r>
              <a:rPr lang="en-US" sz="3000" dirty="0" smtClean="0"/>
              <a:t>observations </a:t>
            </a:r>
            <a:r>
              <a:rPr lang="en-US" sz="3000" dirty="0"/>
              <a:t>or comments printed therein for sale and published periodically or in parts or numbers;</a:t>
            </a:r>
          </a:p>
          <a:p>
            <a:pPr algn="just"/>
            <a:endParaRPr lang="en-US" sz="3600" dirty="0"/>
          </a:p>
        </p:txBody>
      </p:sp>
    </p:spTree>
    <p:extLst>
      <p:ext uri="{BB962C8B-B14F-4D97-AF65-F5344CB8AC3E}">
        <p14:creationId xmlns:p14="http://schemas.microsoft.com/office/powerpoint/2010/main" val="3431033051"/>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COURT PRONOUNCEMENTS ON DEFAMATION </a:t>
            </a:r>
            <a:endParaRPr lang="en-US" sz="2800" b="1" dirty="0"/>
          </a:p>
        </p:txBody>
      </p:sp>
      <p:sp>
        <p:nvSpPr>
          <p:cNvPr id="3" name="Content Placeholder 2"/>
          <p:cNvSpPr>
            <a:spLocks noGrp="1"/>
          </p:cNvSpPr>
          <p:nvPr>
            <p:ph sz="quarter" idx="13"/>
          </p:nvPr>
        </p:nvSpPr>
        <p:spPr/>
        <p:txBody>
          <a:bodyPr>
            <a:normAutofit/>
          </a:bodyPr>
          <a:lstStyle/>
          <a:p>
            <a:pPr lvl="0"/>
            <a:r>
              <a:rPr lang="en-US" sz="2800" dirty="0" smtClean="0"/>
              <a:t>Investigative journalists have a responsibility to avoid making defamatory publications. There are hundreds of pronouncements on this by the Courts in Nigeria. See the following:</a:t>
            </a:r>
          </a:p>
          <a:p>
            <a:pPr>
              <a:buFont typeface="Wingdings" charset="2"/>
              <a:buChar char="ü"/>
            </a:pPr>
            <a:r>
              <a:rPr lang="en-US" sz="2800" i="1" dirty="0"/>
              <a:t> </a:t>
            </a:r>
            <a:r>
              <a:rPr lang="en-US" sz="2300" i="1" dirty="0" err="1" smtClean="0"/>
              <a:t>Ishola</a:t>
            </a:r>
            <a:r>
              <a:rPr lang="en-US" sz="2300" i="1" dirty="0" smtClean="0"/>
              <a:t> Dina V. New Nigerian Newspapers Ltd. </a:t>
            </a:r>
            <a:r>
              <a:rPr lang="en-US" sz="2300" dirty="0" smtClean="0"/>
              <a:t>(1986) 2 NWLR Pt.22 p. 353</a:t>
            </a:r>
          </a:p>
          <a:p>
            <a:pPr>
              <a:buFont typeface="Wingdings" charset="2"/>
              <a:buChar char="ü"/>
            </a:pPr>
            <a:r>
              <a:rPr lang="en-US" sz="2300" dirty="0"/>
              <a:t> </a:t>
            </a:r>
            <a:r>
              <a:rPr lang="en-US" sz="2300" i="1" dirty="0" smtClean="0"/>
              <a:t>Sketch Publishing Company &amp; </a:t>
            </a:r>
            <a:r>
              <a:rPr lang="en-US" sz="2300" i="1" dirty="0" err="1" smtClean="0"/>
              <a:t>Anor</a:t>
            </a:r>
            <a:r>
              <a:rPr lang="en-US" sz="2300" i="1" dirty="0" smtClean="0"/>
              <a:t>. V. </a:t>
            </a:r>
            <a:r>
              <a:rPr lang="en-US" sz="2300" i="1" dirty="0" err="1" smtClean="0"/>
              <a:t>Alhaji</a:t>
            </a:r>
            <a:r>
              <a:rPr lang="en-US" sz="2300" i="1" dirty="0" smtClean="0"/>
              <a:t> </a:t>
            </a:r>
            <a:r>
              <a:rPr lang="en-US" sz="2300" i="1" dirty="0" err="1" smtClean="0"/>
              <a:t>Azeez</a:t>
            </a:r>
            <a:r>
              <a:rPr lang="en-US" sz="2300" i="1" dirty="0" smtClean="0"/>
              <a:t> </a:t>
            </a:r>
            <a:r>
              <a:rPr lang="en-US" sz="2300" i="1" dirty="0" err="1" smtClean="0"/>
              <a:t>Ajagbemkeferi</a:t>
            </a:r>
            <a:r>
              <a:rPr lang="en-US" sz="2300" i="1" dirty="0" smtClean="0"/>
              <a:t> </a:t>
            </a:r>
            <a:r>
              <a:rPr lang="en-US" sz="2300" dirty="0" smtClean="0"/>
              <a:t>(1989) 2 SC (pt. II) 73</a:t>
            </a:r>
          </a:p>
          <a:p>
            <a:pPr>
              <a:buFont typeface="Wingdings" charset="2"/>
              <a:buChar char="ü"/>
            </a:pPr>
            <a:r>
              <a:rPr lang="en-US" sz="2300" dirty="0"/>
              <a:t> </a:t>
            </a:r>
            <a:r>
              <a:rPr lang="en-US" sz="2300" i="1" dirty="0" err="1" smtClean="0"/>
              <a:t>Katto</a:t>
            </a:r>
            <a:r>
              <a:rPr lang="en-US" sz="2300" i="1" dirty="0" smtClean="0"/>
              <a:t> V. CBN </a:t>
            </a:r>
            <a:r>
              <a:rPr lang="en-US" sz="2300" dirty="0" smtClean="0"/>
              <a:t>(1999) 5 SCNJ 12</a:t>
            </a:r>
          </a:p>
          <a:p>
            <a:pPr>
              <a:buFont typeface="Wingdings" charset="2"/>
              <a:buChar char="ü"/>
            </a:pPr>
            <a:r>
              <a:rPr lang="en-US" sz="2300" dirty="0"/>
              <a:t> </a:t>
            </a:r>
            <a:r>
              <a:rPr lang="en-US" sz="2300" i="1" dirty="0" smtClean="0"/>
              <a:t>The Service Press Ltd. &amp; 2 others V. N. </a:t>
            </a:r>
            <a:r>
              <a:rPr lang="en-US" sz="2300" i="1" dirty="0" err="1" smtClean="0"/>
              <a:t>Azikiwe</a:t>
            </a:r>
            <a:r>
              <a:rPr lang="en-US" sz="2300" i="1" dirty="0" smtClean="0"/>
              <a:t> </a:t>
            </a:r>
            <a:r>
              <a:rPr lang="en-US" sz="2300" dirty="0" smtClean="0"/>
              <a:t>13 WACA 301.</a:t>
            </a:r>
          </a:p>
          <a:p>
            <a:pPr>
              <a:buFont typeface="Wingdings" charset="2"/>
              <a:buChar char="ü"/>
            </a:pPr>
            <a:r>
              <a:rPr lang="en-US" sz="2300" i="1" dirty="0"/>
              <a:t> </a:t>
            </a:r>
            <a:r>
              <a:rPr lang="en-US" sz="2300" i="1" dirty="0" err="1" smtClean="0"/>
              <a:t>Onu</a:t>
            </a:r>
            <a:r>
              <a:rPr lang="en-US" sz="2300" i="1" dirty="0" smtClean="0"/>
              <a:t> V. </a:t>
            </a:r>
            <a:r>
              <a:rPr lang="en-US" sz="2300" i="1" dirty="0" err="1" smtClean="0"/>
              <a:t>Agbese</a:t>
            </a:r>
            <a:r>
              <a:rPr lang="en-US" sz="2300" i="1" dirty="0" smtClean="0"/>
              <a:t> &amp; </a:t>
            </a:r>
            <a:r>
              <a:rPr lang="en-US" sz="2300" i="1" dirty="0" err="1" smtClean="0"/>
              <a:t>Anor</a:t>
            </a:r>
            <a:r>
              <a:rPr lang="en-US" sz="2300" i="1" dirty="0" smtClean="0"/>
              <a:t>. </a:t>
            </a:r>
            <a:r>
              <a:rPr lang="en-US" sz="2300" dirty="0" smtClean="0"/>
              <a:t>(1986) 2 NSCC 722</a:t>
            </a:r>
          </a:p>
          <a:p>
            <a:pPr>
              <a:buFont typeface="Wingdings" charset="2"/>
              <a:buChar char="ü"/>
            </a:pPr>
            <a:endParaRPr lang="en-US" sz="2800" dirty="0"/>
          </a:p>
          <a:p>
            <a:endParaRPr lang="en-US" sz="2800" dirty="0"/>
          </a:p>
        </p:txBody>
      </p:sp>
    </p:spTree>
    <p:extLst>
      <p:ext uri="{BB962C8B-B14F-4D97-AF65-F5344CB8AC3E}">
        <p14:creationId xmlns:p14="http://schemas.microsoft.com/office/powerpoint/2010/main" val="3054587875"/>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COURT PRONOUNCEMENTS ON DEFAMATION </a:t>
            </a:r>
          </a:p>
        </p:txBody>
      </p:sp>
      <p:sp>
        <p:nvSpPr>
          <p:cNvPr id="3" name="Content Placeholder 2"/>
          <p:cNvSpPr>
            <a:spLocks noGrp="1"/>
          </p:cNvSpPr>
          <p:nvPr>
            <p:ph sz="quarter" idx="13"/>
          </p:nvPr>
        </p:nvSpPr>
        <p:spPr/>
        <p:txBody>
          <a:bodyPr>
            <a:normAutofit/>
          </a:bodyPr>
          <a:lstStyle/>
          <a:p>
            <a:pPr>
              <a:buFont typeface="Wingdings" charset="2"/>
              <a:buChar char="ü"/>
            </a:pPr>
            <a:r>
              <a:rPr lang="en-US" sz="2300" i="1" dirty="0" smtClean="0"/>
              <a:t>Chief </a:t>
            </a:r>
            <a:r>
              <a:rPr lang="en-US" sz="2300" i="1" dirty="0" err="1" smtClean="0"/>
              <a:t>Obafemi</a:t>
            </a:r>
            <a:r>
              <a:rPr lang="en-US" sz="2300" i="1" dirty="0" smtClean="0"/>
              <a:t> </a:t>
            </a:r>
            <a:r>
              <a:rPr lang="en-US" sz="2300" i="1" dirty="0" err="1" smtClean="0"/>
              <a:t>Awolowo</a:t>
            </a:r>
            <a:r>
              <a:rPr lang="en-US" sz="2300" i="1" dirty="0" smtClean="0"/>
              <a:t> V. Kingsway Stores (Nig.) Ltd &amp; </a:t>
            </a:r>
            <a:r>
              <a:rPr lang="en-US" sz="2300" i="1" dirty="0" err="1" smtClean="0"/>
              <a:t>Anor</a:t>
            </a:r>
            <a:r>
              <a:rPr lang="en-US" sz="2300" dirty="0" smtClean="0"/>
              <a:t>. (1968) 2 ALL N.L.R 217.</a:t>
            </a:r>
          </a:p>
          <a:p>
            <a:pPr>
              <a:buFont typeface="Wingdings" charset="2"/>
              <a:buChar char="ü"/>
            </a:pPr>
            <a:r>
              <a:rPr lang="en-US" sz="2300" i="1" dirty="0" smtClean="0"/>
              <a:t>Victor </a:t>
            </a:r>
            <a:r>
              <a:rPr lang="en-US" sz="2300" i="1" dirty="0" err="1" smtClean="0"/>
              <a:t>Mukete</a:t>
            </a:r>
            <a:r>
              <a:rPr lang="en-US" sz="2300" i="1" dirty="0" smtClean="0"/>
              <a:t> V. Nigerian Broadcasting Corporation &amp; </a:t>
            </a:r>
            <a:r>
              <a:rPr lang="en-US" sz="2300" i="1" dirty="0" err="1" smtClean="0"/>
              <a:t>Anor</a:t>
            </a:r>
            <a:r>
              <a:rPr lang="en-US" sz="2300" dirty="0" smtClean="0"/>
              <a:t> (1961) ALL N.L.R 482</a:t>
            </a:r>
          </a:p>
          <a:p>
            <a:pPr>
              <a:buFont typeface="Wingdings" charset="2"/>
              <a:buChar char="ü"/>
            </a:pPr>
            <a:r>
              <a:rPr lang="en-US" sz="2300" i="1" dirty="0" smtClean="0"/>
              <a:t>Daily Times of Nig. Ltd. V. F.R.A. Williams </a:t>
            </a:r>
            <a:r>
              <a:rPr lang="en-US" sz="2300" dirty="0" smtClean="0"/>
              <a:t>(1986) 4 NWLR (part 36) 526</a:t>
            </a:r>
          </a:p>
          <a:p>
            <a:pPr>
              <a:buFont typeface="Wingdings" charset="2"/>
              <a:buChar char="ü"/>
            </a:pPr>
            <a:r>
              <a:rPr lang="en-US" sz="2300" i="1" dirty="0" smtClean="0"/>
              <a:t>J.S </a:t>
            </a:r>
            <a:r>
              <a:rPr lang="en-US" sz="2300" i="1" dirty="0" err="1" smtClean="0"/>
              <a:t>Tarka</a:t>
            </a:r>
            <a:r>
              <a:rPr lang="en-US" sz="2300" i="1" dirty="0" smtClean="0"/>
              <a:t> V. Sketch Publishing Co. Ltd. </a:t>
            </a:r>
            <a:r>
              <a:rPr lang="en-US" sz="2300" dirty="0" smtClean="0"/>
              <a:t>(High Court, Lagos </a:t>
            </a:r>
            <a:r>
              <a:rPr lang="en-US" sz="2300" dirty="0" err="1" smtClean="0"/>
              <a:t>Judgement</a:t>
            </a:r>
            <a:r>
              <a:rPr lang="en-US" sz="2300" dirty="0" smtClean="0"/>
              <a:t> in </a:t>
            </a:r>
            <a:r>
              <a:rPr lang="en-US" sz="2300" dirty="0"/>
              <a:t>S</a:t>
            </a:r>
            <a:r>
              <a:rPr lang="en-US" sz="2300" dirty="0" smtClean="0"/>
              <a:t>uit no. LD/ 980/74 delivered on 21/2/1978).</a:t>
            </a:r>
          </a:p>
          <a:p>
            <a:pPr>
              <a:buFont typeface="Wingdings" charset="2"/>
              <a:buChar char="ü"/>
            </a:pPr>
            <a:r>
              <a:rPr lang="en-US" sz="2300" i="1" dirty="0" smtClean="0"/>
              <a:t>Chief The Hon. </a:t>
            </a:r>
            <a:r>
              <a:rPr lang="en-US" sz="2300" i="1" dirty="0" err="1" smtClean="0"/>
              <a:t>Rotimi</a:t>
            </a:r>
            <a:r>
              <a:rPr lang="en-US" sz="2300" i="1" dirty="0" smtClean="0"/>
              <a:t> Williams, Chief The Hon. S.L. </a:t>
            </a:r>
            <a:r>
              <a:rPr lang="en-US" sz="2300" i="1" dirty="0" err="1" smtClean="0"/>
              <a:t>Akintola</a:t>
            </a:r>
            <a:r>
              <a:rPr lang="en-US" sz="2300" i="1" dirty="0" smtClean="0"/>
              <a:t> and Chief The </a:t>
            </a:r>
            <a:r>
              <a:rPr lang="en-US" sz="2300" i="1" dirty="0" err="1" smtClean="0"/>
              <a:t>Hon.Obafemi</a:t>
            </a:r>
            <a:r>
              <a:rPr lang="en-US" sz="2300" i="1" dirty="0" smtClean="0"/>
              <a:t> </a:t>
            </a:r>
            <a:r>
              <a:rPr lang="en-US" sz="2300" i="1" dirty="0" err="1" smtClean="0"/>
              <a:t>Awolowo</a:t>
            </a:r>
            <a:r>
              <a:rPr lang="en-US" sz="2300" i="1" dirty="0" smtClean="0"/>
              <a:t>  V. The West African Pilot</a:t>
            </a:r>
            <a:r>
              <a:rPr lang="en-US" sz="2300" dirty="0" smtClean="0"/>
              <a:t> (1961) ALL N.L.R 866</a:t>
            </a:r>
            <a:endParaRPr lang="en-US" sz="2300" dirty="0"/>
          </a:p>
        </p:txBody>
      </p:sp>
    </p:spTree>
    <p:extLst>
      <p:ext uri="{BB962C8B-B14F-4D97-AF65-F5344CB8AC3E}">
        <p14:creationId xmlns:p14="http://schemas.microsoft.com/office/powerpoint/2010/main" val="4237274392"/>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CIVIL RESPONSIBILITIES OF INVESTIGATIVE JOURNALISTS</a:t>
            </a:r>
          </a:p>
        </p:txBody>
      </p:sp>
      <p:sp>
        <p:nvSpPr>
          <p:cNvPr id="3" name="Content Placeholder 2"/>
          <p:cNvSpPr>
            <a:spLocks noGrp="1"/>
          </p:cNvSpPr>
          <p:nvPr>
            <p:ph sz="quarter" idx="13"/>
          </p:nvPr>
        </p:nvSpPr>
        <p:spPr>
          <a:xfrm>
            <a:off x="1180901" y="1464259"/>
            <a:ext cx="9849528" cy="4038600"/>
          </a:xfrm>
        </p:spPr>
        <p:txBody>
          <a:bodyPr>
            <a:normAutofit fontScale="92500" lnSpcReduction="20000"/>
          </a:bodyPr>
          <a:lstStyle/>
          <a:p>
            <a:endParaRPr lang="en-US" dirty="0"/>
          </a:p>
          <a:p>
            <a:pPr lvl="0"/>
            <a:r>
              <a:rPr lang="en-US" sz="3200" dirty="0" smtClean="0"/>
              <a:t>Publication of only what is accurate </a:t>
            </a:r>
            <a:r>
              <a:rPr lang="en-US" sz="3200" dirty="0"/>
              <a:t>and </a:t>
            </a:r>
            <a:r>
              <a:rPr lang="en-US" sz="3200" dirty="0" smtClean="0"/>
              <a:t>fair.</a:t>
            </a:r>
            <a:endParaRPr lang="en-US" sz="3200" dirty="0"/>
          </a:p>
          <a:p>
            <a:pPr lvl="0"/>
            <a:r>
              <a:rPr lang="en-US" sz="3200" dirty="0" smtClean="0"/>
              <a:t>Investigative journalists owe </a:t>
            </a:r>
            <a:r>
              <a:rPr lang="en-US" sz="3200" dirty="0"/>
              <a:t>society a responsibility to protect public interest. A good means of achieving this is to report what people should know in a factual, fair and balanced manner. </a:t>
            </a:r>
            <a:endParaRPr lang="en-US" sz="3200" dirty="0" smtClean="0"/>
          </a:p>
          <a:p>
            <a:pPr lvl="0"/>
            <a:r>
              <a:rPr lang="en-US" sz="3200" dirty="0" smtClean="0"/>
              <a:t>Investigative journalists </a:t>
            </a:r>
            <a:r>
              <a:rPr lang="en-US" sz="3200" dirty="0"/>
              <a:t>should separate facts from mere opinions, hunches and comments. </a:t>
            </a:r>
            <a:endParaRPr lang="en-US" sz="3200" dirty="0" smtClean="0"/>
          </a:p>
          <a:p>
            <a:r>
              <a:rPr lang="en-US" sz="3200" dirty="0"/>
              <a:t>Servicing the political system by providing information, discussion and debate on public </a:t>
            </a:r>
            <a:r>
              <a:rPr lang="en-US" sz="3200" dirty="0" smtClean="0"/>
              <a:t>affairs.</a:t>
            </a:r>
            <a:endParaRPr lang="en-US" sz="3200" dirty="0"/>
          </a:p>
          <a:p>
            <a:pPr lvl="0"/>
            <a:endParaRPr lang="en-US" sz="3200" dirty="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6661630"/>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822150"/>
            <a:ext cx="9875520" cy="357051"/>
          </a:xfrm>
        </p:spPr>
        <p:txBody>
          <a:bodyPr>
            <a:normAutofit fontScale="90000"/>
          </a:bodyPr>
          <a:lstStyle/>
          <a:p>
            <a:r>
              <a:rPr lang="en-US" sz="3200" b="1" dirty="0"/>
              <a:t>CIVIL RESPONSIBILITIES OF INVESTIGATIVE JOURNALISTS</a:t>
            </a:r>
            <a:endParaRPr lang="en-US" b="1" dirty="0"/>
          </a:p>
        </p:txBody>
      </p:sp>
      <p:sp>
        <p:nvSpPr>
          <p:cNvPr id="3" name="Content Placeholder 2"/>
          <p:cNvSpPr>
            <a:spLocks noGrp="1"/>
          </p:cNvSpPr>
          <p:nvPr>
            <p:ph sz="quarter" idx="13"/>
          </p:nvPr>
        </p:nvSpPr>
        <p:spPr>
          <a:xfrm>
            <a:off x="1143000" y="1414169"/>
            <a:ext cx="9872871" cy="4112636"/>
          </a:xfrm>
        </p:spPr>
        <p:txBody>
          <a:bodyPr>
            <a:normAutofit lnSpcReduction="10000"/>
          </a:bodyPr>
          <a:lstStyle/>
          <a:p>
            <a:pPr lvl="0" algn="just"/>
            <a:r>
              <a:rPr lang="en-US" sz="2900" dirty="0" smtClean="0"/>
              <a:t>Enlightening </a:t>
            </a:r>
            <a:r>
              <a:rPr lang="en-US" sz="2900" dirty="0"/>
              <a:t>the public so that it should be capable of making useful contributions to national development</a:t>
            </a:r>
            <a:r>
              <a:rPr lang="en-US" sz="2900" dirty="0" smtClean="0"/>
              <a:t>.</a:t>
            </a:r>
            <a:endParaRPr lang="en-US" sz="2900" dirty="0"/>
          </a:p>
          <a:p>
            <a:pPr lvl="0" algn="just"/>
            <a:r>
              <a:rPr lang="en-US" sz="2900" dirty="0"/>
              <a:t>Safeguarding the rights of individuals by acting as a watchdog against </a:t>
            </a:r>
            <a:r>
              <a:rPr lang="en-US" sz="2900" dirty="0" smtClean="0"/>
              <a:t>government. </a:t>
            </a:r>
          </a:p>
          <a:p>
            <a:pPr lvl="0" algn="just"/>
            <a:r>
              <a:rPr lang="en-US" sz="2900" dirty="0" smtClean="0"/>
              <a:t>A </a:t>
            </a:r>
            <a:r>
              <a:rPr lang="en-US" sz="2900" dirty="0"/>
              <a:t>journalist should promote universal principles of human rights, democracy, justice, equity, peace and international </a:t>
            </a:r>
            <a:r>
              <a:rPr lang="en-US" sz="2900" dirty="0" smtClean="0"/>
              <a:t>understanding.</a:t>
            </a:r>
          </a:p>
          <a:p>
            <a:pPr lvl="0" algn="just"/>
            <a:r>
              <a:rPr lang="en-US" sz="2900" dirty="0" smtClean="0"/>
              <a:t>Journalism </a:t>
            </a:r>
            <a:r>
              <a:rPr lang="en-US" sz="2900" dirty="0"/>
              <a:t>is a discipline that is designed to build and develop society and not to promote dissent, division and disunity.</a:t>
            </a:r>
          </a:p>
          <a:p>
            <a:pPr algn="just"/>
            <a:endParaRPr lang="en-US" sz="2900" dirty="0"/>
          </a:p>
        </p:txBody>
      </p:sp>
    </p:spTree>
    <p:extLst>
      <p:ext uri="{BB962C8B-B14F-4D97-AF65-F5344CB8AC3E}">
        <p14:creationId xmlns:p14="http://schemas.microsoft.com/office/powerpoint/2010/main" val="1024552840"/>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46327"/>
            <a:ext cx="9875520" cy="476633"/>
          </a:xfrm>
        </p:spPr>
        <p:txBody>
          <a:bodyPr>
            <a:normAutofit fontScale="90000"/>
          </a:bodyPr>
          <a:lstStyle/>
          <a:p>
            <a:r>
              <a:rPr lang="en-US" sz="2800" b="1" dirty="0" smtClean="0"/>
              <a:t>SOME ETHICAL RESPONSIBILITIES </a:t>
            </a:r>
            <a:r>
              <a:rPr lang="en-US" sz="2800" b="1" dirty="0"/>
              <a:t>OF INVESTIGATIVE JOURNALISTS</a:t>
            </a:r>
            <a:endParaRPr lang="en-US" b="1" dirty="0"/>
          </a:p>
        </p:txBody>
      </p:sp>
      <p:sp>
        <p:nvSpPr>
          <p:cNvPr id="3" name="Content Placeholder 2"/>
          <p:cNvSpPr>
            <a:spLocks noGrp="1"/>
          </p:cNvSpPr>
          <p:nvPr>
            <p:ph sz="quarter" idx="13"/>
          </p:nvPr>
        </p:nvSpPr>
        <p:spPr>
          <a:xfrm>
            <a:off x="1143000" y="1226574"/>
            <a:ext cx="9872871" cy="4314661"/>
          </a:xfrm>
        </p:spPr>
        <p:txBody>
          <a:bodyPr>
            <a:normAutofit fontScale="92500" lnSpcReduction="20000"/>
          </a:bodyPr>
          <a:lstStyle/>
          <a:p>
            <a:pPr lvl="0" algn="just"/>
            <a:r>
              <a:rPr lang="en-US" sz="3200" dirty="0" smtClean="0"/>
              <a:t>Responsibility for Confidentiality </a:t>
            </a:r>
            <a:r>
              <a:rPr lang="en-US" sz="3200" dirty="0"/>
              <a:t>in issues regarding </a:t>
            </a:r>
            <a:r>
              <a:rPr lang="en-US" sz="3200" dirty="0" smtClean="0"/>
              <a:t> sources </a:t>
            </a:r>
            <a:r>
              <a:rPr lang="en-US" sz="3200" dirty="0"/>
              <a:t>of information is a basic and principal tenet of journalism practice. Journalists should not disclose the source of their information except under the peculiar circumstances of litigation to prove his innocence</a:t>
            </a:r>
            <a:r>
              <a:rPr lang="en-US" sz="3200" dirty="0" smtClean="0"/>
              <a:t>.</a:t>
            </a:r>
            <a:endParaRPr lang="en-US" sz="3200" dirty="0"/>
          </a:p>
          <a:p>
            <a:pPr algn="just"/>
            <a:r>
              <a:rPr lang="en-US" sz="3200" dirty="0" smtClean="0"/>
              <a:t>Responsibility against Reward </a:t>
            </a:r>
            <a:r>
              <a:rPr lang="en-US" sz="3200" dirty="0"/>
              <a:t>&amp; Gratification: It is illegal and against the ethics of journalism in general for a practitioner to solicit or accept bribe, gratification or patronage to suppress or publish information.  Whenever that happens it destroys the </a:t>
            </a:r>
            <a:r>
              <a:rPr lang="en-US" sz="3200" dirty="0" smtClean="0"/>
              <a:t>basic tenet </a:t>
            </a:r>
            <a:r>
              <a:rPr lang="en-US" sz="3200" dirty="0"/>
              <a:t>of </a:t>
            </a:r>
            <a:r>
              <a:rPr lang="en-US" sz="3200" dirty="0" smtClean="0"/>
              <a:t>fair</a:t>
            </a:r>
            <a:r>
              <a:rPr lang="en-US" sz="3200" dirty="0"/>
              <a:t>, accurate, unbiased and factual report of an event.</a:t>
            </a:r>
          </a:p>
        </p:txBody>
      </p:sp>
    </p:spTree>
    <p:extLst>
      <p:ext uri="{BB962C8B-B14F-4D97-AF65-F5344CB8AC3E}">
        <p14:creationId xmlns:p14="http://schemas.microsoft.com/office/powerpoint/2010/main" val="3227481620"/>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176"/>
            <a:ext cx="9875520" cy="418155"/>
          </a:xfrm>
        </p:spPr>
        <p:txBody>
          <a:bodyPr>
            <a:normAutofit fontScale="90000"/>
          </a:bodyPr>
          <a:lstStyle/>
          <a:p>
            <a:r>
              <a:rPr lang="en-US" sz="2800" b="1" dirty="0" smtClean="0"/>
              <a:t>SOME ETHICAL RESPONSIBILITIES </a:t>
            </a:r>
            <a:r>
              <a:rPr lang="en-US" sz="2800" b="1" dirty="0"/>
              <a:t>OF INVESTIGATIVE JOURNALISTS</a:t>
            </a:r>
            <a:endParaRPr lang="en-US" b="1" dirty="0"/>
          </a:p>
        </p:txBody>
      </p:sp>
      <p:sp>
        <p:nvSpPr>
          <p:cNvPr id="3" name="Content Placeholder 2"/>
          <p:cNvSpPr>
            <a:spLocks noGrp="1"/>
          </p:cNvSpPr>
          <p:nvPr>
            <p:ph sz="quarter" idx="13"/>
          </p:nvPr>
        </p:nvSpPr>
        <p:spPr>
          <a:xfrm>
            <a:off x="1143000" y="849086"/>
            <a:ext cx="9872871" cy="4822022"/>
          </a:xfrm>
        </p:spPr>
        <p:txBody>
          <a:bodyPr>
            <a:normAutofit fontScale="92500" lnSpcReduction="10000"/>
          </a:bodyPr>
          <a:lstStyle/>
          <a:p>
            <a:pPr lvl="0" algn="just"/>
            <a:r>
              <a:rPr lang="en-US" sz="3200" dirty="0" smtClean="0"/>
              <a:t>Responsibility Toward Children </a:t>
            </a:r>
            <a:r>
              <a:rPr lang="en-US" sz="3200" dirty="0"/>
              <a:t>&amp; Minors: it is prohibited under our laws for a journalist to identify, either by name or picture, or interview children under the age of 16 who are involved in cases concerning sexual offences, crimes and rituals or witchcraft either as victims, witnesses or defendants. Minors under our laws have no criminal liability</a:t>
            </a:r>
            <a:r>
              <a:rPr lang="en-US" sz="3200" dirty="0" smtClean="0"/>
              <a:t>.</a:t>
            </a:r>
            <a:endParaRPr lang="en-US" sz="3200" dirty="0"/>
          </a:p>
          <a:p>
            <a:pPr lvl="0" algn="just"/>
            <a:r>
              <a:rPr lang="en-US" sz="3200" dirty="0" smtClean="0"/>
              <a:t>Journalists </a:t>
            </a:r>
            <a:r>
              <a:rPr lang="en-US" sz="3200" dirty="0"/>
              <a:t>should ensure they use open and honest means in the gathering information. Exceptional methods may be employed only when the public interest is at stake but such means should not violate the right to privacy (</a:t>
            </a:r>
            <a:r>
              <a:rPr lang="en-US" sz="3200" dirty="0" err="1"/>
              <a:t>i.e</a:t>
            </a:r>
            <a:r>
              <a:rPr lang="en-US" sz="3200" dirty="0"/>
              <a:t>) Wire tapping. </a:t>
            </a:r>
          </a:p>
        </p:txBody>
      </p:sp>
    </p:spTree>
    <p:extLst>
      <p:ext uri="{BB962C8B-B14F-4D97-AF65-F5344CB8AC3E}">
        <p14:creationId xmlns:p14="http://schemas.microsoft.com/office/powerpoint/2010/main" val="1724031813"/>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23283"/>
            <a:ext cx="9875520" cy="817723"/>
          </a:xfrm>
        </p:spPr>
        <p:txBody>
          <a:bodyPr>
            <a:normAutofit fontScale="90000"/>
          </a:bodyPr>
          <a:lstStyle/>
          <a:p>
            <a:r>
              <a:rPr lang="en-US" sz="2800" b="1" dirty="0" smtClean="0"/>
              <a:t>COURT PRONOUNCEMENT ON CIVIL </a:t>
            </a:r>
            <a:r>
              <a:rPr lang="en-US" sz="2800" b="1" dirty="0"/>
              <a:t>RESPONSIBILITIES OF INVESTIGATIVE JOURNALISTS</a:t>
            </a:r>
          </a:p>
        </p:txBody>
      </p:sp>
      <p:sp>
        <p:nvSpPr>
          <p:cNvPr id="3" name="Content Placeholder 2"/>
          <p:cNvSpPr>
            <a:spLocks noGrp="1"/>
          </p:cNvSpPr>
          <p:nvPr>
            <p:ph sz="quarter" idx="13"/>
          </p:nvPr>
        </p:nvSpPr>
        <p:spPr>
          <a:xfrm>
            <a:off x="1143000" y="1201784"/>
            <a:ext cx="9872871" cy="4238439"/>
          </a:xfrm>
        </p:spPr>
        <p:txBody>
          <a:bodyPr>
            <a:noAutofit/>
          </a:bodyPr>
          <a:lstStyle/>
          <a:p>
            <a:pPr algn="just"/>
            <a:endParaRPr lang="en-US" sz="2000" dirty="0" smtClean="0"/>
          </a:p>
          <a:p>
            <a:pPr algn="just"/>
            <a:r>
              <a:rPr lang="en-US" sz="1800" dirty="0" smtClean="0"/>
              <a:t>The </a:t>
            </a:r>
            <a:r>
              <a:rPr lang="en-US" sz="1800" dirty="0"/>
              <a:t>Court of Appeal case of </a:t>
            </a:r>
            <a:r>
              <a:rPr lang="en-US" sz="1800" i="1" dirty="0" err="1"/>
              <a:t>Akomolafe</a:t>
            </a:r>
            <a:r>
              <a:rPr lang="en-US" sz="1800" i="1" dirty="0"/>
              <a:t> &amp; Anor v. </a:t>
            </a:r>
            <a:r>
              <a:rPr lang="en-US" sz="1800" i="1" dirty="0" err="1"/>
              <a:t>Guradian</a:t>
            </a:r>
            <a:r>
              <a:rPr lang="en-US" sz="1800" i="1" dirty="0"/>
              <a:t> Press Ltd &amp; </a:t>
            </a:r>
            <a:r>
              <a:rPr lang="en-US" sz="1800" i="1" dirty="0" err="1"/>
              <a:t>Ors</a:t>
            </a:r>
            <a:r>
              <a:rPr lang="en-US" sz="1800" b="1" dirty="0"/>
              <a:t> </a:t>
            </a:r>
            <a:r>
              <a:rPr lang="en-US" sz="1800" dirty="0"/>
              <a:t>(2004) 1 NWLR pt. 853 p.1 Per </a:t>
            </a:r>
            <a:r>
              <a:rPr lang="en-US" sz="1800" dirty="0" smtClean="0"/>
              <a:t>Pius </a:t>
            </a:r>
            <a:r>
              <a:rPr lang="en-US" sz="1800" dirty="0" err="1" smtClean="0"/>
              <a:t>Olayiwola</a:t>
            </a:r>
            <a:r>
              <a:rPr lang="en-US" sz="1800" dirty="0" smtClean="0"/>
              <a:t> </a:t>
            </a:r>
            <a:r>
              <a:rPr lang="en-US" sz="1800" dirty="0" err="1" smtClean="0"/>
              <a:t>Aderemi,</a:t>
            </a:r>
            <a:r>
              <a:rPr lang="en-US" sz="1800" dirty="0" err="1"/>
              <a:t>J.C.A</a:t>
            </a:r>
            <a:r>
              <a:rPr lang="en-US" sz="1800" dirty="0"/>
              <a:t> ( Pp. 14-16, paras. E-A ) </a:t>
            </a:r>
            <a:r>
              <a:rPr lang="en-US" sz="1800" dirty="0" smtClean="0"/>
              <a:t>held thus:</a:t>
            </a:r>
            <a:endParaRPr lang="en-US" sz="1800" dirty="0"/>
          </a:p>
          <a:p>
            <a:pPr algn="just"/>
            <a:r>
              <a:rPr lang="en-US" sz="1600" i="1" dirty="0"/>
              <a:t>"I wish to say some few words about first and second respondents - the press. In Gomes v. Punch (Nig.) Ltd. &amp; Anor. (1999) 5 NWLR (Pt. 602) 303 I said of the alienable right of the press to disseminate information to members of the public, a right that must not be whittled down by legal or linguistic refinements; I observed at pages 311 and 312 of the judgment thus:- "... I should here say that it is much to be desired that newspapers, television or news media generally should be free to bring to the notice of the public any matter of public interest or concern. But in order to be deserving of that freedom, the press must show itself worthy of it. A free press cannot be deserving of that appellation unless it is a responsible press. The power of the press is enormous. It must not abuse that power. If a newspaper should act irresponsibly then it forfeits any claim to the </a:t>
            </a:r>
            <a:r>
              <a:rPr lang="en-US" sz="1600" i="1" dirty="0" err="1"/>
              <a:t>defence</a:t>
            </a:r>
            <a:r>
              <a:rPr lang="en-US" sz="1600" i="1" dirty="0"/>
              <a:t> of qualified privilege. The press, in a society that upholds the rule of law as a way of life, has a solemn duty to feed the society with true facts and honest comments. That crucial function, in my view, tantamount to </a:t>
            </a:r>
            <a:r>
              <a:rPr lang="en-US" sz="1600" i="1" dirty="0" err="1"/>
              <a:t>moulding</a:t>
            </a:r>
            <a:r>
              <a:rPr lang="en-US" sz="1600" i="1" dirty="0"/>
              <a:t>, positively, public opinion".? The above dictum is still very much apposite here. Perhaps, however, I should go further by saying that a press that acts irresponsibly will lose its claim to any </a:t>
            </a:r>
            <a:r>
              <a:rPr lang="en-US" sz="1600" i="1" dirty="0" err="1"/>
              <a:t>defence</a:t>
            </a:r>
            <a:r>
              <a:rPr lang="en-US" sz="1600" i="1" dirty="0"/>
              <a:t>: which includes the </a:t>
            </a:r>
            <a:r>
              <a:rPr lang="en-US" sz="1600" i="1" dirty="0" err="1"/>
              <a:t>defence</a:t>
            </a:r>
            <a:r>
              <a:rPr lang="en-US" sz="1600" i="1" dirty="0"/>
              <a:t> of fair comment."</a:t>
            </a:r>
            <a:endParaRPr lang="en-US" sz="1600" dirty="0"/>
          </a:p>
          <a:p>
            <a:pPr algn="just"/>
            <a:endParaRPr lang="en-US" sz="1800" dirty="0"/>
          </a:p>
        </p:txBody>
      </p:sp>
    </p:spTree>
    <p:extLst>
      <p:ext uri="{BB962C8B-B14F-4D97-AF65-F5344CB8AC3E}">
        <p14:creationId xmlns:p14="http://schemas.microsoft.com/office/powerpoint/2010/main" val="1392714352"/>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409303"/>
          </a:xfrm>
        </p:spPr>
        <p:txBody>
          <a:bodyPr>
            <a:noAutofit/>
          </a:bodyPr>
          <a:lstStyle/>
          <a:p>
            <a:r>
              <a:rPr lang="en-US" sz="3200" b="1" dirty="0" smtClean="0"/>
              <a:t>WHAT IS INVESTIGATIVE JOURNALISM?</a:t>
            </a:r>
            <a:endParaRPr lang="en-US" sz="3200" dirty="0"/>
          </a:p>
        </p:txBody>
      </p:sp>
      <p:sp>
        <p:nvSpPr>
          <p:cNvPr id="3" name="Content Placeholder 2"/>
          <p:cNvSpPr>
            <a:spLocks noGrp="1"/>
          </p:cNvSpPr>
          <p:nvPr>
            <p:ph sz="quarter" idx="13"/>
          </p:nvPr>
        </p:nvSpPr>
        <p:spPr>
          <a:xfrm>
            <a:off x="1143000" y="1254034"/>
            <a:ext cx="9872871" cy="4841966"/>
          </a:xfrm>
        </p:spPr>
        <p:txBody>
          <a:bodyPr>
            <a:noAutofit/>
          </a:bodyPr>
          <a:lstStyle/>
          <a:p>
            <a:pPr algn="just"/>
            <a:r>
              <a:rPr lang="en-US" sz="2400" dirty="0"/>
              <a:t>The most recent interesting definitions of investigative journalism have been by UNESCO and the US-based Investigative Reporters and Editors (IRE). </a:t>
            </a:r>
            <a:endParaRPr lang="en-US" sz="2400" dirty="0" smtClean="0"/>
          </a:p>
          <a:p>
            <a:pPr algn="just"/>
            <a:r>
              <a:rPr lang="en-US" sz="2400" dirty="0" smtClean="0"/>
              <a:t>According </a:t>
            </a:r>
            <a:r>
              <a:rPr lang="en-US" sz="2400" dirty="0"/>
              <a:t>to </a:t>
            </a:r>
            <a:r>
              <a:rPr lang="en-US" sz="2400" dirty="0" smtClean="0"/>
              <a:t>UNESCO on the one hand, </a:t>
            </a:r>
            <a:r>
              <a:rPr lang="en-US" sz="2400" i="1" dirty="0" smtClean="0"/>
              <a:t>“</a:t>
            </a:r>
            <a:r>
              <a:rPr lang="en-US" sz="2400" i="1" dirty="0"/>
              <a:t>i</a:t>
            </a:r>
            <a:r>
              <a:rPr lang="en-US" sz="2400" i="1" dirty="0" smtClean="0"/>
              <a:t>nvestigative </a:t>
            </a:r>
            <a:r>
              <a:rPr lang="en-US" sz="2400" i="1" dirty="0"/>
              <a:t>journalism involves exposing to the public matters that are concealed – either deliberately by someone in a position of power, or accidentally, behind a chaotic mass of facts and circumstances that obscure understanding. It requires using both secret and open sources and </a:t>
            </a:r>
            <a:r>
              <a:rPr lang="en-US" sz="2400" i="1" dirty="0" smtClean="0"/>
              <a:t>documents.” </a:t>
            </a:r>
            <a:endParaRPr lang="en-US" sz="2400" dirty="0"/>
          </a:p>
          <a:p>
            <a:pPr algn="just"/>
            <a:r>
              <a:rPr lang="en-US" sz="2400" dirty="0" smtClean="0"/>
              <a:t>On the other hand, IRE have defined investigative journalism as “…reporting</a:t>
            </a:r>
            <a:r>
              <a:rPr lang="en-US" sz="2400" dirty="0"/>
              <a:t>, through one’s own </a:t>
            </a:r>
            <a:r>
              <a:rPr lang="en-US" sz="2400" dirty="0" smtClean="0"/>
              <a:t>work, </a:t>
            </a:r>
            <a:r>
              <a:rPr lang="en-US" sz="2400" dirty="0"/>
              <a:t>product and initiative, matters of </a:t>
            </a:r>
            <a:r>
              <a:rPr lang="en-US" sz="2400" dirty="0" smtClean="0"/>
              <a:t>importance </a:t>
            </a:r>
            <a:r>
              <a:rPr lang="en-US" sz="2400" dirty="0"/>
              <a:t>which some persons or organizations wish to keep secret.”</a:t>
            </a:r>
          </a:p>
          <a:p>
            <a:pPr algn="just"/>
            <a:endParaRPr lang="en-US" sz="2600" dirty="0"/>
          </a:p>
        </p:txBody>
      </p:sp>
    </p:spTree>
    <p:extLst>
      <p:ext uri="{BB962C8B-B14F-4D97-AF65-F5344CB8AC3E}">
        <p14:creationId xmlns:p14="http://schemas.microsoft.com/office/powerpoint/2010/main" val="3461984975"/>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7351"/>
            <a:ext cx="9875520" cy="736181"/>
          </a:xfrm>
        </p:spPr>
        <p:txBody>
          <a:bodyPr>
            <a:normAutofit/>
          </a:bodyPr>
          <a:lstStyle/>
          <a:p>
            <a:r>
              <a:rPr lang="en-US" sz="3200" b="1" dirty="0" smtClean="0"/>
              <a:t>PROPER INVESTIGATION BEFORE REPORTING</a:t>
            </a:r>
            <a:endParaRPr lang="en-US" b="1" dirty="0"/>
          </a:p>
        </p:txBody>
      </p:sp>
      <p:sp>
        <p:nvSpPr>
          <p:cNvPr id="3" name="Content Placeholder 2"/>
          <p:cNvSpPr>
            <a:spLocks noGrp="1"/>
          </p:cNvSpPr>
          <p:nvPr>
            <p:ph sz="quarter" idx="13"/>
          </p:nvPr>
        </p:nvSpPr>
        <p:spPr>
          <a:xfrm>
            <a:off x="1143000" y="1486321"/>
            <a:ext cx="9872871" cy="4199217"/>
          </a:xfrm>
        </p:spPr>
        <p:txBody>
          <a:bodyPr>
            <a:normAutofit fontScale="92500" lnSpcReduction="10000"/>
          </a:bodyPr>
          <a:lstStyle/>
          <a:p>
            <a:pPr lvl="0" algn="just"/>
            <a:r>
              <a:rPr lang="en-US" sz="2600" dirty="0"/>
              <a:t>Responsibility to ensure proper investigation before publication. See the case of </a:t>
            </a:r>
            <a:r>
              <a:rPr lang="en-US" sz="2600" i="1" dirty="0"/>
              <a:t>President of FRN &amp; Anor v. Isa &amp; </a:t>
            </a:r>
            <a:r>
              <a:rPr lang="en-US" sz="2600" i="1" dirty="0" err="1"/>
              <a:t>Ors</a:t>
            </a:r>
            <a:r>
              <a:rPr lang="en-US" sz="2600" i="1" dirty="0"/>
              <a:t> </a:t>
            </a:r>
            <a:r>
              <a:rPr lang="en-US" sz="2600" dirty="0"/>
              <a:t>(2015) LPELR-25981(CA) where the Court of Appeal </a:t>
            </a:r>
            <a:r>
              <a:rPr lang="en-US" sz="2600" dirty="0" smtClean="0"/>
              <a:t>held thus:</a:t>
            </a:r>
          </a:p>
          <a:p>
            <a:pPr lvl="0" algn="just">
              <a:buFont typeface="Wingdings" charset="2"/>
              <a:buChar char="ü"/>
            </a:pPr>
            <a:r>
              <a:rPr lang="en-US" sz="2600" i="1" dirty="0" smtClean="0"/>
              <a:t>“In </a:t>
            </a:r>
            <a:r>
              <a:rPr lang="en-US" sz="2600" i="1" dirty="0"/>
              <a:t>a democratic set up the right to freedom of expression can never be absolute. There must be boundaries for the protection of society and to avoid anarchy. For example in African  Newspaper of Nigeria PLC &amp; Anor v. LT GEN. Jeremiah </a:t>
            </a:r>
            <a:r>
              <a:rPr lang="en-US" sz="2600" i="1" dirty="0" err="1"/>
              <a:t>Useni</a:t>
            </a:r>
            <a:r>
              <a:rPr lang="en-US" sz="2600" i="1" dirty="0"/>
              <a:t> (RTD) (2014) LPELR-22954(CA) the court held: “ the </a:t>
            </a:r>
            <a:r>
              <a:rPr lang="en-US" sz="2600" i="1" dirty="0" smtClean="0"/>
              <a:t>appellants </a:t>
            </a:r>
            <a:r>
              <a:rPr lang="en-US" sz="2600" i="1" dirty="0"/>
              <a:t>being publishing outfit have a duty to disseminate information to the general public. But that duty carries with it the responsibility of ensuring that information was subject to proper investigation and is fairly accurate” the logical corollary of the decision therefore is that the right to disseminate information carries with it the responsibility to investigate the accuracy of the information. It can never be absolute</a:t>
            </a:r>
            <a:r>
              <a:rPr lang="en-US" sz="2600" i="1" dirty="0" smtClean="0"/>
              <a:t>.”</a:t>
            </a:r>
            <a:endParaRPr lang="en-US" sz="2600" dirty="0"/>
          </a:p>
        </p:txBody>
      </p:sp>
    </p:spTree>
    <p:extLst>
      <p:ext uri="{BB962C8B-B14F-4D97-AF65-F5344CB8AC3E}">
        <p14:creationId xmlns:p14="http://schemas.microsoft.com/office/powerpoint/2010/main" val="3019611057"/>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41709"/>
            <a:ext cx="9875520" cy="975442"/>
          </a:xfrm>
        </p:spPr>
        <p:txBody>
          <a:bodyPr>
            <a:normAutofit fontScale="90000"/>
          </a:bodyPr>
          <a:lstStyle/>
          <a:p>
            <a:r>
              <a:rPr lang="en-US" sz="3200" b="1" dirty="0" smtClean="0"/>
              <a:t>STATUTORY </a:t>
            </a:r>
            <a:r>
              <a:rPr lang="en-US" sz="3200" b="1" dirty="0" smtClean="0"/>
              <a:t>PROVISION ON </a:t>
            </a:r>
            <a:r>
              <a:rPr lang="en-US" sz="3200" b="1" dirty="0"/>
              <a:t>CIVIL RESPONSIBILITIES OF INVESTIGATIVE JOURNALISTS</a:t>
            </a:r>
            <a:endParaRPr lang="en-US" b="1" dirty="0"/>
          </a:p>
        </p:txBody>
      </p:sp>
      <p:sp>
        <p:nvSpPr>
          <p:cNvPr id="3" name="Content Placeholder 2"/>
          <p:cNvSpPr>
            <a:spLocks noGrp="1"/>
          </p:cNvSpPr>
          <p:nvPr>
            <p:ph sz="quarter" idx="13"/>
          </p:nvPr>
        </p:nvSpPr>
        <p:spPr>
          <a:xfrm>
            <a:off x="1114135" y="1168856"/>
            <a:ext cx="9872871" cy="4430102"/>
          </a:xfrm>
        </p:spPr>
        <p:txBody>
          <a:bodyPr>
            <a:noAutofit/>
          </a:bodyPr>
          <a:lstStyle/>
          <a:p>
            <a:pPr lvl="0" algn="just"/>
            <a:endParaRPr lang="en-US" sz="2400" dirty="0" smtClean="0"/>
          </a:p>
          <a:p>
            <a:pPr lvl="0" algn="just"/>
            <a:r>
              <a:rPr lang="en-US" sz="2200" dirty="0" smtClean="0"/>
              <a:t>Responsibility </a:t>
            </a:r>
            <a:r>
              <a:rPr lang="en-US" sz="2200" dirty="0"/>
              <a:t>to comply with the provision of </a:t>
            </a:r>
            <a:r>
              <a:rPr lang="en-US" sz="2200" dirty="0" smtClean="0"/>
              <a:t>good </a:t>
            </a:r>
            <a:r>
              <a:rPr lang="en-US" sz="2200" dirty="0"/>
              <a:t>character, professionalism and registration as provided by the </a:t>
            </a:r>
            <a:r>
              <a:rPr lang="en-US" sz="2200" dirty="0" smtClean="0"/>
              <a:t>Nigerian Press Council Act, </a:t>
            </a:r>
            <a:r>
              <a:rPr lang="en-US" sz="2200" dirty="0"/>
              <a:t>to avoid </a:t>
            </a:r>
            <a:r>
              <a:rPr lang="en-US" sz="2200" dirty="0" smtClean="0"/>
              <a:t>penalties </a:t>
            </a:r>
            <a:r>
              <a:rPr lang="en-US" sz="2200" dirty="0"/>
              <a:t>for unprofessional conduct. See sections 19, 20 and 21 of the </a:t>
            </a:r>
            <a:r>
              <a:rPr lang="en-US" sz="2200" dirty="0" smtClean="0"/>
              <a:t>Nigerian Press Council Act.</a:t>
            </a:r>
          </a:p>
          <a:p>
            <a:pPr lvl="0" algn="just"/>
            <a:r>
              <a:rPr lang="en-US" sz="2200" dirty="0" smtClean="0"/>
              <a:t>Responsibility to Respect Privacy: journalists should respect the constitutional right to privacy of individuals and their families as guaranteed by the constitution unless it affects public interest.  Information on the private life of an individual or his family should only be published if it affects public interest, or is aimed at exposing crime or serious misdemeanor; anti-social conduct; protecting public health, morality and safety and or preventing the public from being misled by some statement or action of the individual concerned.</a:t>
            </a:r>
          </a:p>
          <a:p>
            <a:pPr algn="just"/>
            <a:endParaRPr lang="en-US" sz="2800" dirty="0"/>
          </a:p>
        </p:txBody>
      </p:sp>
    </p:spTree>
    <p:extLst>
      <p:ext uri="{BB962C8B-B14F-4D97-AF65-F5344CB8AC3E}">
        <p14:creationId xmlns:p14="http://schemas.microsoft.com/office/powerpoint/2010/main" val="2108921599"/>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7432" y="423306"/>
            <a:ext cx="9875520" cy="614742"/>
          </a:xfrm>
        </p:spPr>
        <p:txBody>
          <a:bodyPr>
            <a:noAutofit/>
          </a:bodyPr>
          <a:lstStyle/>
          <a:p>
            <a:r>
              <a:rPr lang="en-US" sz="2700" b="1" dirty="0" smtClean="0"/>
              <a:t>SEDITIOUS PUBLICATIONS</a:t>
            </a:r>
            <a:endParaRPr lang="en-US" sz="2700" b="1" dirty="0"/>
          </a:p>
        </p:txBody>
      </p:sp>
      <p:sp>
        <p:nvSpPr>
          <p:cNvPr id="3" name="Content Placeholder 2"/>
          <p:cNvSpPr>
            <a:spLocks noGrp="1"/>
          </p:cNvSpPr>
          <p:nvPr>
            <p:ph sz="quarter" idx="13"/>
          </p:nvPr>
        </p:nvSpPr>
        <p:spPr>
          <a:xfrm>
            <a:off x="1143000" y="1255435"/>
            <a:ext cx="9872871" cy="4574405"/>
          </a:xfrm>
        </p:spPr>
        <p:txBody>
          <a:bodyPr>
            <a:noAutofit/>
          </a:bodyPr>
          <a:lstStyle/>
          <a:p>
            <a:pPr algn="just"/>
            <a:r>
              <a:rPr lang="en-US" sz="2800" dirty="0"/>
              <a:t>Responsibility to avoid publication of seditious materials (publications which seek to (a) to bring into hatred or contempt or to excite disaffection against the person of the President, or of the </a:t>
            </a:r>
            <a:r>
              <a:rPr lang="en-US" sz="2800" dirty="0" smtClean="0"/>
              <a:t>Governor </a:t>
            </a:r>
            <a:r>
              <a:rPr lang="en-US" sz="2800" dirty="0"/>
              <a:t>of a S</a:t>
            </a:r>
            <a:r>
              <a:rPr lang="en-US" sz="2800" dirty="0" smtClean="0"/>
              <a:t>tate </a:t>
            </a:r>
            <a:r>
              <a:rPr lang="en-US" sz="2800" dirty="0"/>
              <a:t>or the </a:t>
            </a:r>
            <a:r>
              <a:rPr lang="en-US" sz="2800" dirty="0" smtClean="0"/>
              <a:t>Government </a:t>
            </a:r>
            <a:r>
              <a:rPr lang="en-US" sz="2800" dirty="0"/>
              <a:t>of the </a:t>
            </a:r>
            <a:r>
              <a:rPr lang="en-US" sz="2800" dirty="0" smtClean="0"/>
              <a:t>Federation </a:t>
            </a:r>
            <a:r>
              <a:rPr lang="en-US" sz="2800" dirty="0"/>
              <a:t>or administration of justice; (b) to excite the citizens or other) see section 50(2) and 51 of the Criminal Code, it is punishable with imprisonment for one year or/and fine,  for a subsequent offence to imprisonment for two years; and such publication shall be forfeited to the State. See </a:t>
            </a:r>
            <a:r>
              <a:rPr lang="en-US" sz="2800" i="1" dirty="0"/>
              <a:t>IGP vs. </a:t>
            </a:r>
            <a:r>
              <a:rPr lang="en-US" sz="2800" i="1" dirty="0" err="1"/>
              <a:t>Anagbogu</a:t>
            </a:r>
            <a:r>
              <a:rPr lang="en-US" sz="2800" dirty="0"/>
              <a:t> 1954 </a:t>
            </a:r>
            <a:r>
              <a:rPr lang="en-US" sz="2800" dirty="0" err="1"/>
              <a:t>vol</a:t>
            </a:r>
            <a:r>
              <a:rPr lang="en-US" sz="2800" dirty="0"/>
              <a:t> 21 NLR. Also see sections 416 to 421 of the Northern Nigeria Penal </a:t>
            </a:r>
            <a:r>
              <a:rPr lang="en-US" sz="2800" dirty="0" smtClean="0"/>
              <a:t>Code.</a:t>
            </a:r>
            <a:endParaRPr lang="en-US" sz="2800" dirty="0"/>
          </a:p>
          <a:p>
            <a:pPr algn="just"/>
            <a:endParaRPr lang="en-US" sz="3200" dirty="0"/>
          </a:p>
        </p:txBody>
      </p:sp>
    </p:spTree>
    <p:extLst>
      <p:ext uri="{BB962C8B-B14F-4D97-AF65-F5344CB8AC3E}">
        <p14:creationId xmlns:p14="http://schemas.microsoft.com/office/powerpoint/2010/main" val="1119833973"/>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94474"/>
            <a:ext cx="9875520" cy="659116"/>
          </a:xfrm>
        </p:spPr>
        <p:txBody>
          <a:bodyPr>
            <a:normAutofit/>
          </a:bodyPr>
          <a:lstStyle/>
          <a:p>
            <a:r>
              <a:rPr lang="en-US" sz="2700" b="1" dirty="0" smtClean="0"/>
              <a:t>Seditious </a:t>
            </a:r>
            <a:r>
              <a:rPr lang="en-US" sz="2700" b="1" dirty="0"/>
              <a:t>Publications </a:t>
            </a:r>
          </a:p>
        </p:txBody>
      </p:sp>
      <p:sp>
        <p:nvSpPr>
          <p:cNvPr id="3" name="Content Placeholder 2"/>
          <p:cNvSpPr>
            <a:spLocks noGrp="1"/>
          </p:cNvSpPr>
          <p:nvPr>
            <p:ph sz="quarter" idx="13"/>
          </p:nvPr>
        </p:nvSpPr>
        <p:spPr>
          <a:xfrm>
            <a:off x="1143000" y="1168855"/>
            <a:ext cx="9872871" cy="4809976"/>
          </a:xfrm>
        </p:spPr>
        <p:txBody>
          <a:bodyPr>
            <a:noAutofit/>
          </a:bodyPr>
          <a:lstStyle/>
          <a:p>
            <a:pPr lvl="0" algn="just"/>
            <a:r>
              <a:rPr lang="en-US" sz="1800" dirty="0"/>
              <a:t>Responsibility to avoid publication of obscene materials Section 233D of criminal code of Nigeria prohibits publication of obscene </a:t>
            </a:r>
            <a:r>
              <a:rPr lang="en-US" sz="1800" dirty="0" smtClean="0"/>
              <a:t>matters. See </a:t>
            </a:r>
            <a:r>
              <a:rPr lang="en-US" sz="1800" dirty="0"/>
              <a:t>also </a:t>
            </a:r>
            <a:r>
              <a:rPr lang="en-US" sz="1800" dirty="0" smtClean="0"/>
              <a:t>Section </a:t>
            </a:r>
            <a:r>
              <a:rPr lang="en-US" sz="1800" dirty="0"/>
              <a:t>23 of the </a:t>
            </a:r>
            <a:r>
              <a:rPr lang="en-US" sz="1800" dirty="0" smtClean="0"/>
              <a:t>Cyber </a:t>
            </a:r>
            <a:r>
              <a:rPr lang="en-US" sz="1800" dirty="0"/>
              <a:t>C</a:t>
            </a:r>
            <a:r>
              <a:rPr lang="en-US" sz="1800" dirty="0" smtClean="0"/>
              <a:t>rimes </a:t>
            </a:r>
            <a:r>
              <a:rPr lang="en-US" sz="1800" dirty="0"/>
              <a:t>Act, </a:t>
            </a:r>
            <a:r>
              <a:rPr lang="en-US" sz="1800" dirty="0" smtClean="0"/>
              <a:t>2015, </a:t>
            </a:r>
            <a:r>
              <a:rPr lang="en-US" sz="1800" dirty="0"/>
              <a:t>which criminalizes child pornography.</a:t>
            </a:r>
          </a:p>
          <a:p>
            <a:pPr lvl="0" algn="just"/>
            <a:r>
              <a:rPr lang="en-US" sz="1800" dirty="0" smtClean="0"/>
              <a:t>Responsibility </a:t>
            </a:r>
            <a:r>
              <a:rPr lang="en-US" sz="1800" dirty="0"/>
              <a:t>to avoid Disclosure of official </a:t>
            </a:r>
            <a:r>
              <a:rPr lang="en-US" sz="1800" dirty="0" smtClean="0"/>
              <a:t>secretes Disclosure </a:t>
            </a:r>
            <a:r>
              <a:rPr lang="en-US" sz="1800" dirty="0"/>
              <a:t>of official secrets is an offense under </a:t>
            </a:r>
            <a:r>
              <a:rPr lang="en-US" sz="1800" dirty="0" smtClean="0"/>
              <a:t>Section </a:t>
            </a:r>
            <a:r>
              <a:rPr lang="en-US" sz="1800" dirty="0"/>
              <a:t>97 of the Criminal </a:t>
            </a:r>
            <a:r>
              <a:rPr lang="en-US" sz="1800" dirty="0" smtClean="0"/>
              <a:t>Code.</a:t>
            </a:r>
          </a:p>
          <a:p>
            <a:pPr lvl="0" algn="just"/>
            <a:r>
              <a:rPr lang="en-US" sz="1800" dirty="0"/>
              <a:t>Responsibility to avoid unlawful interception of Data or communications under the guise of investigative journalism (punishable under section 12 of the Cyber Crimes Act, 2015</a:t>
            </a:r>
            <a:r>
              <a:rPr lang="en-US" sz="1800" dirty="0" smtClean="0"/>
              <a:t>).</a:t>
            </a:r>
            <a:endParaRPr lang="en-US" sz="1800" dirty="0"/>
          </a:p>
          <a:p>
            <a:pPr lvl="0" algn="just"/>
            <a:r>
              <a:rPr lang="en-US" sz="1800" dirty="0"/>
              <a:t>Responsibility to avoid publications of certain findings which may bully, threaten or harass another person, place another person in fear of death, violence or bodily harm (an offence punishable under section 24 (2) of the Cybercrimes Act, 2015.</a:t>
            </a:r>
          </a:p>
          <a:p>
            <a:pPr lvl="0" algn="just"/>
            <a:r>
              <a:rPr lang="en-US" sz="1800" dirty="0"/>
              <a:t>Responsibility to avoid publication of derogatory materials against a race or religion. A journalist should refrain from making uncomplimentary reference to a person's ethnic group, religion, sex or to any physical or mental illness or handicap. This is an offence (punishable under section 26 of the Cyber crimes Act, 2015</a:t>
            </a:r>
            <a:r>
              <a:rPr lang="en-US" sz="1800" dirty="0" smtClean="0"/>
              <a:t>).</a:t>
            </a:r>
            <a:endParaRPr lang="en-US" sz="1800" dirty="0"/>
          </a:p>
          <a:p>
            <a:pPr lvl="0" algn="just"/>
            <a:endParaRPr lang="en-US" sz="2100" dirty="0"/>
          </a:p>
          <a:p>
            <a:pPr algn="just"/>
            <a:endParaRPr lang="en-US" sz="2100" dirty="0"/>
          </a:p>
        </p:txBody>
      </p:sp>
    </p:spTree>
    <p:extLst>
      <p:ext uri="{BB962C8B-B14F-4D97-AF65-F5344CB8AC3E}">
        <p14:creationId xmlns:p14="http://schemas.microsoft.com/office/powerpoint/2010/main" val="3601123977"/>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1313157"/>
            <a:ext cx="9872871" cy="4574405"/>
          </a:xfrm>
        </p:spPr>
        <p:txBody>
          <a:bodyPr>
            <a:normAutofit fontScale="92500"/>
          </a:bodyPr>
          <a:lstStyle/>
          <a:p>
            <a:pPr lvl="0" algn="just"/>
            <a:r>
              <a:rPr lang="en-US" sz="2800" dirty="0"/>
              <a:t>Responsibility to avoid trespass into unauthorized territory </a:t>
            </a:r>
          </a:p>
          <a:p>
            <a:pPr lvl="0" algn="just"/>
            <a:r>
              <a:rPr lang="en-US" sz="2800" dirty="0"/>
              <a:t>Responsibility to avoid the breach of laws relating to fake news. See case of THE AMALGAMATED PRESS (OF NIG) LTD &amp; ANOR v. QUEEN (1961) LPELR-25124(SC) p. 3 paras D-E where the supreme court held: </a:t>
            </a:r>
            <a:endParaRPr lang="en-US" sz="2800" dirty="0" smtClean="0"/>
          </a:p>
          <a:p>
            <a:pPr lvl="0" algn="just"/>
            <a:r>
              <a:rPr lang="en-US" sz="2800" i="1" dirty="0" smtClean="0"/>
              <a:t>“</a:t>
            </a:r>
            <a:r>
              <a:rPr lang="en-US" sz="2800" i="1" dirty="0"/>
              <a:t>Suffice it to say that Section 24 of the Constitution of the Federation relating to Fundamental Human Rights guaranteed nothing but ordered freedom and that the Section of the Constitution cannot be used as a </a:t>
            </a:r>
            <a:r>
              <a:rPr lang="en-US" sz="2800" i="1" dirty="0" err="1"/>
              <a:t>licence</a:t>
            </a:r>
            <a:r>
              <a:rPr lang="en-US" sz="2800" i="1" dirty="0"/>
              <a:t> to spread false news likely to cause fear and alarm to the public. In effect, Section 59 (1) of the Criminal Code has not been invalidated”</a:t>
            </a:r>
            <a:endParaRPr lang="en-US" sz="2800" dirty="0"/>
          </a:p>
          <a:p>
            <a:pPr algn="just"/>
            <a:endParaRPr lang="en-US" dirty="0"/>
          </a:p>
        </p:txBody>
      </p:sp>
      <p:sp>
        <p:nvSpPr>
          <p:cNvPr id="7" name="Title 1"/>
          <p:cNvSpPr>
            <a:spLocks noGrp="1"/>
          </p:cNvSpPr>
          <p:nvPr>
            <p:ph type="title"/>
          </p:nvPr>
        </p:nvSpPr>
        <p:spPr>
          <a:xfrm>
            <a:off x="1143000" y="360363"/>
            <a:ext cx="9875838" cy="461962"/>
          </a:xfrm>
        </p:spPr>
        <p:txBody>
          <a:bodyPr>
            <a:normAutofit fontScale="90000"/>
          </a:bodyPr>
          <a:lstStyle/>
          <a:p>
            <a:r>
              <a:rPr lang="en-US" b="1" dirty="0" smtClean="0"/>
              <a:t>Seditious </a:t>
            </a:r>
            <a:r>
              <a:rPr lang="en-US" b="1" dirty="0"/>
              <a:t>Publications </a:t>
            </a:r>
          </a:p>
        </p:txBody>
      </p:sp>
    </p:spTree>
    <p:extLst>
      <p:ext uri="{BB962C8B-B14F-4D97-AF65-F5344CB8AC3E}">
        <p14:creationId xmlns:p14="http://schemas.microsoft.com/office/powerpoint/2010/main" val="2899551743"/>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1371600"/>
            <a:ext cx="9872871" cy="4724400"/>
          </a:xfrm>
        </p:spPr>
        <p:txBody>
          <a:bodyPr>
            <a:noAutofit/>
          </a:bodyPr>
          <a:lstStyle/>
          <a:p>
            <a:pPr algn="just"/>
            <a:r>
              <a:rPr lang="en-US" sz="2800" dirty="0"/>
              <a:t>Responsibility to avoid publication of information or materials that could cause instability or crises in </a:t>
            </a:r>
            <a:r>
              <a:rPr lang="en-US" sz="2800" dirty="0" smtClean="0"/>
              <a:t>Nigeria, which is </a:t>
            </a:r>
            <a:r>
              <a:rPr lang="en-US" sz="2800" dirty="0"/>
              <a:t>a serious crime. The National Broadcasting Commission (NBC</a:t>
            </a:r>
            <a:r>
              <a:rPr lang="en-US" sz="2800" dirty="0" smtClean="0"/>
              <a:t>) Act, </a:t>
            </a:r>
            <a:r>
              <a:rPr lang="en-US" sz="2800" dirty="0"/>
              <a:t>the Nigerian Press Council (NPC</a:t>
            </a:r>
            <a:r>
              <a:rPr lang="en-US" sz="2800" dirty="0" smtClean="0"/>
              <a:t>) Act, </a:t>
            </a:r>
            <a:r>
              <a:rPr lang="en-US" sz="2800" dirty="0"/>
              <a:t>and the Treason and Treasonable offences </a:t>
            </a:r>
            <a:r>
              <a:rPr lang="en-US" sz="2800" dirty="0" smtClean="0"/>
              <a:t>Act, have </a:t>
            </a:r>
            <a:r>
              <a:rPr lang="en-US" sz="2800" dirty="0"/>
              <a:t>expanded the ambit of the law of treason to include uttering or publication of words capable of breaking up Nigeria and </a:t>
            </a:r>
            <a:r>
              <a:rPr lang="en-US" sz="2800" dirty="0" smtClean="0"/>
              <a:t>prescribes death </a:t>
            </a:r>
            <a:r>
              <a:rPr lang="en-US" sz="2800" dirty="0"/>
              <a:t>penalty for the said offence. </a:t>
            </a:r>
            <a:endParaRPr lang="en-US" sz="2800" dirty="0" smtClean="0"/>
          </a:p>
          <a:p>
            <a:pPr algn="just"/>
            <a:r>
              <a:rPr lang="en-US" sz="2800" dirty="0" smtClean="0"/>
              <a:t>See </a:t>
            </a:r>
            <a:r>
              <a:rPr lang="en-US" sz="2800" dirty="0"/>
              <a:t>also the O</a:t>
            </a:r>
            <a:r>
              <a:rPr lang="en-US" sz="2800" dirty="0" smtClean="0"/>
              <a:t>ffensive </a:t>
            </a:r>
            <a:r>
              <a:rPr lang="en-US" sz="2800" dirty="0"/>
              <a:t>P</a:t>
            </a:r>
            <a:r>
              <a:rPr lang="en-US" sz="2800" dirty="0" smtClean="0"/>
              <a:t>ublications Act, </a:t>
            </a:r>
            <a:r>
              <a:rPr lang="en-US" sz="2800" dirty="0"/>
              <a:t>The Newspaper Registration </a:t>
            </a:r>
            <a:r>
              <a:rPr lang="en-US" sz="2800" dirty="0" smtClean="0"/>
              <a:t>Act and the </a:t>
            </a:r>
            <a:r>
              <a:rPr lang="en-US" sz="2800" dirty="0"/>
              <a:t>National Film and Video </a:t>
            </a:r>
            <a:r>
              <a:rPr lang="en-US" sz="2800" dirty="0" smtClean="0"/>
              <a:t>Censors Board Act.</a:t>
            </a:r>
            <a:endParaRPr lang="en-US" sz="2800" dirty="0"/>
          </a:p>
        </p:txBody>
      </p:sp>
      <p:sp>
        <p:nvSpPr>
          <p:cNvPr id="5" name="Title 1"/>
          <p:cNvSpPr>
            <a:spLocks noGrp="1"/>
          </p:cNvSpPr>
          <p:nvPr>
            <p:ph type="title"/>
          </p:nvPr>
        </p:nvSpPr>
        <p:spPr>
          <a:xfrm>
            <a:off x="1143000" y="609600"/>
            <a:ext cx="9875838" cy="566738"/>
          </a:xfrm>
        </p:spPr>
        <p:txBody>
          <a:bodyPr>
            <a:normAutofit/>
          </a:bodyPr>
          <a:lstStyle/>
          <a:p>
            <a:r>
              <a:rPr lang="en-US" sz="2700" b="1" dirty="0" smtClean="0"/>
              <a:t>Seditious </a:t>
            </a:r>
            <a:r>
              <a:rPr lang="en-US" sz="2700" b="1" dirty="0"/>
              <a:t>Publications </a:t>
            </a:r>
          </a:p>
        </p:txBody>
      </p:sp>
    </p:spTree>
    <p:extLst>
      <p:ext uri="{BB962C8B-B14F-4D97-AF65-F5344CB8AC3E}">
        <p14:creationId xmlns:p14="http://schemas.microsoft.com/office/powerpoint/2010/main" val="1014631130"/>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04048"/>
            <a:ext cx="9875520" cy="445038"/>
          </a:xfrm>
        </p:spPr>
        <p:txBody>
          <a:bodyPr>
            <a:normAutofit fontScale="90000"/>
          </a:bodyPr>
          <a:lstStyle/>
          <a:p>
            <a:r>
              <a:rPr lang="en-US" b="1" dirty="0" smtClean="0"/>
              <a:t>Examples of Seditious Publications </a:t>
            </a:r>
            <a:endParaRPr lang="en-US" b="1" dirty="0"/>
          </a:p>
        </p:txBody>
      </p:sp>
      <p:sp>
        <p:nvSpPr>
          <p:cNvPr id="3" name="Content Placeholder 2"/>
          <p:cNvSpPr>
            <a:spLocks noGrp="1"/>
          </p:cNvSpPr>
          <p:nvPr>
            <p:ph sz="quarter" idx="13"/>
          </p:nvPr>
        </p:nvSpPr>
        <p:spPr>
          <a:xfrm>
            <a:off x="1143000" y="1018902"/>
            <a:ext cx="9872871" cy="5077097"/>
          </a:xfrm>
        </p:spPr>
        <p:txBody>
          <a:bodyPr>
            <a:normAutofit/>
          </a:bodyPr>
          <a:lstStyle/>
          <a:p>
            <a:pPr algn="just"/>
            <a:r>
              <a:rPr lang="en-US" sz="2000" dirty="0"/>
              <a:t>In </a:t>
            </a:r>
            <a:r>
              <a:rPr lang="en-US" sz="2000" i="1" dirty="0"/>
              <a:t>D.P.P. V </a:t>
            </a:r>
            <a:r>
              <a:rPr lang="en-US" sz="2000" i="1" dirty="0" err="1"/>
              <a:t>Chike</a:t>
            </a:r>
            <a:r>
              <a:rPr lang="en-US" sz="2000" i="1" dirty="0"/>
              <a:t> Obi </a:t>
            </a:r>
            <a:r>
              <a:rPr lang="en-US" sz="2000" dirty="0"/>
              <a:t>(1961), the words published were “Down with the enemies of the people, the exploiters of the weak and oppressors of the poor” etc. which were directed at the Federal Government of Nigeria. </a:t>
            </a:r>
          </a:p>
          <a:p>
            <a:pPr algn="just"/>
            <a:r>
              <a:rPr lang="en-US" sz="2000" dirty="0"/>
              <a:t>(b) In </a:t>
            </a:r>
            <a:r>
              <a:rPr lang="en-US" sz="2000" i="1" dirty="0"/>
              <a:t>James </a:t>
            </a:r>
            <a:r>
              <a:rPr lang="en-US" sz="2000" i="1" dirty="0" err="1"/>
              <a:t>Ogidi</a:t>
            </a:r>
            <a:r>
              <a:rPr lang="en-US" sz="2000" i="1" dirty="0"/>
              <a:t> V Commissioner of Police </a:t>
            </a:r>
            <a:r>
              <a:rPr lang="en-US" sz="2000" dirty="0"/>
              <a:t>(1960</a:t>
            </a:r>
            <a:r>
              <a:rPr lang="en-US" sz="2000" dirty="0" smtClean="0"/>
              <a:t>), </a:t>
            </a:r>
            <a:r>
              <a:rPr lang="en-US" sz="2000" dirty="0"/>
              <a:t>a telegram sent to the Regional Minister of Justice and published in newspapers and a broadcasting corporation accused the customary courts of a Division of being used to oppress the supporters of an opposition political party. </a:t>
            </a:r>
          </a:p>
          <a:p>
            <a:pPr algn="just"/>
            <a:r>
              <a:rPr lang="en-US" sz="2000" dirty="0"/>
              <a:t>(c) In </a:t>
            </a:r>
            <a:r>
              <a:rPr lang="en-US" sz="2000" i="1" dirty="0"/>
              <a:t>African Press Ltd V R. </a:t>
            </a:r>
            <a:r>
              <a:rPr lang="en-US" sz="2000" dirty="0"/>
              <a:t>(1952), an article was carried warning the public to beware of administrative officers and alleging that they were clearly disguised enemies of the struggle for freedom, mostly incompetent dictators working against nationalists.</a:t>
            </a:r>
          </a:p>
          <a:p>
            <a:pPr algn="just"/>
            <a:r>
              <a:rPr lang="en-US" sz="2000" dirty="0" smtClean="0"/>
              <a:t>(</a:t>
            </a:r>
            <a:r>
              <a:rPr lang="en-US" sz="2000" dirty="0"/>
              <a:t>d) In </a:t>
            </a:r>
            <a:r>
              <a:rPr lang="en-US" sz="2000" i="1" dirty="0"/>
              <a:t>African Press Ltd V Attorney-General of Western Nigeria </a:t>
            </a:r>
            <a:r>
              <a:rPr lang="en-US" sz="2000" dirty="0"/>
              <a:t>(1965</a:t>
            </a:r>
            <a:r>
              <a:rPr lang="en-US" sz="2000" dirty="0" smtClean="0"/>
              <a:t>), </a:t>
            </a:r>
            <a:r>
              <a:rPr lang="en-US" sz="2000" dirty="0"/>
              <a:t>a newspaper article accusing a regional government of reckless </a:t>
            </a:r>
            <a:r>
              <a:rPr lang="en-US" sz="2000" dirty="0" err="1"/>
              <a:t>squandamania</a:t>
            </a:r>
            <a:r>
              <a:rPr lang="en-US" sz="2000" dirty="0"/>
              <a:t>, abuse of office, misuse of money held in trust for the people, fraudulent diversion of public money for private purpose, and inciting one ethnic group against another. </a:t>
            </a:r>
          </a:p>
          <a:p>
            <a:pPr algn="just"/>
            <a:endParaRPr lang="en-US" dirty="0"/>
          </a:p>
        </p:txBody>
      </p:sp>
    </p:spTree>
    <p:extLst>
      <p:ext uri="{BB962C8B-B14F-4D97-AF65-F5344CB8AC3E}">
        <p14:creationId xmlns:p14="http://schemas.microsoft.com/office/powerpoint/2010/main" val="3310657457"/>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CONCLUSION</a:t>
            </a:r>
            <a:endParaRPr lang="en-US" b="1" dirty="0"/>
          </a:p>
        </p:txBody>
      </p:sp>
      <p:pic>
        <p:nvPicPr>
          <p:cNvPr id="4" name="Content Placeholder 3" descr="3.3BURDEN.jpg"/>
          <p:cNvPicPr>
            <a:picLocks noGrp="1" noChangeAspect="1"/>
          </p:cNvPicPr>
          <p:nvPr>
            <p:ph sz="quarter" idx="13"/>
          </p:nvPr>
        </p:nvPicPr>
        <p:blipFill>
          <a:blip r:embed="rId3">
            <a:extLst>
              <a:ext uri="{28A0092B-C50C-407E-A947-70E740481C1C}">
                <a14:useLocalDpi xmlns:a14="http://schemas.microsoft.com/office/drawing/2010/main" val="0"/>
              </a:ext>
            </a:extLst>
          </a:blip>
          <a:srcRect l="-35597" r="-35597"/>
          <a:stretch>
            <a:fillRect/>
          </a:stretch>
        </p:blipFill>
        <p:spPr/>
      </p:pic>
    </p:spTree>
    <p:extLst>
      <p:ext uri="{BB962C8B-B14F-4D97-AF65-F5344CB8AC3E}">
        <p14:creationId xmlns:p14="http://schemas.microsoft.com/office/powerpoint/2010/main" val="15840077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RECOMMENDATIONS </a:t>
            </a:r>
            <a:endParaRPr lang="en-US" b="1" dirty="0"/>
          </a:p>
        </p:txBody>
      </p:sp>
      <p:sp>
        <p:nvSpPr>
          <p:cNvPr id="3" name="Content Placeholder 2"/>
          <p:cNvSpPr>
            <a:spLocks noGrp="1"/>
          </p:cNvSpPr>
          <p:nvPr>
            <p:ph sz="quarter" idx="13"/>
          </p:nvPr>
        </p:nvSpPr>
        <p:spPr/>
        <p:txBody>
          <a:bodyPr>
            <a:normAutofit/>
          </a:bodyPr>
          <a:lstStyle/>
          <a:p>
            <a:r>
              <a:rPr lang="en-US" sz="3200" dirty="0" smtClean="0"/>
              <a:t>Periodic training to build capacity;</a:t>
            </a:r>
          </a:p>
          <a:p>
            <a:r>
              <a:rPr lang="en-US" sz="3200" dirty="0" smtClean="0"/>
              <a:t>Funding must be addressed through multiple approaches;</a:t>
            </a:r>
          </a:p>
          <a:p>
            <a:r>
              <a:rPr lang="en-US" sz="3200" dirty="0" smtClean="0"/>
              <a:t>The press should be represented on the Cybercrime </a:t>
            </a:r>
            <a:r>
              <a:rPr lang="en-US" sz="3200" dirty="0"/>
              <a:t>A</a:t>
            </a:r>
            <a:r>
              <a:rPr lang="en-US" sz="3200" dirty="0" smtClean="0"/>
              <a:t>dvisory Council;</a:t>
            </a:r>
            <a:endParaRPr lang="en-US" sz="3200" dirty="0"/>
          </a:p>
          <a:p>
            <a:r>
              <a:rPr lang="en-US" sz="3200" dirty="0" smtClean="0"/>
              <a:t>Good conditions of service for investigative journalists.</a:t>
            </a:r>
          </a:p>
        </p:txBody>
      </p:sp>
    </p:spTree>
    <p:extLst>
      <p:ext uri="{BB962C8B-B14F-4D97-AF65-F5344CB8AC3E}">
        <p14:creationId xmlns:p14="http://schemas.microsoft.com/office/powerpoint/2010/main" val="1664825789"/>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592183"/>
          </a:xfrm>
        </p:spPr>
        <p:txBody>
          <a:bodyPr>
            <a:normAutofit/>
          </a:bodyPr>
          <a:lstStyle/>
          <a:p>
            <a:pPr algn="ctr"/>
            <a:r>
              <a:rPr lang="en-US" b="1" dirty="0" smtClean="0"/>
              <a:t>REFERENCES</a:t>
            </a:r>
            <a:endParaRPr lang="en-US" b="1" dirty="0"/>
          </a:p>
        </p:txBody>
      </p:sp>
      <p:sp>
        <p:nvSpPr>
          <p:cNvPr id="3" name="Content Placeholder 2"/>
          <p:cNvSpPr>
            <a:spLocks noGrp="1"/>
          </p:cNvSpPr>
          <p:nvPr>
            <p:ph sz="quarter" idx="13"/>
          </p:nvPr>
        </p:nvSpPr>
        <p:spPr>
          <a:xfrm>
            <a:off x="1143000" y="1201783"/>
            <a:ext cx="9872871" cy="5029200"/>
          </a:xfrm>
        </p:spPr>
        <p:txBody>
          <a:bodyPr>
            <a:noAutofit/>
          </a:bodyPr>
          <a:lstStyle/>
          <a:p>
            <a:pPr marL="45720" indent="0" algn="just">
              <a:buNone/>
            </a:pPr>
            <a:endParaRPr lang="en-US" sz="1700" dirty="0"/>
          </a:p>
          <a:p>
            <a:pPr algn="just"/>
            <a:r>
              <a:rPr lang="en-US" sz="1700" dirty="0"/>
              <a:t>UNESCO (2011). Story based inquiry: A manual for investigative journalists. Paris, France: UNESCO Publishing</a:t>
            </a:r>
          </a:p>
          <a:p>
            <a:pPr algn="just"/>
            <a:r>
              <a:rPr lang="en-US" sz="1700" dirty="0"/>
              <a:t>Kaplan, D. (2013). ‘Global Investigative Journalism: Strategies for Support’. Centre for International Media Assistance. p10</a:t>
            </a:r>
          </a:p>
          <a:p>
            <a:pPr algn="just"/>
            <a:r>
              <a:rPr lang="en-US" sz="1700" dirty="0" err="1" smtClean="0"/>
              <a:t>Ntibinyane</a:t>
            </a:r>
            <a:r>
              <a:rPr lang="en-US" sz="1700" dirty="0" smtClean="0"/>
              <a:t> (2018) Investigative Journalism In Africa: An Exploratory Study Of Non-profit Investigative Journalism Organizations In Africa.</a:t>
            </a:r>
            <a:endParaRPr lang="en-US" sz="1700" dirty="0"/>
          </a:p>
          <a:p>
            <a:pPr algn="just"/>
            <a:r>
              <a:rPr lang="en-US" sz="1700" dirty="0" err="1" smtClean="0"/>
              <a:t>Asemah</a:t>
            </a:r>
            <a:r>
              <a:rPr lang="en-US" sz="1700" dirty="0" smtClean="0"/>
              <a:t> E. ‘Investigative </a:t>
            </a:r>
            <a:r>
              <a:rPr lang="en-US" sz="1700" dirty="0"/>
              <a:t>Journalism, Corruption and Sustainable Development in </a:t>
            </a:r>
            <a:r>
              <a:rPr lang="en-US" sz="1700" dirty="0" smtClean="0"/>
              <a:t>Nigeria’: </a:t>
            </a:r>
            <a:r>
              <a:rPr lang="en-US" sz="1700" dirty="0"/>
              <a:t>A Critical </a:t>
            </a:r>
            <a:r>
              <a:rPr lang="en-US" sz="1700" dirty="0" smtClean="0"/>
              <a:t>Overview, Journal </a:t>
            </a:r>
            <a:r>
              <a:rPr lang="en-US" sz="1700" dirty="0"/>
              <a:t>of Research in National </a:t>
            </a:r>
            <a:r>
              <a:rPr lang="en-US" sz="1700" dirty="0" smtClean="0"/>
              <a:t>Development.</a:t>
            </a:r>
            <a:endParaRPr lang="en-US" sz="1700" dirty="0"/>
          </a:p>
          <a:p>
            <a:pPr algn="just"/>
            <a:r>
              <a:rPr lang="en-US" sz="1700" dirty="0" smtClean="0"/>
              <a:t>Kenneth, T. A.(2013) ‘Legal </a:t>
            </a:r>
            <a:r>
              <a:rPr lang="en-US" sz="1700" dirty="0"/>
              <a:t>issues in print and publishing in </a:t>
            </a:r>
            <a:r>
              <a:rPr lang="en-US" sz="1700" dirty="0" smtClean="0"/>
              <a:t>Nigeria’ Department </a:t>
            </a:r>
            <a:r>
              <a:rPr lang="en-US" sz="1700" dirty="0"/>
              <a:t>of Mass Communication Babcock University </a:t>
            </a:r>
            <a:r>
              <a:rPr lang="en-US" sz="1700" dirty="0" err="1"/>
              <a:t>Ilishan</a:t>
            </a:r>
            <a:r>
              <a:rPr lang="en-US" sz="1700" dirty="0"/>
              <a:t> – Remo, Ogun </a:t>
            </a:r>
            <a:r>
              <a:rPr lang="en-US" sz="1700" dirty="0" smtClean="0"/>
              <a:t>State: International </a:t>
            </a:r>
            <a:r>
              <a:rPr lang="en-US" sz="1700" dirty="0"/>
              <a:t>Journal of Development and Sustainability </a:t>
            </a:r>
            <a:r>
              <a:rPr lang="en-US" sz="1700" dirty="0" smtClean="0"/>
              <a:t>V </a:t>
            </a:r>
            <a:r>
              <a:rPr lang="en-US" sz="1700" dirty="0"/>
              <a:t>2 </a:t>
            </a:r>
            <a:r>
              <a:rPr lang="en-US" sz="1700" dirty="0" smtClean="0"/>
              <a:t>N 4: P.  2368 </a:t>
            </a:r>
            <a:r>
              <a:rPr lang="en-US" sz="1700" dirty="0"/>
              <a:t>Online – </a:t>
            </a:r>
            <a:r>
              <a:rPr lang="en-US" sz="1700" u="sng" dirty="0">
                <a:hlinkClick r:id="rId2"/>
              </a:rPr>
              <a:t>www.isdsnet.com</a:t>
            </a:r>
            <a:endParaRPr lang="en-US" sz="1700" dirty="0"/>
          </a:p>
          <a:p>
            <a:pPr algn="just"/>
            <a:r>
              <a:rPr lang="en-US" sz="1700" dirty="0"/>
              <a:t>Cambridge Academic Content Dictionary © Cambridge University Press)</a:t>
            </a:r>
          </a:p>
          <a:p>
            <a:pPr algn="just"/>
            <a:r>
              <a:rPr lang="en-US" sz="1700" dirty="0"/>
              <a:t>Code for Journalist. </a:t>
            </a:r>
            <a:r>
              <a:rPr lang="en-US" sz="1700" dirty="0" err="1"/>
              <a:t>Ikeja</a:t>
            </a:r>
            <a:r>
              <a:rPr lang="en-US" sz="1700" dirty="0"/>
              <a:t>, Nigerian Institute of Journalism (NIJ), Lagos, 1999,1</a:t>
            </a:r>
            <a:r>
              <a:rPr lang="en-US" sz="1700" dirty="0" smtClean="0"/>
              <a:t>.</a:t>
            </a:r>
          </a:p>
          <a:p>
            <a:pPr algn="just"/>
            <a:endParaRPr lang="en-US" sz="1700" dirty="0"/>
          </a:p>
          <a:p>
            <a:pPr algn="just"/>
            <a:endParaRPr lang="en-US" sz="1700" dirty="0"/>
          </a:p>
          <a:p>
            <a:pPr algn="just"/>
            <a:endParaRPr lang="en-US" sz="1700" dirty="0"/>
          </a:p>
        </p:txBody>
      </p:sp>
    </p:spTree>
    <p:extLst>
      <p:ext uri="{BB962C8B-B14F-4D97-AF65-F5344CB8AC3E}">
        <p14:creationId xmlns:p14="http://schemas.microsoft.com/office/powerpoint/2010/main" val="197044191"/>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WHAT IS INVESTIGATIVE JOURNALISM?</a:t>
            </a:r>
            <a:endParaRPr lang="en-US" sz="3200" dirty="0"/>
          </a:p>
        </p:txBody>
      </p:sp>
      <p:sp>
        <p:nvSpPr>
          <p:cNvPr id="3" name="Content Placeholder 2"/>
          <p:cNvSpPr>
            <a:spLocks noGrp="1"/>
          </p:cNvSpPr>
          <p:nvPr>
            <p:ph sz="quarter" idx="13"/>
          </p:nvPr>
        </p:nvSpPr>
        <p:spPr/>
        <p:txBody>
          <a:bodyPr>
            <a:normAutofit fontScale="85000" lnSpcReduction="10000"/>
          </a:bodyPr>
          <a:lstStyle/>
          <a:p>
            <a:r>
              <a:rPr lang="en-US" sz="3200" dirty="0" smtClean="0"/>
              <a:t>David Kaplan sees investigative journalism as </a:t>
            </a:r>
            <a:r>
              <a:rPr lang="en-US" sz="3200" dirty="0"/>
              <a:t>a </a:t>
            </a:r>
            <a:r>
              <a:rPr lang="en-US" sz="3200" dirty="0" smtClean="0"/>
              <a:t>form </a:t>
            </a:r>
            <a:r>
              <a:rPr lang="en-US" sz="3200" dirty="0"/>
              <a:t>of </a:t>
            </a:r>
            <a:r>
              <a:rPr lang="en-US" sz="3200" dirty="0" smtClean="0"/>
              <a:t>journalism in which reporters deeply investigate a single topic of interest, such as serious crimes, political corruption or corporate wrong-doing. This may take months and years of research to gather facts and prepare a report. Although definitions may vary, the general characteristic of investigative journalism involves a systematic way to know what is going on for the general good of the public</a:t>
            </a:r>
            <a:r>
              <a:rPr lang="en-US" sz="3200" dirty="0" smtClean="0"/>
              <a:t>.</a:t>
            </a:r>
          </a:p>
          <a:p>
            <a:r>
              <a:rPr lang="en-US" sz="3200" dirty="0" smtClean="0"/>
              <a:t>The above responsibility of investigative journalists, though laudable and in the public interest, may turn out to be embarrassing to public authorities</a:t>
            </a:r>
            <a:r>
              <a:rPr lang="en-US" sz="3200" i="1" dirty="0" smtClean="0"/>
              <a:t>. See the Torture Papers: the Road to Abu Ghraib. See also Prosecuting Heads of State. </a:t>
            </a:r>
            <a:endParaRPr lang="en-US" sz="3200" i="1" dirty="0"/>
          </a:p>
          <a:p>
            <a:endParaRPr lang="en-US" sz="4800" dirty="0"/>
          </a:p>
        </p:txBody>
      </p:sp>
      <p:sp>
        <p:nvSpPr>
          <p:cNvPr id="4" name="TextBox 3"/>
          <p:cNvSpPr txBox="1"/>
          <p:nvPr/>
        </p:nvSpPr>
        <p:spPr>
          <a:xfrm>
            <a:off x="4775740" y="107330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16811195"/>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REFERENCES</a:t>
            </a:r>
          </a:p>
        </p:txBody>
      </p:sp>
      <p:sp>
        <p:nvSpPr>
          <p:cNvPr id="3" name="Content Placeholder 2"/>
          <p:cNvSpPr>
            <a:spLocks noGrp="1"/>
          </p:cNvSpPr>
          <p:nvPr>
            <p:ph sz="quarter" idx="13"/>
          </p:nvPr>
        </p:nvSpPr>
        <p:spPr/>
        <p:txBody>
          <a:bodyPr/>
          <a:lstStyle/>
          <a:p>
            <a:r>
              <a:rPr lang="en-US" dirty="0" smtClean="0"/>
              <a:t> Karen J. Greenberg &amp; Joshua L. </a:t>
            </a:r>
            <a:r>
              <a:rPr lang="en-US" dirty="0" err="1" smtClean="0"/>
              <a:t>Dratel</a:t>
            </a:r>
            <a:r>
              <a:rPr lang="en-US" dirty="0" smtClean="0"/>
              <a:t>, “The Torture Papers: The Road to Abu Ghraib”, Cambridge University Press, 2005. ISBN-13 978-0-521-85324-8.</a:t>
            </a:r>
          </a:p>
          <a:p>
            <a:r>
              <a:rPr lang="en-US" dirty="0"/>
              <a:t> </a:t>
            </a:r>
            <a:r>
              <a:rPr lang="en-US" dirty="0" smtClean="0"/>
              <a:t>Ellen L. Lutz &amp; Caitlin </a:t>
            </a:r>
            <a:r>
              <a:rPr lang="en-US" dirty="0" err="1" smtClean="0"/>
              <a:t>Reiger</a:t>
            </a:r>
            <a:r>
              <a:rPr lang="en-US" dirty="0" smtClean="0"/>
              <a:t>, “Prosecuting Heads of State”, Cambridge University Press, 2009. ISBN 978-0-521-75670-9.</a:t>
            </a:r>
          </a:p>
          <a:p>
            <a:r>
              <a:rPr lang="en-US" dirty="0"/>
              <a:t> </a:t>
            </a:r>
            <a:r>
              <a:rPr lang="en-US" dirty="0" smtClean="0"/>
              <a:t>Dr. </a:t>
            </a:r>
            <a:r>
              <a:rPr lang="en-US" dirty="0" err="1" smtClean="0"/>
              <a:t>Olu</a:t>
            </a:r>
            <a:r>
              <a:rPr lang="en-US" dirty="0" smtClean="0"/>
              <a:t> </a:t>
            </a:r>
            <a:r>
              <a:rPr lang="en-US" dirty="0" err="1" smtClean="0"/>
              <a:t>Onagoruwa</a:t>
            </a:r>
            <a:r>
              <a:rPr lang="en-US" dirty="0" smtClean="0"/>
              <a:t>, “Law and Contemporary Nigeria: Reflections”, 2004. ISBN 978-064-614-0.</a:t>
            </a:r>
            <a:endParaRPr lang="en-US" dirty="0"/>
          </a:p>
        </p:txBody>
      </p:sp>
    </p:spTree>
    <p:extLst>
      <p:ext uri="{BB962C8B-B14F-4D97-AF65-F5344CB8AC3E}">
        <p14:creationId xmlns:p14="http://schemas.microsoft.com/office/powerpoint/2010/main" val="2439681941"/>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hank-you-from-christian-vision-alliance.jpg"/>
          <p:cNvPicPr>
            <a:picLocks noGrp="1" noChangeAspect="1"/>
          </p:cNvPicPr>
          <p:nvPr>
            <p:ph sz="quarter" idx="13"/>
          </p:nvPr>
        </p:nvPicPr>
        <p:blipFill rotWithShape="1">
          <a:blip r:embed="rId2">
            <a:extLst>
              <a:ext uri="{28A0092B-C50C-407E-A947-70E740481C1C}">
                <a14:useLocalDpi xmlns:a14="http://schemas.microsoft.com/office/drawing/2010/main" val="0"/>
              </a:ext>
            </a:extLst>
          </a:blip>
          <a:srcRect l="-22348" r="-22348"/>
          <a:stretch/>
        </p:blipFill>
        <p:spPr/>
      </p:pic>
    </p:spTree>
    <p:extLst>
      <p:ext uri="{BB962C8B-B14F-4D97-AF65-F5344CB8AC3E}">
        <p14:creationId xmlns:p14="http://schemas.microsoft.com/office/powerpoint/2010/main" val="18337798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736181"/>
            <a:ext cx="10566400" cy="847097"/>
          </a:xfrm>
        </p:spPr>
        <p:txBody>
          <a:bodyPr>
            <a:normAutofit fontScale="90000"/>
          </a:bodyPr>
          <a:lstStyle/>
          <a:p>
            <a:r>
              <a:rPr lang="en-US" sz="3200" b="1" dirty="0" smtClean="0"/>
              <a:t>DEFINITION OF TERMS</a:t>
            </a:r>
            <a:r>
              <a:rPr lang="en-US" dirty="0"/>
              <a:t/>
            </a:r>
            <a:br>
              <a:rPr lang="en-US" dirty="0"/>
            </a:br>
            <a:endParaRPr lang="en-US" dirty="0"/>
          </a:p>
        </p:txBody>
      </p:sp>
      <p:sp>
        <p:nvSpPr>
          <p:cNvPr id="3" name="Content Placeholder 2"/>
          <p:cNvSpPr>
            <a:spLocks noGrp="1"/>
          </p:cNvSpPr>
          <p:nvPr>
            <p:ph sz="quarter" idx="13"/>
          </p:nvPr>
        </p:nvSpPr>
        <p:spPr/>
        <p:txBody>
          <a:bodyPr>
            <a:normAutofit lnSpcReduction="10000"/>
          </a:bodyPr>
          <a:lstStyle/>
          <a:p>
            <a:pPr algn="just"/>
            <a:r>
              <a:rPr lang="en-US" sz="3200" dirty="0" smtClean="0"/>
              <a:t>Responsibility</a:t>
            </a:r>
            <a:r>
              <a:rPr lang="en-US" sz="3200" dirty="0"/>
              <a:t>: </a:t>
            </a:r>
            <a:r>
              <a:rPr lang="en-US" sz="3200" dirty="0" smtClean="0"/>
              <a:t>According to Cambridge Academic Content Dictionary, responsibility means: “something that it is your job or duty to deal with’’.</a:t>
            </a:r>
          </a:p>
          <a:p>
            <a:pPr algn="just"/>
            <a:r>
              <a:rPr lang="en-US" sz="3200" dirty="0" smtClean="0"/>
              <a:t>In law, responsibility means "liability or answerable in law; legally obligated." Legal liability concerns both civil law and criminal law and can arise from various areas of law, such as contracts, torts, taxes or penalties given by government agencies. The claimant is the one who seeks to establish or prove liability.</a:t>
            </a:r>
            <a:endParaRPr lang="en-US" sz="3200" dirty="0"/>
          </a:p>
        </p:txBody>
      </p:sp>
    </p:spTree>
    <p:extLst>
      <p:ext uri="{BB962C8B-B14F-4D97-AF65-F5344CB8AC3E}">
        <p14:creationId xmlns:p14="http://schemas.microsoft.com/office/powerpoint/2010/main" val="2910171451"/>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DEFINITION OF TERMS</a:t>
            </a:r>
            <a:endParaRPr lang="en-US" sz="3200" dirty="0"/>
          </a:p>
        </p:txBody>
      </p:sp>
      <p:sp>
        <p:nvSpPr>
          <p:cNvPr id="3" name="Content Placeholder 2"/>
          <p:cNvSpPr>
            <a:spLocks noGrp="1"/>
          </p:cNvSpPr>
          <p:nvPr>
            <p:ph sz="quarter" idx="13"/>
          </p:nvPr>
        </p:nvSpPr>
        <p:spPr/>
        <p:txBody>
          <a:bodyPr>
            <a:noAutofit/>
          </a:bodyPr>
          <a:lstStyle/>
          <a:p>
            <a:pPr algn="just"/>
            <a:r>
              <a:rPr lang="en-US" sz="3000" dirty="0" smtClean="0"/>
              <a:t>“A </a:t>
            </a:r>
            <a:r>
              <a:rPr lang="en-US" sz="3000" dirty="0"/>
              <a:t>civil action is </a:t>
            </a:r>
            <a:r>
              <a:rPr lang="en-US" sz="3000" dirty="0" smtClean="0"/>
              <a:t>an action that is brought to enforce, redress or protect a private or civil right.” (Definition from </a:t>
            </a:r>
            <a:r>
              <a:rPr lang="en-US" sz="3000" dirty="0" err="1" smtClean="0"/>
              <a:t>USLegal</a:t>
            </a:r>
            <a:r>
              <a:rPr lang="en-US" sz="3000" dirty="0" smtClean="0"/>
              <a:t>, </a:t>
            </a:r>
            <a:r>
              <a:rPr lang="en-US" sz="3000" dirty="0" err="1" smtClean="0"/>
              <a:t>Inc</a:t>
            </a:r>
            <a:r>
              <a:rPr lang="en-US" sz="3000" dirty="0" smtClean="0"/>
              <a:t>).</a:t>
            </a:r>
          </a:p>
          <a:p>
            <a:pPr algn="just"/>
            <a:r>
              <a:rPr lang="en-US" sz="3000" dirty="0" smtClean="0"/>
              <a:t>Usually </a:t>
            </a:r>
            <a:r>
              <a:rPr lang="en-US" sz="3000" dirty="0"/>
              <a:t>these lawsuits seek monetary damages for injury or loss that the party suing (the plaintiff) alleges the party sued (the defendant) caused. A defendant who loses in a civil action does not face the risk of prison or fines. A classic civil lawsuit would be a lawsuit </a:t>
            </a:r>
            <a:r>
              <a:rPr lang="en-US" sz="3000" dirty="0" smtClean="0"/>
              <a:t>for defamation, trespass, negligence, etc.</a:t>
            </a:r>
            <a:endParaRPr lang="en-US" sz="3000" dirty="0"/>
          </a:p>
          <a:p>
            <a:pPr algn="just"/>
            <a:endParaRPr lang="en-US" sz="3200" dirty="0"/>
          </a:p>
        </p:txBody>
      </p:sp>
    </p:spTree>
    <p:extLst>
      <p:ext uri="{BB962C8B-B14F-4D97-AF65-F5344CB8AC3E}">
        <p14:creationId xmlns:p14="http://schemas.microsoft.com/office/powerpoint/2010/main" val="3449732386"/>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CRIMINAL/CIVIL </a:t>
            </a:r>
            <a:r>
              <a:rPr lang="en-US" sz="3200" b="1" dirty="0"/>
              <a:t>RESPONSIBILITY</a:t>
            </a:r>
            <a:endParaRPr lang="en-US" sz="3200" dirty="0"/>
          </a:p>
        </p:txBody>
      </p:sp>
      <p:sp>
        <p:nvSpPr>
          <p:cNvPr id="3" name="Content Placeholder 2"/>
          <p:cNvSpPr>
            <a:spLocks noGrp="1"/>
          </p:cNvSpPr>
          <p:nvPr>
            <p:ph sz="quarter" idx="13"/>
          </p:nvPr>
        </p:nvSpPr>
        <p:spPr/>
        <p:txBody>
          <a:bodyPr>
            <a:normAutofit/>
          </a:bodyPr>
          <a:lstStyle/>
          <a:p>
            <a:pPr algn="just"/>
            <a:r>
              <a:rPr lang="en-US" sz="3600" dirty="0"/>
              <a:t>Another way of classifying civil responsibility and criminal responsibility is on the basis of consequences. The breach of civil responsibility gives rise to civil </a:t>
            </a:r>
            <a:r>
              <a:rPr lang="en-US" sz="3600" dirty="0" smtClean="0"/>
              <a:t>action, </a:t>
            </a:r>
            <a:r>
              <a:rPr lang="en-US" sz="3600" dirty="0"/>
              <a:t>while a breach of criminal responsibility leads to criminal action.</a:t>
            </a:r>
          </a:p>
          <a:p>
            <a:pPr algn="just"/>
            <a:endParaRPr lang="en-US" sz="4400" dirty="0"/>
          </a:p>
        </p:txBody>
      </p:sp>
    </p:spTree>
    <p:extLst>
      <p:ext uri="{BB962C8B-B14F-4D97-AF65-F5344CB8AC3E}">
        <p14:creationId xmlns:p14="http://schemas.microsoft.com/office/powerpoint/2010/main" val="1696832625"/>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CRIMINAL/CIVIL </a:t>
            </a:r>
            <a:r>
              <a:rPr lang="en-US" sz="3200" b="1" dirty="0"/>
              <a:t>RESPONSIBILITY</a:t>
            </a:r>
            <a:endParaRPr lang="en-US" sz="3200" dirty="0"/>
          </a:p>
        </p:txBody>
      </p:sp>
      <p:sp>
        <p:nvSpPr>
          <p:cNvPr id="3" name="Content Placeholder 2"/>
          <p:cNvSpPr>
            <a:spLocks noGrp="1"/>
          </p:cNvSpPr>
          <p:nvPr>
            <p:ph sz="quarter" idx="13"/>
          </p:nvPr>
        </p:nvSpPr>
        <p:spPr/>
        <p:txBody>
          <a:bodyPr>
            <a:normAutofit/>
          </a:bodyPr>
          <a:lstStyle/>
          <a:p>
            <a:pPr algn="just"/>
            <a:r>
              <a:rPr lang="en-US" sz="3600" dirty="0"/>
              <a:t>By contrast, a criminal action is a </a:t>
            </a:r>
            <a:r>
              <a:rPr lang="en-US" sz="3600" dirty="0" smtClean="0"/>
              <a:t>prosecution </a:t>
            </a:r>
            <a:r>
              <a:rPr lang="en-US" sz="3600" dirty="0"/>
              <a:t>by the government (usually the state) of an individual for violating a provision of the </a:t>
            </a:r>
            <a:r>
              <a:rPr lang="en-US" sz="3600" dirty="0" smtClean="0"/>
              <a:t>Penal laws. </a:t>
            </a:r>
            <a:r>
              <a:rPr lang="en-US" sz="3600" dirty="0"/>
              <a:t>The penalty that a defendant faces in a criminal action may include prison time, a </a:t>
            </a:r>
            <a:r>
              <a:rPr lang="en-US" sz="3600" dirty="0" smtClean="0"/>
              <a:t>fine</a:t>
            </a:r>
            <a:r>
              <a:rPr lang="en-US" sz="3600" dirty="0"/>
              <a:t> </a:t>
            </a:r>
            <a:r>
              <a:rPr lang="en-US" sz="3600" dirty="0" smtClean="0"/>
              <a:t>or </a:t>
            </a:r>
            <a:r>
              <a:rPr lang="en-US" sz="3600" dirty="0"/>
              <a:t>other </a:t>
            </a:r>
            <a:r>
              <a:rPr lang="en-US" sz="3600" dirty="0" smtClean="0"/>
              <a:t>terms/punishments.</a:t>
            </a:r>
            <a:endParaRPr lang="en-US" sz="3600" dirty="0"/>
          </a:p>
          <a:p>
            <a:pPr algn="just"/>
            <a:endParaRPr lang="en-US" sz="4000" dirty="0"/>
          </a:p>
        </p:txBody>
      </p:sp>
    </p:spTree>
    <p:extLst>
      <p:ext uri="{BB962C8B-B14F-4D97-AF65-F5344CB8AC3E}">
        <p14:creationId xmlns:p14="http://schemas.microsoft.com/office/powerpoint/2010/main" val="2061333712"/>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CRIMINAL/CIVIL </a:t>
            </a:r>
            <a:r>
              <a:rPr lang="en-US" sz="3200" b="1" dirty="0"/>
              <a:t>RESPONSIBILITY</a:t>
            </a:r>
            <a:endParaRPr lang="en-US" sz="3200" dirty="0"/>
          </a:p>
        </p:txBody>
      </p:sp>
      <p:sp>
        <p:nvSpPr>
          <p:cNvPr id="3" name="Content Placeholder 2"/>
          <p:cNvSpPr>
            <a:spLocks noGrp="1"/>
          </p:cNvSpPr>
          <p:nvPr>
            <p:ph sz="quarter" idx="13"/>
          </p:nvPr>
        </p:nvSpPr>
        <p:spPr/>
        <p:txBody>
          <a:bodyPr>
            <a:normAutofit/>
          </a:bodyPr>
          <a:lstStyle/>
          <a:p>
            <a:r>
              <a:rPr lang="en-US" sz="2800" dirty="0" smtClean="0"/>
              <a:t>Accordingly, investigative journalism may involve the use of public records, data trail, etc. This may relate to investigation into health care issues, water supply, public works and similar other areas, not just about crimes and corruption.</a:t>
            </a:r>
          </a:p>
          <a:p>
            <a:r>
              <a:rPr lang="en-US" sz="2800" dirty="0" smtClean="0"/>
              <a:t>The work of investigative journalists may embarrass public authorities. See the following:</a:t>
            </a:r>
          </a:p>
          <a:p>
            <a:pPr>
              <a:buFont typeface="Wingdings" charset="2"/>
              <a:buChar char="ü"/>
            </a:pPr>
            <a:r>
              <a:rPr lang="en-US" sz="2800" dirty="0" smtClean="0"/>
              <a:t>“The Torture Papers: The Road to Abu Ghraib.”</a:t>
            </a:r>
          </a:p>
          <a:p>
            <a:pPr>
              <a:buFont typeface="Wingdings" charset="2"/>
              <a:buChar char="ü"/>
            </a:pPr>
            <a:r>
              <a:rPr lang="en-US" sz="2800" dirty="0"/>
              <a:t> </a:t>
            </a:r>
            <a:r>
              <a:rPr lang="en-US" sz="2800" dirty="0" smtClean="0"/>
              <a:t>“Prosecuting Heads of State”.</a:t>
            </a:r>
          </a:p>
          <a:p>
            <a:endParaRPr lang="en-US" sz="2800" dirty="0" smtClean="0"/>
          </a:p>
          <a:p>
            <a:pPr marL="45720" indent="0">
              <a:buNone/>
            </a:pPr>
            <a:endParaRPr lang="en-US" sz="3200" dirty="0"/>
          </a:p>
        </p:txBody>
      </p:sp>
    </p:spTree>
    <p:extLst>
      <p:ext uri="{BB962C8B-B14F-4D97-AF65-F5344CB8AC3E}">
        <p14:creationId xmlns:p14="http://schemas.microsoft.com/office/powerpoint/2010/main" val="2603088049"/>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41242"/>
            <a:ext cx="9875520" cy="1082610"/>
          </a:xfrm>
        </p:spPr>
        <p:txBody>
          <a:bodyPr>
            <a:normAutofit fontScale="90000"/>
          </a:bodyPr>
          <a:lstStyle/>
          <a:p>
            <a:pPr algn="ctr"/>
            <a:r>
              <a:rPr lang="en-US" sz="2500" b="1" dirty="0" smtClean="0"/>
              <a:t/>
            </a:r>
            <a:br>
              <a:rPr lang="en-US" sz="2500" b="1" dirty="0" smtClean="0"/>
            </a:br>
            <a:r>
              <a:rPr lang="en-US" sz="3100" b="1" dirty="0"/>
              <a:t/>
            </a:r>
            <a:br>
              <a:rPr lang="en-US" sz="3100" b="1" dirty="0"/>
            </a:br>
            <a:r>
              <a:rPr lang="en-US" sz="3600" b="1" dirty="0" smtClean="0"/>
              <a:t>STATUTORY PROVISIONS TO LOOK OUT FOR IN NIGERIA </a:t>
            </a:r>
            <a:r>
              <a:rPr lang="en-US" sz="2500" dirty="0"/>
              <a:t/>
            </a:r>
            <a:br>
              <a:rPr lang="en-US" sz="2500" dirty="0"/>
            </a:br>
            <a:endParaRPr lang="en-US" sz="2500" dirty="0"/>
          </a:p>
        </p:txBody>
      </p:sp>
      <p:sp>
        <p:nvSpPr>
          <p:cNvPr id="3" name="Content Placeholder 2"/>
          <p:cNvSpPr>
            <a:spLocks noGrp="1"/>
          </p:cNvSpPr>
          <p:nvPr>
            <p:ph sz="quarter" idx="13"/>
          </p:nvPr>
        </p:nvSpPr>
        <p:spPr>
          <a:xfrm>
            <a:off x="1143000" y="1423851"/>
            <a:ext cx="9872871" cy="4885509"/>
          </a:xfrm>
        </p:spPr>
        <p:txBody>
          <a:bodyPr>
            <a:noAutofit/>
          </a:bodyPr>
          <a:lstStyle/>
          <a:p>
            <a:pPr algn="just"/>
            <a:r>
              <a:rPr lang="en-US" sz="1600" dirty="0" smtClean="0"/>
              <a:t>Constitution of the Federal Republic of Nigeria (as amended) </a:t>
            </a:r>
          </a:p>
          <a:p>
            <a:pPr algn="just"/>
            <a:r>
              <a:rPr lang="en-US" sz="1600" dirty="0" smtClean="0"/>
              <a:t>Criminal and Penal Codes</a:t>
            </a:r>
            <a:endParaRPr lang="en-US" sz="1600" dirty="0"/>
          </a:p>
          <a:p>
            <a:pPr algn="just"/>
            <a:r>
              <a:rPr lang="en-US" sz="1600" dirty="0" smtClean="0"/>
              <a:t>Cybercrimes Act</a:t>
            </a:r>
            <a:endParaRPr lang="en-US" sz="1600" dirty="0"/>
          </a:p>
          <a:p>
            <a:pPr algn="just"/>
            <a:r>
              <a:rPr lang="en-US" sz="1600" dirty="0"/>
              <a:t>Official Secrets Act</a:t>
            </a:r>
          </a:p>
          <a:p>
            <a:pPr algn="just"/>
            <a:r>
              <a:rPr lang="en-US" sz="1600" dirty="0"/>
              <a:t>Newspapers (Amendment) Act/Newspapers Laws</a:t>
            </a:r>
          </a:p>
          <a:p>
            <a:pPr algn="just"/>
            <a:r>
              <a:rPr lang="en-US" sz="1600" dirty="0"/>
              <a:t>Obscene Publications Act</a:t>
            </a:r>
          </a:p>
          <a:p>
            <a:pPr algn="just"/>
            <a:r>
              <a:rPr lang="en-US" sz="1600" dirty="0"/>
              <a:t>The National Broadcasting Commission Act</a:t>
            </a:r>
          </a:p>
          <a:p>
            <a:pPr algn="just"/>
            <a:r>
              <a:rPr lang="en-US" sz="1600" dirty="0"/>
              <a:t>Nigeria Press Council Act</a:t>
            </a:r>
          </a:p>
          <a:p>
            <a:pPr algn="just"/>
            <a:r>
              <a:rPr lang="en-US" sz="1600" dirty="0"/>
              <a:t>Electoral Act</a:t>
            </a:r>
          </a:p>
          <a:p>
            <a:pPr algn="just"/>
            <a:r>
              <a:rPr lang="en-US" sz="1600" dirty="0"/>
              <a:t>Printing Presses Regulation Act/Printing Presses Regulation </a:t>
            </a:r>
            <a:r>
              <a:rPr lang="en-US" sz="1600" dirty="0" smtClean="0"/>
              <a:t>Law</a:t>
            </a:r>
            <a:endParaRPr lang="en-US" sz="1600" dirty="0"/>
          </a:p>
          <a:p>
            <a:pPr algn="just"/>
            <a:r>
              <a:rPr lang="en-US" sz="1600" dirty="0"/>
              <a:t>Freedom of Information </a:t>
            </a:r>
            <a:r>
              <a:rPr lang="en-US" sz="1600" dirty="0" smtClean="0"/>
              <a:t>Act</a:t>
            </a:r>
          </a:p>
          <a:p>
            <a:pPr algn="just"/>
            <a:r>
              <a:rPr lang="en-US" sz="1600" dirty="0" smtClean="0"/>
              <a:t>Armed Forces Act</a:t>
            </a:r>
            <a:endParaRPr lang="en-US" sz="1600" dirty="0"/>
          </a:p>
          <a:p>
            <a:pPr algn="just"/>
            <a:endParaRPr lang="en-US" sz="1800" dirty="0" smtClean="0"/>
          </a:p>
          <a:p>
            <a:pPr marL="0" indent="0" algn="just">
              <a:buNone/>
            </a:pPr>
            <a:endParaRPr lang="en-US" sz="1800" dirty="0"/>
          </a:p>
          <a:p>
            <a:pPr algn="just"/>
            <a:endParaRPr lang="en-US" sz="2300" dirty="0"/>
          </a:p>
        </p:txBody>
      </p:sp>
    </p:spTree>
    <p:extLst>
      <p:ext uri="{BB962C8B-B14F-4D97-AF65-F5344CB8AC3E}">
        <p14:creationId xmlns:p14="http://schemas.microsoft.com/office/powerpoint/2010/main" val="750870666"/>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815</TotalTime>
  <Words>3136</Words>
  <Application>Microsoft Macintosh PowerPoint</Application>
  <PresentationFormat>Custom</PresentationFormat>
  <Paragraphs>172</Paragraphs>
  <Slides>31</Slides>
  <Notes>13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Horizon</vt:lpstr>
      <vt:lpstr>CRIMINAL/CIVIL RESPONSIBILITY IN INVESTIGATIVE JOURNALISM AND COURT PRONOUNCEMENTs </vt:lpstr>
      <vt:lpstr>WHAT IS INVESTIGATIVE JOURNALISM?</vt:lpstr>
      <vt:lpstr>WHAT IS INVESTIGATIVE JOURNALISM?</vt:lpstr>
      <vt:lpstr>DEFINITION OF TERMS </vt:lpstr>
      <vt:lpstr>DEFINITION OF TERMS</vt:lpstr>
      <vt:lpstr>CRIMINAL/CIVIL RESPONSIBILITY</vt:lpstr>
      <vt:lpstr>CRIMINAL/CIVIL RESPONSIBILITY</vt:lpstr>
      <vt:lpstr>CRIMINAL/CIVIL RESPONSIBILITY</vt:lpstr>
      <vt:lpstr>  STATUTORY PROVISIONS TO LOOK OUT FOR IN NIGERIA  </vt:lpstr>
      <vt:lpstr>THE CONSTITUTION OF NIGERIA </vt:lpstr>
      <vt:lpstr>THE NIGERIAN PRESS COUNCIL ACT</vt:lpstr>
      <vt:lpstr>THE NIGERIAN PRESS COUNCIL ACT</vt:lpstr>
      <vt:lpstr>COURT PRONOUNCEMENTS ON DEFAMATION </vt:lpstr>
      <vt:lpstr>COURT PRONOUNCEMENTS ON DEFAMATION </vt:lpstr>
      <vt:lpstr>CIVIL RESPONSIBILITIES OF INVESTIGATIVE JOURNALISTS</vt:lpstr>
      <vt:lpstr>CIVIL RESPONSIBILITIES OF INVESTIGATIVE JOURNALISTS</vt:lpstr>
      <vt:lpstr>SOME ETHICAL RESPONSIBILITIES OF INVESTIGATIVE JOURNALISTS</vt:lpstr>
      <vt:lpstr>SOME ETHICAL RESPONSIBILITIES OF INVESTIGATIVE JOURNALISTS</vt:lpstr>
      <vt:lpstr>COURT PRONOUNCEMENT ON CIVIL RESPONSIBILITIES OF INVESTIGATIVE JOURNALISTS</vt:lpstr>
      <vt:lpstr>PROPER INVESTIGATION BEFORE REPORTING</vt:lpstr>
      <vt:lpstr>STATUTORY PROVISION ON CIVIL RESPONSIBILITIES OF INVESTIGATIVE JOURNALISTS</vt:lpstr>
      <vt:lpstr>SEDITIOUS PUBLICATIONS</vt:lpstr>
      <vt:lpstr>Seditious Publications </vt:lpstr>
      <vt:lpstr>Seditious Publications </vt:lpstr>
      <vt:lpstr>Seditious Publications </vt:lpstr>
      <vt:lpstr>Examples of Seditious Publications </vt:lpstr>
      <vt:lpstr>CONCLUSION</vt:lpstr>
      <vt:lpstr>RECOMMENDATIONS </vt:lpstr>
      <vt:lpstr>REFERENCES</vt:lpstr>
      <vt:lpstr>REFERENCES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CRIMINAL/CIVIL RESPONSIBILITY IN INVESTIGATIVE JOURNALISM AND COURT PRONOUNCEMENTS</dc:title>
  <dc:creator>HP</dc:creator>
  <cp:lastModifiedBy>Mohammed Monguno</cp:lastModifiedBy>
  <cp:revision>67</cp:revision>
  <dcterms:created xsi:type="dcterms:W3CDTF">2019-04-06T22:36:12Z</dcterms:created>
  <dcterms:modified xsi:type="dcterms:W3CDTF">2019-04-07T20:44:28Z</dcterms:modified>
</cp:coreProperties>
</file>