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0"/>
      <p:regular r:id="rId37"/>
      <p:bold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fricaCheckNG/videos/724572074593589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gifs/illustration-obama-president-3o6Zthv4W72jUHRCU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phy.com/gifs/sad-asian-Hwq45iwTIUBGw" TargetMode="External"/><Relationship Id="rId4" Type="http://schemas.openxmlformats.org/officeDocument/2006/relationships/hyperlink" Target="https://giphy.com/gifs/pri-brazil-pollution-guanabara-bay-xT9DPFjnhSSk5mX48o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f827a5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f827a5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0f827a514_0_4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0f827a514_0_4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0fa169e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0fa169e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0fa169e9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0fa169e9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0fa169e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0fa169e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0fa169e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0fa169e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0fa169e9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0fa169e9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b4da8495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b4da8495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eb4da8495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eb4da8495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eb4da8495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eb4da8495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Lumen5 Link: https://lumen5.com/dashboard/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0f827a514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0f827a514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eb4da8495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eb4da8495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3"/>
              </a:rPr>
              <a:t>https://www.facebook.com/AfricaCheckNG/videos/724572074593589/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eb4da8495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eb4da8495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eb4da8495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eb4da8495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eb4da8495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eb4da8495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eb4da8495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eb4da8495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eb4da8495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eb4da8495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eb4da8495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eb4da8495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Pablo: https://pablo.buffer.com/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eb4da8495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eb4da8495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Giphy: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https://giphy.com/gifs/illustration-obama-president-3o6Zthv4W72jUHRCUg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Olympic Video: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https://giphy.com/gifs/pri-brazil-pollution-guanabara-bay-xT9DPFjnhSSk5mX48o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Sad Tears Giphy: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https://giphy.com/gifs/sad-asian-Hwq45iwTIUBGw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eb4da8495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eb4da8495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eb4da849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eb4da8495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f827a514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f827a514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0f827a514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0f827a514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0f827a514_0_3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0f827a514_0_3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0f827a514_0_3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0f827a514_0_3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f827a514_0_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f827a514_0_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0f827a514_0_3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0f827a514_0_3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0f827a514_0_3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0f827a514_0_3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3B3B3B"/>
                </a:solidFill>
              </a:rPr>
              <a:t>Herdsmen attack: How Nigerian newspapers mislead readers with foreign photos</a:t>
            </a:r>
            <a:endParaRPr sz="2300" b="1">
              <a:solidFill>
                <a:srgbClr val="3B3B3B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3B3B3B"/>
                </a:solidFill>
              </a:rPr>
              <a:t>Herdsmen attack: How Nigerian newspapers mislead readers with foreign photos</a:t>
            </a:r>
            <a:endParaRPr sz="2300" b="1">
              <a:solidFill>
                <a:srgbClr val="3B3B3B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4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89" name="Google Shape;89;p14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4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5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3"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0" y="2074950"/>
            <a:ext cx="4372500" cy="99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4448700" y="2074900"/>
            <a:ext cx="4341900" cy="9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4"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5"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978500" cy="19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333333"/>
                </a:solidFill>
                <a:latin typeface="Impact"/>
                <a:ea typeface="Impact"/>
                <a:cs typeface="Impact"/>
                <a:sym typeface="Impact"/>
              </a:rPr>
              <a:t>Digital Tools for Verification &amp; Wide</a:t>
            </a:r>
            <a:r>
              <a:rPr lang="en-US" sz="4800" dirty="0">
                <a:solidFill>
                  <a:srgbClr val="333333"/>
                </a:solidFill>
                <a:latin typeface="Impact"/>
                <a:ea typeface="Impact"/>
                <a:cs typeface="Impact"/>
                <a:sym typeface="Impact"/>
              </a:rPr>
              <a:t>r</a:t>
            </a:r>
            <a:r>
              <a:rPr lang="en" sz="4800" dirty="0">
                <a:solidFill>
                  <a:srgbClr val="333333"/>
                </a:solidFill>
                <a:latin typeface="Impact"/>
                <a:ea typeface="Impact"/>
                <a:cs typeface="Impact"/>
                <a:sym typeface="Impact"/>
              </a:rPr>
              <a:t> Audience Reach</a:t>
            </a:r>
            <a:endParaRPr sz="4800" dirty="0">
              <a:solidFill>
                <a:srgbClr val="33333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025"/>
            <a:ext cx="61520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ctrTitle"/>
          </p:nvPr>
        </p:nvSpPr>
        <p:spPr>
          <a:xfrm>
            <a:off x="41325" y="-50"/>
            <a:ext cx="46788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38" y="1329375"/>
            <a:ext cx="4336475" cy="29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550" y="8550"/>
            <a:ext cx="4336451" cy="51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ctrTitle"/>
          </p:nvPr>
        </p:nvSpPr>
        <p:spPr>
          <a:xfrm>
            <a:off x="56425" y="54450"/>
            <a:ext cx="7709100" cy="5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			</a:t>
            </a: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			</a:t>
            </a: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VERIFICATION employs a mix of  factors:</a:t>
            </a: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						 							</a:t>
            </a:r>
            <a:b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 person’s resourcefulness, persistence, skepticism and skill</a:t>
            </a:r>
            <a:b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				 							</a:t>
            </a:r>
            <a:b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						</a:t>
            </a: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				</a:t>
            </a:r>
            <a:endParaRPr sz="3000"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		</a:t>
            </a:r>
            <a:r>
              <a:rPr lang="en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TOOLS FOR VERIFICATION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ctrTitle"/>
          </p:nvPr>
        </p:nvSpPr>
        <p:spPr>
          <a:xfrm>
            <a:off x="47025" y="155875"/>
            <a:ext cx="3591900" cy="9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TINEYE</a:t>
            </a:r>
            <a:endParaRPr/>
          </a:p>
        </p:txBody>
      </p:sp>
      <p:pic>
        <p:nvPicPr>
          <p:cNvPr id="307" name="Google Shape;3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0025"/>
            <a:ext cx="3977526" cy="39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ctrTitle"/>
          </p:nvPr>
        </p:nvSpPr>
        <p:spPr>
          <a:xfrm>
            <a:off x="61975" y="0"/>
            <a:ext cx="6382800" cy="15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Reverse Image Search</a:t>
            </a: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5" y="1401261"/>
            <a:ext cx="9082025" cy="368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0063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You can also check if a video has been manipulated with inVID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5" y="1250625"/>
            <a:ext cx="9087576" cy="38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subTitle" idx="1"/>
          </p:nvPr>
        </p:nvSpPr>
        <p:spPr>
          <a:xfrm>
            <a:off x="598100" y="2913528"/>
            <a:ext cx="8222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100"/>
              <a:buChar char="●"/>
            </a:pPr>
            <a:r>
              <a:rPr lang="en" i="1">
                <a:solidFill>
                  <a:srgbClr val="F1C232"/>
                </a:solidFill>
              </a:rPr>
              <a:t>REACHING WIDER AUDIENCES ONLINE ...</a:t>
            </a:r>
            <a:endParaRPr i="1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FOCUS ON DIGITAL? 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3D3D3D"/>
                </a:solidFill>
                <a:latin typeface="Open Sans"/>
                <a:ea typeface="Open Sans"/>
                <a:cs typeface="Open Sans"/>
                <a:sym typeface="Open Sans"/>
              </a:rPr>
              <a:t>Possibility to miss out of loyalty from millennials as a result of heavy reliance on text and traditional methods of sharing both visual and print contents. </a:t>
            </a:r>
            <a:endParaRPr sz="14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3D3D3D"/>
                </a:solidFill>
                <a:latin typeface="Open Sans"/>
                <a:ea typeface="Open Sans"/>
                <a:cs typeface="Open Sans"/>
                <a:sym typeface="Open Sans"/>
              </a:rPr>
              <a:t>Inability to catch up may push audiences to  blogs, some of which are full of inaccurate claims, since emphasis is on clicks and not facts.</a:t>
            </a:r>
            <a:endParaRPr sz="14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Millennials are a booming population with strong interest in technology.</a:t>
            </a:r>
            <a:endParaRPr sz="1400">
              <a:solidFill>
                <a:srgbClr val="3B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3B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D3D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FOCUS ON DIGITAL?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3B3838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As younger millennials continue to make their impact felt in almost every sector, a</a:t>
            </a:r>
            <a:r>
              <a:rPr lang="en" sz="1400" b="1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 mobile first approach</a:t>
            </a:r>
            <a:r>
              <a:rPr lang="en" sz="1400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 is crucial for any media firm  which seeks to reach this group  of   </a:t>
            </a:r>
            <a:r>
              <a:rPr lang="en" sz="1400" b="1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image conscious</a:t>
            </a:r>
            <a:r>
              <a:rPr lang="en" sz="1400">
                <a:solidFill>
                  <a:srgbClr val="3B3838"/>
                </a:solidFill>
                <a:latin typeface="Open Sans"/>
                <a:ea typeface="Open Sans"/>
                <a:cs typeface="Open Sans"/>
                <a:sym typeface="Open Sans"/>
              </a:rPr>
              <a:t>, educated and opinionated individuals.</a:t>
            </a:r>
            <a:endParaRPr sz="1400">
              <a:solidFill>
                <a:srgbClr val="3B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25454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‘The rise of digital as the central means of acquiring information has effectively transformed news behaviour from a </a:t>
            </a:r>
            <a:r>
              <a:rPr lang="en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high time spent,</a:t>
            </a:r>
            <a:r>
              <a:rPr lang="en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 low frequency behavioural pattern to a 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frequency</a:t>
            </a:r>
            <a:r>
              <a:rPr lang="en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, low time spent behavioural pattern’-BBC Report.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0" y="190500"/>
            <a:ext cx="91440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	LUMEN5: CREATIVE STORYTELLING THAT MAKE FACTS GO 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                            VIRAL</a:t>
            </a:r>
            <a:endParaRPr sz="2400"/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2150"/>
            <a:ext cx="9144000" cy="38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>
            <a:spLocks noGrp="1"/>
          </p:cNvSpPr>
          <p:nvPr>
            <p:ph type="subTitle" idx="1"/>
          </p:nvPr>
        </p:nvSpPr>
        <p:spPr>
          <a:xfrm>
            <a:off x="504275" y="1048625"/>
            <a:ext cx="4280700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Oswald"/>
              <a:buChar char="●"/>
            </a:pPr>
            <a:r>
              <a:rPr lang="en" sz="2400" dirty="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The Digital Age has been described as a ‘golden era for journalism.</a:t>
            </a: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Oswald"/>
              <a:buChar char="●"/>
            </a:pPr>
            <a:r>
              <a:rPr lang="en" sz="2400" dirty="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It has also delivered unprecedented challenges and structural changes to the news industry.</a:t>
            </a: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1212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LUMEN 5: SOCIAL MEDIA VIDEOS MADE EASY</a:t>
            </a:r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545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Created as a video platform designed for brands and businesses to produce contents that drives audience engagement online.</a:t>
            </a:r>
            <a:endParaRPr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545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Articles can be turned into video  in minutes with AI. </a:t>
            </a:r>
            <a:endParaRPr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Lumen5 render  videos in standard 16:9 landscape format, 1:1 square format or 9:16 vertical formats.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4545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545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length of each scene is automatically determined based on the amount of text in each segment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Lumen 5 ADVANTAGE </a:t>
            </a:r>
            <a:endParaRPr/>
          </a:p>
        </p:txBody>
      </p:sp>
      <p:sp>
        <p:nvSpPr>
          <p:cNvPr id="355" name="Google Shape;355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Nigeria has 26 million active Facebook users and about 25 million of them access the platform on their phones.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creative video tools like Lumen5 for spreading fact-check reports  can help with  increased reach and engagement, especially among younger audiences.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Visuals to Stories: Social Media Cards </a:t>
            </a:r>
            <a:endParaRPr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2625"/>
            <a:ext cx="5601449" cy="34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5" y="0"/>
            <a:ext cx="90991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3" name="Google Shape;3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767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xfrm>
            <a:off x="89650" y="168100"/>
            <a:ext cx="8998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YOU CAN USE FOR SOCIAL MEDIA CARDS: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CANVA, PABLO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311700" y="1490375"/>
            <a:ext cx="8520600" cy="30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5151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15151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0" name="Google Shape;3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50" y="1400725"/>
            <a:ext cx="8998200" cy="374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3000"/>
              <a:buFont typeface="Arial"/>
              <a:buChar char="●"/>
            </a:pPr>
            <a:r>
              <a:rPr lang="en" sz="3000" b="1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Increase your social media engagement.</a:t>
            </a:r>
            <a:endParaRPr sz="3000" b="1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3000" b="1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ctr" rtl="0">
              <a:spcBef>
                <a:spcPts val="200"/>
              </a:spcBef>
              <a:spcAft>
                <a:spcPts val="0"/>
              </a:spcAft>
              <a:buClr>
                <a:srgbClr val="454545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With Canva&amp;Pablo, you can create beautiful images easily to make your posts pop.</a:t>
            </a:r>
            <a:endParaRPr sz="30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GIFS: AN EVOLVING  STORYTELLING TOOL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DIGITAL JOURNALISTS </a:t>
            </a:r>
            <a:endParaRPr/>
          </a:p>
        </p:txBody>
      </p:sp>
      <p:sp>
        <p:nvSpPr>
          <p:cNvPr id="392" name="Google Shape;392;p45"/>
          <p:cNvSpPr txBox="1">
            <a:spLocks noGrp="1"/>
          </p:cNvSpPr>
          <p:nvPr>
            <p:ph type="body" idx="1"/>
          </p:nvPr>
        </p:nvSpPr>
        <p:spPr>
          <a:xfrm>
            <a:off x="244475" y="1703300"/>
            <a:ext cx="8520600" cy="29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GIFs give journalists the tools to illustrate their content in a digestible format, making the story accessible to people who may not have time to read the full article.</a:t>
            </a: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GIFS can be used to present visual animations for fact-check stories</a:t>
            </a: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FOR ACTION!</a:t>
            </a:r>
            <a:endParaRPr/>
          </a:p>
        </p:txBody>
      </p:sp>
      <p:sp>
        <p:nvSpPr>
          <p:cNvPr id="398" name="Google Shape;398;p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Getting people to read, view or interact with your story is now part of the storytelling process. </a:t>
            </a:r>
            <a:endParaRPr sz="30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You don’t send the paper to print and then go home and go to bed anymore. </a:t>
            </a:r>
            <a:endParaRPr sz="30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863" y="1957388"/>
            <a:ext cx="372427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ctrTitle"/>
          </p:nvPr>
        </p:nvSpPr>
        <p:spPr>
          <a:xfrm>
            <a:off x="44825" y="0"/>
            <a:ext cx="6174600" cy="50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But….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ournalism is battling a virtual storm from  the  “fifth estate” of the realm. 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ctrTitle"/>
          </p:nvPr>
        </p:nvSpPr>
        <p:spPr>
          <a:xfrm>
            <a:off x="44825" y="84925"/>
            <a:ext cx="8919900" cy="50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Audience expectations of ‘on-demand’ news, mobile delivery and </a:t>
            </a:r>
            <a:r>
              <a:rPr lang="en" dirty="0" err="1">
                <a:latin typeface="Oswald"/>
                <a:ea typeface="Oswald"/>
                <a:cs typeface="Oswald"/>
                <a:sym typeface="Oswald"/>
              </a:rPr>
              <a:t>realtime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 engagement on social media is also increasing pressure on news professionals facing diminishing resources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0" y="62500"/>
            <a:ext cx="9144000" cy="3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The erosion of trust in journalism and mainstream media organisations  is causing audiences to dissipate further, diminishing remaining profits and fuelling the spread of ‘</a:t>
            </a:r>
            <a:r>
              <a:rPr lang="en" sz="30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information disorder’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.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4448700" y="661150"/>
            <a:ext cx="4695300" cy="43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2018  Digital News Report by Reuters found only </a:t>
            </a: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34% </a:t>
            </a:r>
            <a:r>
              <a:rPr lang="en" sz="3000" b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of respondents thought journalists were</a:t>
            </a: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“</a:t>
            </a:r>
            <a:r>
              <a:rPr lang="en" sz="30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trustworthy.</a:t>
            </a: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” </a:t>
            </a:r>
            <a:endParaRPr sz="3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WE REALLY TRUSTWORTHY?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625"/>
            <a:ext cx="9144000" cy="50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50" y="67614"/>
            <a:ext cx="9043150" cy="503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668</Words>
  <Application>Microsoft Office PowerPoint</Application>
  <PresentationFormat>On-screen Show (16:9)</PresentationFormat>
  <Paragraphs>103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Open Sans</vt:lpstr>
      <vt:lpstr>Impact</vt:lpstr>
      <vt:lpstr>Roboto</vt:lpstr>
      <vt:lpstr>Oswald</vt:lpstr>
      <vt:lpstr>Arial</vt:lpstr>
      <vt:lpstr>Geometric</vt:lpstr>
      <vt:lpstr>Digital Tools for Verification &amp; Wider Audience Reach </vt:lpstr>
      <vt:lpstr>PowerPoint Presentation</vt:lpstr>
      <vt:lpstr>But….  Journalism is battling a virtual storm from  the  “fifth estate” of the realm. </vt:lpstr>
      <vt:lpstr>   Audience expectations of ‘on-demand’ news, mobile delivery and realtime engagement on social media is also increasing pressure on news professionals facing diminishing resources. </vt:lpstr>
      <vt:lpstr>The erosion of trust in journalism and mainstream media organisations  is causing audiences to dissipate further, diminishing remaining profits and fuelling the spread of ‘information disorder’.  </vt:lpstr>
      <vt:lpstr>The 2018  Digital News Report by Reuters found only 34% of respondents thought journalists were “trustworthy.”  </vt:lpstr>
      <vt:lpstr>ARE WE REALLY TRUSTWORTHY?</vt:lpstr>
      <vt:lpstr>PowerPoint Presentation</vt:lpstr>
      <vt:lpstr>PowerPoint Presentation</vt:lpstr>
      <vt:lpstr>PowerPoint Presentation</vt:lpstr>
      <vt:lpstr>                         VERIFICATION employs a mix of  factors:                 A person’s resourcefulness, persistence, skepticism and skill                                          </vt:lpstr>
      <vt:lpstr>DIGITAL TOOLS FOR VERIFICATION </vt:lpstr>
      <vt:lpstr> TINEYE</vt:lpstr>
      <vt:lpstr>Google Reverse Image Search</vt:lpstr>
      <vt:lpstr>You can also check if a video has been manipulated with inVID</vt:lpstr>
      <vt:lpstr>PowerPoint Presentation</vt:lpstr>
      <vt:lpstr>WHY FOCUS ON DIGITAL? </vt:lpstr>
      <vt:lpstr>WHY FOCUS ON DIGITAL?</vt:lpstr>
      <vt:lpstr>     LUMEN5: CREATIVE STORYTELLING THAT MAKE FACTS GO                                                    VIRAL</vt:lpstr>
      <vt:lpstr>LUMEN 5: SOCIAL MEDIA VIDEOS MADE EASY</vt:lpstr>
      <vt:lpstr>The Lumen 5 ADVANTAGE </vt:lpstr>
      <vt:lpstr>Adding Visuals to Stories: Social Media Cards </vt:lpstr>
      <vt:lpstr>PowerPoint Presentation</vt:lpstr>
      <vt:lpstr>PowerPoint Presentation</vt:lpstr>
      <vt:lpstr>TOOLS YOU CAN USE FOR SOCIAL MEDIA CARDS: CANVA, PABLO                                   </vt:lpstr>
      <vt:lpstr>ADVANTAGES </vt:lpstr>
      <vt:lpstr>GIFS: AN EVOLVING  STORYTELLING TOOL FOR                      DIGITAL JOURNALISTS </vt:lpstr>
      <vt:lpstr>CALL FOR ACTION!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Tools for Verification &amp; Wide Audience Reach </dc:title>
  <cp:lastModifiedBy>mathew uche</cp:lastModifiedBy>
  <cp:revision>2</cp:revision>
  <dcterms:modified xsi:type="dcterms:W3CDTF">2019-04-09T11:57:40Z</dcterms:modified>
</cp:coreProperties>
</file>