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1" r:id="rId15"/>
    <p:sldId id="272" r:id="rId16"/>
    <p:sldId id="270" r:id="rId17"/>
    <p:sldId id="273" r:id="rId18"/>
    <p:sldId id="275" r:id="rId19"/>
    <p:sldId id="274" r:id="rId20"/>
    <p:sldId id="276" r:id="rId21"/>
    <p:sldId id="277" r:id="rId22"/>
    <p:sldId id="278" r:id="rId23"/>
    <p:sldId id="279" r:id="rId24"/>
    <p:sldId id="280" r:id="rId25"/>
    <p:sldId id="281" r:id="rId26"/>
    <p:sldId id="282" r:id="rId27"/>
    <p:sldId id="283" r:id="rId28"/>
    <p:sldId id="286"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86273" autoAdjust="0"/>
  </p:normalViewPr>
  <p:slideViewPr>
    <p:cSldViewPr snapToGrid="0">
      <p:cViewPr varScale="1">
        <p:scale>
          <a:sx n="62" d="100"/>
          <a:sy n="62" d="100"/>
        </p:scale>
        <p:origin x="135"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6B8F98-2B5C-48C5-82DA-7A1223B4F9D7}" type="datetimeFigureOut">
              <a:rPr lang="en-US" smtClean="0"/>
              <a:t>15-Sep-17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F909A2-DB16-4EAB-9D83-7D832DA3F3C2}" type="slidenum">
              <a:rPr lang="en-US" smtClean="0"/>
              <a:t>‹#›</a:t>
            </a:fld>
            <a:endParaRPr lang="en-US"/>
          </a:p>
        </p:txBody>
      </p:sp>
    </p:spTree>
    <p:extLst>
      <p:ext uri="{BB962C8B-B14F-4D97-AF65-F5344CB8AC3E}">
        <p14:creationId xmlns:p14="http://schemas.microsoft.com/office/powerpoint/2010/main" val="3122301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Kemi Adeosun’s claim</a:t>
            </a:r>
            <a:r>
              <a:rPr lang="en-US" baseline="0" dirty="0"/>
              <a:t> that </a:t>
            </a:r>
            <a:endParaRPr lang="en-US" dirty="0"/>
          </a:p>
        </p:txBody>
      </p:sp>
      <p:sp>
        <p:nvSpPr>
          <p:cNvPr id="4" name="Slide Number Placeholder 3"/>
          <p:cNvSpPr>
            <a:spLocks noGrp="1"/>
          </p:cNvSpPr>
          <p:nvPr>
            <p:ph type="sldNum" sz="quarter" idx="10"/>
          </p:nvPr>
        </p:nvSpPr>
        <p:spPr/>
        <p:txBody>
          <a:bodyPr/>
          <a:lstStyle/>
          <a:p>
            <a:fld id="{14F909A2-DB16-4EAB-9D83-7D832DA3F3C2}" type="slidenum">
              <a:rPr lang="en-US" smtClean="0"/>
              <a:t>4</a:t>
            </a:fld>
            <a:endParaRPr lang="en-US"/>
          </a:p>
        </p:txBody>
      </p:sp>
    </p:spTree>
    <p:extLst>
      <p:ext uri="{BB962C8B-B14F-4D97-AF65-F5344CB8AC3E}">
        <p14:creationId xmlns:p14="http://schemas.microsoft.com/office/powerpoint/2010/main" val="3155157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F909A2-DB16-4EAB-9D83-7D832DA3F3C2}" type="slidenum">
              <a:rPr lang="en-US" smtClean="0"/>
              <a:t>26</a:t>
            </a:fld>
            <a:endParaRPr lang="en-US"/>
          </a:p>
        </p:txBody>
      </p:sp>
    </p:spTree>
    <p:extLst>
      <p:ext uri="{BB962C8B-B14F-4D97-AF65-F5344CB8AC3E}">
        <p14:creationId xmlns:p14="http://schemas.microsoft.com/office/powerpoint/2010/main" val="2565530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is budget, budget implementation report, NNPC statistical bulletin, CBN statistical bulletin, NNPC monthly report, NEITI Audit, ICPC &amp; EFCC Annual report, Various government committee report, Reports to National Assembly, Fiscal Responsibility Commission. </a:t>
            </a:r>
            <a:r>
              <a:rPr lang="en-US" baseline="0" dirty="0" err="1"/>
              <a:t>etc</a:t>
            </a:r>
            <a:endParaRPr lang="en-US" dirty="0"/>
          </a:p>
        </p:txBody>
      </p:sp>
      <p:sp>
        <p:nvSpPr>
          <p:cNvPr id="4" name="Slide Number Placeholder 3"/>
          <p:cNvSpPr>
            <a:spLocks noGrp="1"/>
          </p:cNvSpPr>
          <p:nvPr>
            <p:ph type="sldNum" sz="quarter" idx="10"/>
          </p:nvPr>
        </p:nvSpPr>
        <p:spPr/>
        <p:txBody>
          <a:bodyPr/>
          <a:lstStyle/>
          <a:p>
            <a:fld id="{14F909A2-DB16-4EAB-9D83-7D832DA3F3C2}" type="slidenum">
              <a:rPr lang="en-US" smtClean="0"/>
              <a:t>10</a:t>
            </a:fld>
            <a:endParaRPr lang="en-US"/>
          </a:p>
        </p:txBody>
      </p:sp>
    </p:spTree>
    <p:extLst>
      <p:ext uri="{BB962C8B-B14F-4D97-AF65-F5344CB8AC3E}">
        <p14:creationId xmlns:p14="http://schemas.microsoft.com/office/powerpoint/2010/main" val="1826923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NBS data on State IGR vs Lagos State Annual Report</a:t>
            </a:r>
          </a:p>
        </p:txBody>
      </p:sp>
      <p:sp>
        <p:nvSpPr>
          <p:cNvPr id="4" name="Slide Number Placeholder 3"/>
          <p:cNvSpPr>
            <a:spLocks noGrp="1"/>
          </p:cNvSpPr>
          <p:nvPr>
            <p:ph type="sldNum" sz="quarter" idx="10"/>
          </p:nvPr>
        </p:nvSpPr>
        <p:spPr/>
        <p:txBody>
          <a:bodyPr/>
          <a:lstStyle/>
          <a:p>
            <a:fld id="{14F909A2-DB16-4EAB-9D83-7D832DA3F3C2}" type="slidenum">
              <a:rPr lang="en-US" smtClean="0"/>
              <a:t>11</a:t>
            </a:fld>
            <a:endParaRPr lang="en-US"/>
          </a:p>
        </p:txBody>
      </p:sp>
    </p:spTree>
    <p:extLst>
      <p:ext uri="{BB962C8B-B14F-4D97-AF65-F5344CB8AC3E}">
        <p14:creationId xmlns:p14="http://schemas.microsoft.com/office/powerpoint/2010/main" val="2646928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Newsletter,</a:t>
            </a:r>
            <a:r>
              <a:rPr lang="en-US" baseline="0" dirty="0"/>
              <a:t> memo, public statement.</a:t>
            </a:r>
            <a:endParaRPr lang="en-US" dirty="0"/>
          </a:p>
        </p:txBody>
      </p:sp>
      <p:sp>
        <p:nvSpPr>
          <p:cNvPr id="4" name="Slide Number Placeholder 3"/>
          <p:cNvSpPr>
            <a:spLocks noGrp="1"/>
          </p:cNvSpPr>
          <p:nvPr>
            <p:ph type="sldNum" sz="quarter" idx="10"/>
          </p:nvPr>
        </p:nvSpPr>
        <p:spPr/>
        <p:txBody>
          <a:bodyPr/>
          <a:lstStyle/>
          <a:p>
            <a:fld id="{14F909A2-DB16-4EAB-9D83-7D832DA3F3C2}" type="slidenum">
              <a:rPr lang="en-US" smtClean="0"/>
              <a:t>12</a:t>
            </a:fld>
            <a:endParaRPr lang="en-US"/>
          </a:p>
        </p:txBody>
      </p:sp>
    </p:spTree>
    <p:extLst>
      <p:ext uri="{BB962C8B-B14F-4D97-AF65-F5344CB8AC3E}">
        <p14:creationId xmlns:p14="http://schemas.microsoft.com/office/powerpoint/2010/main" val="2593488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Write that request today!!!!</a:t>
            </a:r>
          </a:p>
          <a:p>
            <a:endParaRPr lang="en-US" dirty="0"/>
          </a:p>
          <a:p>
            <a:r>
              <a:rPr lang="en-US" dirty="0"/>
              <a:t>The easiest and usually fastest way to obtain data is to access it via a government (or other) websites. Most government departments usually have ‘publications’ or ‘statistics’ sections on their website. Another good place to look is in the ‘publication scheme’ or ‘information asset register’ section of the website. This will usually outline the information that is already available, and mention databases that the government creates in the course of its work. While some sites will just contain downloadable files, others will post full databases online which can be queried. Bear in mind that the agency may well have data available that is not available online, but can be obtained through a Freedom of Information request.</a:t>
            </a:r>
          </a:p>
          <a:p>
            <a:endParaRPr lang="en-US" dirty="0"/>
          </a:p>
          <a:p>
            <a:r>
              <a:rPr lang="en-US" dirty="0"/>
              <a:t>Simple google search can also help.</a:t>
            </a:r>
          </a:p>
        </p:txBody>
      </p:sp>
      <p:sp>
        <p:nvSpPr>
          <p:cNvPr id="4" name="Slide Number Placeholder 3"/>
          <p:cNvSpPr>
            <a:spLocks noGrp="1"/>
          </p:cNvSpPr>
          <p:nvPr>
            <p:ph type="sldNum" sz="quarter" idx="10"/>
          </p:nvPr>
        </p:nvSpPr>
        <p:spPr/>
        <p:txBody>
          <a:bodyPr/>
          <a:lstStyle/>
          <a:p>
            <a:fld id="{14F909A2-DB16-4EAB-9D83-7D832DA3F3C2}" type="slidenum">
              <a:rPr lang="en-US" smtClean="0"/>
              <a:t>13</a:t>
            </a:fld>
            <a:endParaRPr lang="en-US"/>
          </a:p>
        </p:txBody>
      </p:sp>
    </p:spTree>
    <p:extLst>
      <p:ext uri="{BB962C8B-B14F-4D97-AF65-F5344CB8AC3E}">
        <p14:creationId xmlns:p14="http://schemas.microsoft.com/office/powerpoint/2010/main" val="1587374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latin typeface="Ubuntu" panose="020B0504030602030204" pitchFamily="34" charset="0"/>
              </a:rPr>
              <a:t>It is imperative when doing data journalism that you question yourself and are the most </a:t>
            </a:r>
            <a:r>
              <a:rPr lang="en-US" sz="1200" dirty="0" err="1">
                <a:latin typeface="Ubuntu" panose="020B0504030602030204" pitchFamily="34" charset="0"/>
              </a:rPr>
              <a:t>sceptical</a:t>
            </a:r>
            <a:r>
              <a:rPr lang="en-US" sz="1200" dirty="0">
                <a:latin typeface="Ubuntu" panose="020B0504030602030204" pitchFamily="34" charset="0"/>
              </a:rPr>
              <a:t> person about your story.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latin typeface="Ubuntu" panose="020B0504030602030204" pitchFamily="34" charset="0"/>
              </a:rPr>
              <a:t>Think of the spreadsheet as a notebook and keep a record of each</a:t>
            </a:r>
            <a:r>
              <a:rPr lang="en-US" sz="1200" baseline="0" dirty="0">
                <a:latin typeface="Ubuntu" panose="020B0504030602030204" pitchFamily="34" charset="0"/>
              </a:rPr>
              <a:t> </a:t>
            </a:r>
            <a:r>
              <a:rPr lang="en-US" sz="1200" dirty="0">
                <a:latin typeface="Ubuntu" panose="020B0504030602030204" pitchFamily="34" charset="0"/>
              </a:rPr>
              <a:t>of each calculation. Every time you</a:t>
            </a:r>
            <a:r>
              <a:rPr lang="en-US" sz="1200" baseline="0" dirty="0">
                <a:latin typeface="Ubuntu" panose="020B0504030602030204" pitchFamily="34" charset="0"/>
              </a:rPr>
              <a:t> </a:t>
            </a:r>
            <a:r>
              <a:rPr lang="en-US" sz="1200" dirty="0">
                <a:latin typeface="Ubuntu" panose="020B0504030602030204" pitchFamily="34" charset="0"/>
              </a:rPr>
              <a:t>do a new calculation save a version. If anyone questions your story you</a:t>
            </a:r>
            <a:r>
              <a:rPr lang="en-US" sz="1200" baseline="0" dirty="0">
                <a:latin typeface="Ubuntu" panose="020B0504030602030204" pitchFamily="34" charset="0"/>
              </a:rPr>
              <a:t> </a:t>
            </a:r>
            <a:r>
              <a:rPr lang="en-US" sz="1200" dirty="0">
                <a:latin typeface="Ubuntu" panose="020B0504030602030204" pitchFamily="34" charset="0"/>
              </a:rPr>
              <a:t>need to be able to retrace your steps and show how you reached your</a:t>
            </a:r>
            <a:r>
              <a:rPr lang="en-US" sz="1200" baseline="0" dirty="0">
                <a:latin typeface="Ubuntu" panose="020B0504030602030204" pitchFamily="34" charset="0"/>
              </a:rPr>
              <a:t> </a:t>
            </a:r>
            <a:r>
              <a:rPr lang="en-US" sz="1200" dirty="0">
                <a:latin typeface="Ubuntu" panose="020B0504030602030204" pitchFamily="34" charset="0"/>
              </a:rPr>
              <a:t>conclusion.</a:t>
            </a:r>
          </a:p>
          <a:p>
            <a:endParaRPr lang="en-US" dirty="0"/>
          </a:p>
        </p:txBody>
      </p:sp>
      <p:sp>
        <p:nvSpPr>
          <p:cNvPr id="4" name="Slide Number Placeholder 3"/>
          <p:cNvSpPr>
            <a:spLocks noGrp="1"/>
          </p:cNvSpPr>
          <p:nvPr>
            <p:ph type="sldNum" sz="quarter" idx="10"/>
          </p:nvPr>
        </p:nvSpPr>
        <p:spPr/>
        <p:txBody>
          <a:bodyPr/>
          <a:lstStyle/>
          <a:p>
            <a:fld id="{14F909A2-DB16-4EAB-9D83-7D832DA3F3C2}" type="slidenum">
              <a:rPr lang="en-US" smtClean="0"/>
              <a:t>16</a:t>
            </a:fld>
            <a:endParaRPr lang="en-US"/>
          </a:p>
        </p:txBody>
      </p:sp>
    </p:spTree>
    <p:extLst>
      <p:ext uri="{BB962C8B-B14F-4D97-AF65-F5344CB8AC3E}">
        <p14:creationId xmlns:p14="http://schemas.microsoft.com/office/powerpoint/2010/main" val="3043683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Make sure you know the data and understand what it is that you are looking at fully: Who does your data include and exclude? What definitions have been used for the terms that the data is said to represent? Don’t jump from being an entertainment</a:t>
            </a:r>
            <a:r>
              <a:rPr lang="en-US" baseline="0" dirty="0"/>
              <a:t> news reporter </a:t>
            </a:r>
            <a:r>
              <a:rPr lang="en-US" dirty="0"/>
              <a:t>into interpreting NNPC data.</a:t>
            </a:r>
            <a:r>
              <a:rPr lang="en-US" baseline="0" dirty="0"/>
              <a:t> Do your research first. Ask the experts.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a:t>Ahead of publishing a story give whoever you are targeting the right to reply; talk them through how you found your story in the data. It is better to receive questions or criticisms before you publish rather than after - if you are right there is nothing they can do to stop you running the story.</a:t>
            </a:r>
            <a:endParaRPr lang="en-US" dirty="0"/>
          </a:p>
          <a:p>
            <a:endParaRPr lang="en-US" dirty="0"/>
          </a:p>
        </p:txBody>
      </p:sp>
      <p:sp>
        <p:nvSpPr>
          <p:cNvPr id="4" name="Slide Number Placeholder 3"/>
          <p:cNvSpPr>
            <a:spLocks noGrp="1"/>
          </p:cNvSpPr>
          <p:nvPr>
            <p:ph type="sldNum" sz="quarter" idx="10"/>
          </p:nvPr>
        </p:nvSpPr>
        <p:spPr/>
        <p:txBody>
          <a:bodyPr/>
          <a:lstStyle/>
          <a:p>
            <a:fld id="{14F909A2-DB16-4EAB-9D83-7D832DA3F3C2}" type="slidenum">
              <a:rPr lang="en-US" smtClean="0"/>
              <a:t>17</a:t>
            </a:fld>
            <a:endParaRPr lang="en-US"/>
          </a:p>
        </p:txBody>
      </p:sp>
    </p:spTree>
    <p:extLst>
      <p:ext uri="{BB962C8B-B14F-4D97-AF65-F5344CB8AC3E}">
        <p14:creationId xmlns:p14="http://schemas.microsoft.com/office/powerpoint/2010/main" val="3758867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sz="1200" dirty="0">
                <a:solidFill>
                  <a:schemeClr val="accent5">
                    <a:lumMod val="75000"/>
                  </a:schemeClr>
                </a:solidFill>
              </a:rPr>
              <a:t>1. to quickly communicate a message</a:t>
            </a:r>
          </a:p>
          <a:p>
            <a:pPr marL="0" indent="0">
              <a:buFont typeface="Arial" panose="020B0604020202020204" pitchFamily="34" charset="0"/>
              <a:buNone/>
            </a:pPr>
            <a:r>
              <a:rPr lang="en-GB" sz="1200" dirty="0">
                <a:solidFill>
                  <a:schemeClr val="accent5">
                    <a:lumMod val="75000"/>
                  </a:schemeClr>
                </a:solidFill>
              </a:rPr>
              <a:t>2. To simplify the presentation of large amounts of data</a:t>
            </a:r>
          </a:p>
          <a:p>
            <a:pPr marL="0" indent="0">
              <a:buFont typeface="Arial" panose="020B0604020202020204" pitchFamily="34" charset="0"/>
              <a:buNone/>
            </a:pPr>
            <a:r>
              <a:rPr lang="en-GB" sz="1200" dirty="0">
                <a:solidFill>
                  <a:schemeClr val="accent5">
                    <a:lumMod val="75000"/>
                  </a:schemeClr>
                </a:solidFill>
              </a:rPr>
              <a:t>3.</a:t>
            </a:r>
            <a:r>
              <a:rPr lang="en-GB" sz="1200" baseline="0" dirty="0">
                <a:solidFill>
                  <a:schemeClr val="accent5">
                    <a:lumMod val="75000"/>
                  </a:schemeClr>
                </a:solidFill>
              </a:rPr>
              <a:t> T</a:t>
            </a:r>
            <a:r>
              <a:rPr lang="en-GB" sz="1200" dirty="0">
                <a:solidFill>
                  <a:schemeClr val="accent5">
                    <a:lumMod val="75000"/>
                  </a:schemeClr>
                </a:solidFill>
              </a:rPr>
              <a:t>o see data patterns and relationships</a:t>
            </a:r>
          </a:p>
          <a:p>
            <a:pPr marL="0" indent="0">
              <a:buFont typeface="Arial" panose="020B0604020202020204" pitchFamily="34" charset="0"/>
              <a:buNone/>
            </a:pPr>
            <a:r>
              <a:rPr lang="en-GB" sz="1200" dirty="0">
                <a:solidFill>
                  <a:schemeClr val="accent5">
                    <a:lumMod val="75000"/>
                  </a:schemeClr>
                </a:solidFill>
              </a:rPr>
              <a:t>4.</a:t>
            </a:r>
            <a:r>
              <a:rPr lang="en-GB" sz="1200" baseline="0" dirty="0">
                <a:solidFill>
                  <a:schemeClr val="accent5">
                    <a:lumMod val="75000"/>
                  </a:schemeClr>
                </a:solidFill>
              </a:rPr>
              <a:t> T</a:t>
            </a:r>
            <a:r>
              <a:rPr lang="en-GB" sz="1200" dirty="0">
                <a:solidFill>
                  <a:schemeClr val="accent5">
                    <a:lumMod val="75000"/>
                  </a:schemeClr>
                </a:solidFill>
              </a:rPr>
              <a:t>o monitor changes in variables over time. </a:t>
            </a:r>
          </a:p>
          <a:p>
            <a:endParaRPr lang="en-US" dirty="0"/>
          </a:p>
        </p:txBody>
      </p:sp>
      <p:sp>
        <p:nvSpPr>
          <p:cNvPr id="4" name="Slide Number Placeholder 3"/>
          <p:cNvSpPr>
            <a:spLocks noGrp="1"/>
          </p:cNvSpPr>
          <p:nvPr>
            <p:ph type="sldNum" sz="quarter" idx="10"/>
          </p:nvPr>
        </p:nvSpPr>
        <p:spPr/>
        <p:txBody>
          <a:bodyPr/>
          <a:lstStyle/>
          <a:p>
            <a:fld id="{14F909A2-DB16-4EAB-9D83-7D832DA3F3C2}" type="slidenum">
              <a:rPr lang="en-US" smtClean="0"/>
              <a:t>20</a:t>
            </a:fld>
            <a:endParaRPr lang="en-US"/>
          </a:p>
        </p:txBody>
      </p:sp>
    </p:spTree>
    <p:extLst>
      <p:ext uri="{BB962C8B-B14F-4D97-AF65-F5344CB8AC3E}">
        <p14:creationId xmlns:p14="http://schemas.microsoft.com/office/powerpoint/2010/main" val="2534331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accent5">
                    <a:lumMod val="75000"/>
                  </a:schemeClr>
                </a:solidFill>
              </a:rPr>
              <a:t>It is that simple and important</a:t>
            </a:r>
            <a:endParaRPr lang="en-GB" sz="1200" dirty="0">
              <a:solidFill>
                <a:schemeClr val="accent5">
                  <a:lumMod val="75000"/>
                </a:schemeClr>
              </a:solidFill>
            </a:endParaRPr>
          </a:p>
          <a:p>
            <a:endParaRPr lang="en-US" dirty="0"/>
          </a:p>
        </p:txBody>
      </p:sp>
      <p:sp>
        <p:nvSpPr>
          <p:cNvPr id="4" name="Slide Number Placeholder 3"/>
          <p:cNvSpPr>
            <a:spLocks noGrp="1"/>
          </p:cNvSpPr>
          <p:nvPr>
            <p:ph type="sldNum" sz="quarter" idx="10"/>
          </p:nvPr>
        </p:nvSpPr>
        <p:spPr/>
        <p:txBody>
          <a:bodyPr/>
          <a:lstStyle/>
          <a:p>
            <a:fld id="{14F909A2-DB16-4EAB-9D83-7D832DA3F3C2}" type="slidenum">
              <a:rPr lang="en-US" smtClean="0"/>
              <a:t>21</a:t>
            </a:fld>
            <a:endParaRPr lang="en-US"/>
          </a:p>
        </p:txBody>
      </p:sp>
    </p:spTree>
    <p:extLst>
      <p:ext uri="{BB962C8B-B14F-4D97-AF65-F5344CB8AC3E}">
        <p14:creationId xmlns:p14="http://schemas.microsoft.com/office/powerpoint/2010/main" val="11682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172EEC6-8847-4CB2-AD02-99AB5E079C5A}" type="datetimeFigureOut">
              <a:rPr lang="en-US" smtClean="0"/>
              <a:t>15-Sep-17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5993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72EEC6-8847-4CB2-AD02-99AB5E079C5A}" type="datetimeFigureOut">
              <a:rPr lang="en-US" smtClean="0"/>
              <a:t>15-Sep-17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28F4980F-7566-40C7-A960-05EF2F92D54E}" type="slidenum">
              <a:rPr lang="en-US" smtClean="0"/>
              <a:t>‹#›</a:t>
            </a:fld>
            <a:endParaRPr lang="en-US"/>
          </a:p>
        </p:txBody>
      </p:sp>
    </p:spTree>
    <p:extLst>
      <p:ext uri="{BB962C8B-B14F-4D97-AF65-F5344CB8AC3E}">
        <p14:creationId xmlns:p14="http://schemas.microsoft.com/office/powerpoint/2010/main" val="4205117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72EEC6-8847-4CB2-AD02-99AB5E079C5A}" type="datetimeFigureOut">
              <a:rPr lang="en-US" smtClean="0"/>
              <a:t>15-Sep-17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28F4980F-7566-40C7-A960-05EF2F92D54E}" type="slidenum">
              <a:rPr lang="en-US" smtClean="0"/>
              <a:t>‹#›</a:t>
            </a:fld>
            <a:endParaRPr lang="en-US"/>
          </a:p>
        </p:txBody>
      </p:sp>
    </p:spTree>
    <p:extLst>
      <p:ext uri="{BB962C8B-B14F-4D97-AF65-F5344CB8AC3E}">
        <p14:creationId xmlns:p14="http://schemas.microsoft.com/office/powerpoint/2010/main" val="2594794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72EEC6-8847-4CB2-AD02-99AB5E079C5A}" type="datetimeFigureOut">
              <a:rPr lang="en-US" smtClean="0"/>
              <a:t>15-Sep-17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28F4980F-7566-40C7-A960-05EF2F92D54E}" type="slidenum">
              <a:rPr lang="en-US" smtClean="0"/>
              <a:t>‹#›</a:t>
            </a:fld>
            <a:endParaRPr lang="en-US"/>
          </a:p>
        </p:txBody>
      </p:sp>
    </p:spTree>
    <p:extLst>
      <p:ext uri="{BB962C8B-B14F-4D97-AF65-F5344CB8AC3E}">
        <p14:creationId xmlns:p14="http://schemas.microsoft.com/office/powerpoint/2010/main" val="225150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72EEC6-8847-4CB2-AD02-99AB5E079C5A}" type="datetimeFigureOut">
              <a:rPr lang="en-US" smtClean="0"/>
              <a:t>15-Sep-17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28F4980F-7566-40C7-A960-05EF2F92D54E}" type="slidenum">
              <a:rPr lang="en-US" smtClean="0"/>
              <a:t>‹#›</a:t>
            </a:fld>
            <a:endParaRPr lang="en-US"/>
          </a:p>
        </p:txBody>
      </p:sp>
    </p:spTree>
    <p:extLst>
      <p:ext uri="{BB962C8B-B14F-4D97-AF65-F5344CB8AC3E}">
        <p14:creationId xmlns:p14="http://schemas.microsoft.com/office/powerpoint/2010/main" val="3546303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72EEC6-8847-4CB2-AD02-99AB5E079C5A}" type="datetimeFigureOut">
              <a:rPr lang="en-US" smtClean="0"/>
              <a:t>15-Sep-17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28F4980F-7566-40C7-A960-05EF2F92D54E}" type="slidenum">
              <a:rPr lang="en-US" smtClean="0"/>
              <a:t>‹#›</a:t>
            </a:fld>
            <a:endParaRPr lang="en-US"/>
          </a:p>
        </p:txBody>
      </p:sp>
    </p:spTree>
    <p:extLst>
      <p:ext uri="{BB962C8B-B14F-4D97-AF65-F5344CB8AC3E}">
        <p14:creationId xmlns:p14="http://schemas.microsoft.com/office/powerpoint/2010/main" val="271575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72EEC6-8847-4CB2-AD02-99AB5E079C5A}" type="datetimeFigureOut">
              <a:rPr lang="en-US" smtClean="0"/>
              <a:t>15-Sep-17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28F4980F-7566-40C7-A960-05EF2F92D54E}" type="slidenum">
              <a:rPr lang="en-US" smtClean="0"/>
              <a:t>‹#›</a:t>
            </a:fld>
            <a:endParaRPr lang="en-US"/>
          </a:p>
        </p:txBody>
      </p:sp>
    </p:spTree>
    <p:extLst>
      <p:ext uri="{BB962C8B-B14F-4D97-AF65-F5344CB8AC3E}">
        <p14:creationId xmlns:p14="http://schemas.microsoft.com/office/powerpoint/2010/main" val="1764074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172EEC6-8847-4CB2-AD02-99AB5E079C5A}" type="datetimeFigureOut">
              <a:rPr lang="en-US" smtClean="0"/>
              <a:t>15-Sep-17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28F4980F-7566-40C7-A960-05EF2F92D54E}" type="slidenum">
              <a:rPr lang="en-US" smtClean="0"/>
              <a:t>‹#›</a:t>
            </a:fld>
            <a:endParaRPr lang="en-US"/>
          </a:p>
        </p:txBody>
      </p:sp>
    </p:spTree>
    <p:extLst>
      <p:ext uri="{BB962C8B-B14F-4D97-AF65-F5344CB8AC3E}">
        <p14:creationId xmlns:p14="http://schemas.microsoft.com/office/powerpoint/2010/main" val="428012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72EEC6-8847-4CB2-AD02-99AB5E079C5A}" type="datetimeFigureOut">
              <a:rPr lang="en-US" smtClean="0"/>
              <a:t>15-Sep-17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28F4980F-7566-40C7-A960-05EF2F92D54E}" type="slidenum">
              <a:rPr lang="en-US" smtClean="0"/>
              <a:t>‹#›</a:t>
            </a:fld>
            <a:endParaRPr lang="en-US"/>
          </a:p>
        </p:txBody>
      </p:sp>
    </p:spTree>
    <p:extLst>
      <p:ext uri="{BB962C8B-B14F-4D97-AF65-F5344CB8AC3E}">
        <p14:creationId xmlns:p14="http://schemas.microsoft.com/office/powerpoint/2010/main" val="397037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72EEC6-8847-4CB2-AD02-99AB5E079C5A}" type="datetimeFigureOut">
              <a:rPr lang="en-US" smtClean="0"/>
              <a:t>15-Sep-17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28F4980F-7566-40C7-A960-05EF2F92D54E}" type="slidenum">
              <a:rPr lang="en-US" smtClean="0"/>
              <a:t>‹#›</a:t>
            </a:fld>
            <a:endParaRPr lang="en-US"/>
          </a:p>
        </p:txBody>
      </p:sp>
    </p:spTree>
    <p:extLst>
      <p:ext uri="{BB962C8B-B14F-4D97-AF65-F5344CB8AC3E}">
        <p14:creationId xmlns:p14="http://schemas.microsoft.com/office/powerpoint/2010/main" val="74192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72EEC6-8847-4CB2-AD02-99AB5E079C5A}" type="datetimeFigureOut">
              <a:rPr lang="en-US" smtClean="0"/>
              <a:t>15-Sep-17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28F4980F-7566-40C7-A960-05EF2F92D54E}" type="slidenum">
              <a:rPr lang="en-US" smtClean="0"/>
              <a:t>‹#›</a:t>
            </a:fld>
            <a:endParaRPr lang="en-US"/>
          </a:p>
        </p:txBody>
      </p:sp>
    </p:spTree>
    <p:extLst>
      <p:ext uri="{BB962C8B-B14F-4D97-AF65-F5344CB8AC3E}">
        <p14:creationId xmlns:p14="http://schemas.microsoft.com/office/powerpoint/2010/main" val="35541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72EEC6-8847-4CB2-AD02-99AB5E079C5A}" type="datetimeFigureOut">
              <a:rPr lang="en-US" smtClean="0"/>
              <a:t>15-Sep-17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pic>
        <p:nvPicPr>
          <p:cNvPr id="7" name="Picture 6"/>
          <p:cNvPicPr>
            <a:picLocks noChangeAspect="1"/>
          </p:cNvPicPr>
          <p:nvPr userDrawn="1"/>
        </p:nvPicPr>
        <p:blipFill>
          <a:blip r:embed="rId13"/>
          <a:stretch>
            <a:fillRect/>
          </a:stretch>
        </p:blipFill>
        <p:spPr>
          <a:xfrm>
            <a:off x="9424870" y="5844979"/>
            <a:ext cx="1998203" cy="823727"/>
          </a:xfrm>
          <a:prstGeom prst="rect">
            <a:avLst/>
          </a:prstGeom>
        </p:spPr>
      </p:pic>
    </p:spTree>
    <p:extLst>
      <p:ext uri="{BB962C8B-B14F-4D97-AF65-F5344CB8AC3E}">
        <p14:creationId xmlns:p14="http://schemas.microsoft.com/office/powerpoint/2010/main" val="3423289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nytimes.com/2014/02/12/health/study-adds-new-doubts-about-value-of-mammograms.html?_r=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politico.com/magazine/story/2014/04/whca-survey-the-white-house-beat-uncovered-106071.html#ixzz30QMJyud4"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datawrapper.de/" TargetMode="External"/><Relationship Id="rId2" Type="http://schemas.openxmlformats.org/officeDocument/2006/relationships/hyperlink" Target="http://www.infogr.a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fivethirtyeight.com/" TargetMode="External"/><Relationship Id="rId2" Type="http://schemas.openxmlformats.org/officeDocument/2006/relationships/hyperlink" Target="http://www.vox.co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info@yourbudgit.com" TargetMode="External"/><Relationship Id="rId2" Type="http://schemas.openxmlformats.org/officeDocument/2006/relationships/hyperlink" Target="mailto:stanley@yourbudgit.com" TargetMode="External"/><Relationship Id="rId1" Type="http://schemas.openxmlformats.org/officeDocument/2006/relationships/slideLayout" Target="../slideLayouts/slideLayout2.xml"/><Relationship Id="rId6" Type="http://schemas.openxmlformats.org/officeDocument/2006/relationships/hyperlink" Target="http://www.fitila.ng/" TargetMode="External"/><Relationship Id="rId5" Type="http://schemas.openxmlformats.org/officeDocument/2006/relationships/hyperlink" Target="http://www.tracka.ng/" TargetMode="External"/><Relationship Id="rId4" Type="http://schemas.openxmlformats.org/officeDocument/2006/relationships/hyperlink" Target="http://www.yourbudgit.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2500" y="1034472"/>
            <a:ext cx="10287000" cy="1477963"/>
          </a:xfrm>
        </p:spPr>
        <p:txBody>
          <a:bodyPr>
            <a:normAutofit/>
          </a:bodyPr>
          <a:lstStyle/>
          <a:p>
            <a:r>
              <a:rPr lang="en-US" dirty="0">
                <a:latin typeface="Ubuntu" panose="020B0504030602030204" pitchFamily="34" charset="0"/>
              </a:rPr>
              <a:t>Data Journalism</a:t>
            </a:r>
          </a:p>
        </p:txBody>
      </p:sp>
      <p:sp>
        <p:nvSpPr>
          <p:cNvPr id="3" name="Subtitle 2"/>
          <p:cNvSpPr>
            <a:spLocks noGrp="1"/>
          </p:cNvSpPr>
          <p:nvPr>
            <p:ph type="subTitle" idx="1"/>
          </p:nvPr>
        </p:nvSpPr>
        <p:spPr/>
        <p:txBody>
          <a:bodyPr/>
          <a:lstStyle/>
          <a:p>
            <a:endParaRPr lang="en-US" dirty="0">
              <a:latin typeface="Ubuntu" panose="020B0504030602030204" pitchFamily="34" charset="0"/>
            </a:endParaRPr>
          </a:p>
          <a:p>
            <a:r>
              <a:rPr lang="en-US" sz="3200" b="1" i="1" dirty="0">
                <a:latin typeface="Ubuntu" panose="020B0504030602030204" pitchFamily="34" charset="0"/>
              </a:rPr>
              <a:t>Stanley </a:t>
            </a:r>
            <a:r>
              <a:rPr lang="en-US" sz="3200" b="1" i="1" dirty="0" err="1">
                <a:latin typeface="Ubuntu" panose="020B0504030602030204" pitchFamily="34" charset="0"/>
              </a:rPr>
              <a:t>Achonu</a:t>
            </a:r>
            <a:r>
              <a:rPr lang="en-US" sz="3200" b="1" i="1" dirty="0">
                <a:latin typeface="Ubuntu" panose="020B0504030602030204" pitchFamily="34" charset="0"/>
              </a:rPr>
              <a:t> </a:t>
            </a:r>
          </a:p>
          <a:p>
            <a:r>
              <a:rPr lang="en-US" dirty="0">
                <a:latin typeface="Ubuntu" panose="020B0504030602030204" pitchFamily="34" charset="0"/>
              </a:rPr>
              <a:t>Operations Lead</a:t>
            </a:r>
          </a:p>
        </p:txBody>
      </p:sp>
    </p:spTree>
    <p:extLst>
      <p:ext uri="{BB962C8B-B14F-4D97-AF65-F5344CB8AC3E}">
        <p14:creationId xmlns:p14="http://schemas.microsoft.com/office/powerpoint/2010/main" val="1607866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2007961"/>
          </a:xfrm>
        </p:spPr>
        <p:txBody>
          <a:bodyPr>
            <a:noAutofit/>
          </a:bodyPr>
          <a:lstStyle/>
          <a:p>
            <a:pPr algn="ctr"/>
            <a:r>
              <a:rPr lang="en-US" sz="16600" b="1" dirty="0">
                <a:latin typeface="Ubuntu" panose="020B0504030602030204" pitchFamily="34" charset="0"/>
              </a:rPr>
              <a:t>4.</a:t>
            </a:r>
          </a:p>
        </p:txBody>
      </p:sp>
      <p:sp>
        <p:nvSpPr>
          <p:cNvPr id="5" name="Content Placeholder 2"/>
          <p:cNvSpPr>
            <a:spLocks noGrp="1"/>
          </p:cNvSpPr>
          <p:nvPr>
            <p:ph idx="1"/>
          </p:nvPr>
        </p:nvSpPr>
        <p:spPr>
          <a:xfrm>
            <a:off x="838200" y="2764972"/>
            <a:ext cx="10515600" cy="3027363"/>
          </a:xfrm>
        </p:spPr>
        <p:txBody>
          <a:bodyPr>
            <a:normAutofit/>
          </a:bodyPr>
          <a:lstStyle/>
          <a:p>
            <a:pPr marL="0" indent="0" algn="ctr">
              <a:buNone/>
            </a:pPr>
            <a:r>
              <a:rPr lang="en-US" sz="4400" dirty="0">
                <a:latin typeface="Ubuntu" panose="020B0504030602030204" pitchFamily="34" charset="0"/>
              </a:rPr>
              <a:t>Every public body will have some sort of reporting requirements – find out what they are.</a:t>
            </a:r>
          </a:p>
        </p:txBody>
      </p:sp>
    </p:spTree>
    <p:extLst>
      <p:ext uri="{BB962C8B-B14F-4D97-AF65-F5344CB8AC3E}">
        <p14:creationId xmlns:p14="http://schemas.microsoft.com/office/powerpoint/2010/main" val="486380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365125"/>
            <a:ext cx="10515600" cy="200796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6600" b="1" dirty="0">
                <a:latin typeface="Ubuntu" panose="020B0504030602030204" pitchFamily="34" charset="0"/>
              </a:rPr>
              <a:t>5.</a:t>
            </a:r>
          </a:p>
        </p:txBody>
      </p:sp>
      <p:sp>
        <p:nvSpPr>
          <p:cNvPr id="5" name="Content Placeholder 2"/>
          <p:cNvSpPr txBox="1">
            <a:spLocks/>
          </p:cNvSpPr>
          <p:nvPr/>
        </p:nvSpPr>
        <p:spPr>
          <a:xfrm>
            <a:off x="838200" y="2764972"/>
            <a:ext cx="10515600" cy="30273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400" dirty="0">
                <a:latin typeface="Ubuntu" panose="020B0504030602030204" pitchFamily="34" charset="0"/>
              </a:rPr>
              <a:t>Government statistics that, when combined with other statistics produce a new picture.</a:t>
            </a:r>
          </a:p>
        </p:txBody>
      </p:sp>
    </p:spTree>
    <p:extLst>
      <p:ext uri="{BB962C8B-B14F-4D97-AF65-F5344CB8AC3E}">
        <p14:creationId xmlns:p14="http://schemas.microsoft.com/office/powerpoint/2010/main" val="3534461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2007961"/>
          </a:xfrm>
        </p:spPr>
        <p:txBody>
          <a:bodyPr>
            <a:noAutofit/>
          </a:bodyPr>
          <a:lstStyle/>
          <a:p>
            <a:pPr algn="ctr"/>
            <a:r>
              <a:rPr lang="en-US" sz="16600" b="1" dirty="0">
                <a:latin typeface="Ubuntu" panose="020B0504030602030204" pitchFamily="34" charset="0"/>
              </a:rPr>
              <a:t>6.</a:t>
            </a:r>
          </a:p>
        </p:txBody>
      </p:sp>
      <p:sp>
        <p:nvSpPr>
          <p:cNvPr id="5" name="Content Placeholder 2"/>
          <p:cNvSpPr>
            <a:spLocks noGrp="1"/>
          </p:cNvSpPr>
          <p:nvPr>
            <p:ph idx="1"/>
          </p:nvPr>
        </p:nvSpPr>
        <p:spPr>
          <a:xfrm>
            <a:off x="838200" y="2764972"/>
            <a:ext cx="10515600" cy="3027363"/>
          </a:xfrm>
        </p:spPr>
        <p:txBody>
          <a:bodyPr>
            <a:normAutofit/>
          </a:bodyPr>
          <a:lstStyle/>
          <a:p>
            <a:pPr marL="0" indent="0" algn="ctr">
              <a:buNone/>
            </a:pPr>
            <a:r>
              <a:rPr lang="en-US" sz="4400" dirty="0">
                <a:latin typeface="Ubuntu" panose="020B0504030602030204" pitchFamily="34" charset="0"/>
              </a:rPr>
              <a:t>Information that is not in the format of statistics but you can pull statistics out of it</a:t>
            </a:r>
          </a:p>
        </p:txBody>
      </p:sp>
    </p:spTree>
    <p:extLst>
      <p:ext uri="{BB962C8B-B14F-4D97-AF65-F5344CB8AC3E}">
        <p14:creationId xmlns:p14="http://schemas.microsoft.com/office/powerpoint/2010/main" val="945328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945566"/>
            <a:ext cx="10515600" cy="1325563"/>
          </a:xfrm>
        </p:spPr>
        <p:txBody>
          <a:bodyPr/>
          <a:lstStyle/>
          <a:p>
            <a:pPr algn="ctr"/>
            <a:r>
              <a:rPr lang="en-US" u="sng" dirty="0">
                <a:latin typeface="Ubuntu" panose="020B0504030602030204" pitchFamily="34" charset="0"/>
              </a:rPr>
              <a:t>How can I get government held data?</a:t>
            </a:r>
          </a:p>
        </p:txBody>
      </p:sp>
      <p:sp>
        <p:nvSpPr>
          <p:cNvPr id="5" name="Content Placeholder 2"/>
          <p:cNvSpPr>
            <a:spLocks noGrp="1"/>
          </p:cNvSpPr>
          <p:nvPr>
            <p:ph idx="1"/>
          </p:nvPr>
        </p:nvSpPr>
        <p:spPr>
          <a:xfrm>
            <a:off x="838199" y="3016744"/>
            <a:ext cx="10675289" cy="2684342"/>
          </a:xfrm>
        </p:spPr>
        <p:txBody>
          <a:bodyPr>
            <a:normAutofit/>
          </a:bodyPr>
          <a:lstStyle/>
          <a:p>
            <a:pPr marL="0" indent="0" algn="ctr">
              <a:buNone/>
            </a:pPr>
            <a:r>
              <a:rPr lang="en-US" sz="7200" b="1" dirty="0">
                <a:latin typeface="Ubuntu" panose="020B0504030602030204" pitchFamily="34" charset="0"/>
              </a:rPr>
              <a:t>Freedom of Information</a:t>
            </a:r>
          </a:p>
        </p:txBody>
      </p:sp>
    </p:spTree>
    <p:extLst>
      <p:ext uri="{BB962C8B-B14F-4D97-AF65-F5344CB8AC3E}">
        <p14:creationId xmlns:p14="http://schemas.microsoft.com/office/powerpoint/2010/main" val="4100606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1567" y="946200"/>
            <a:ext cx="10515600" cy="4134677"/>
          </a:xfrm>
        </p:spPr>
        <p:txBody>
          <a:bodyPr>
            <a:noAutofit/>
          </a:bodyPr>
          <a:lstStyle/>
          <a:p>
            <a:r>
              <a:rPr lang="en-US" sz="8000" b="1" dirty="0">
                <a:latin typeface="Ubuntu" panose="020B0504030602030204" pitchFamily="34" charset="0"/>
              </a:rPr>
              <a:t>Now that we have data, what are we </a:t>
            </a:r>
            <a:r>
              <a:rPr lang="en-US" sz="8000" b="1" dirty="0" err="1">
                <a:latin typeface="Ubuntu" panose="020B0504030602030204" pitchFamily="34" charset="0"/>
              </a:rPr>
              <a:t>gonna</a:t>
            </a:r>
            <a:r>
              <a:rPr lang="en-US" sz="8000" b="1" dirty="0">
                <a:latin typeface="Ubuntu" panose="020B0504030602030204" pitchFamily="34" charset="0"/>
              </a:rPr>
              <a:t> do…</a:t>
            </a:r>
          </a:p>
        </p:txBody>
      </p:sp>
    </p:spTree>
    <p:extLst>
      <p:ext uri="{BB962C8B-B14F-4D97-AF65-F5344CB8AC3E}">
        <p14:creationId xmlns:p14="http://schemas.microsoft.com/office/powerpoint/2010/main" val="151039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811" y="1040985"/>
            <a:ext cx="10515600" cy="3189109"/>
          </a:xfrm>
        </p:spPr>
        <p:txBody>
          <a:bodyPr>
            <a:noAutofit/>
          </a:bodyPr>
          <a:lstStyle/>
          <a:p>
            <a:r>
              <a:rPr lang="en-US" sz="8000" b="1" dirty="0">
                <a:latin typeface="Ubuntu" panose="020B0504030602030204" pitchFamily="34" charset="0"/>
              </a:rPr>
              <a:t>…don’t get yourself fired!!!</a:t>
            </a:r>
          </a:p>
        </p:txBody>
      </p:sp>
    </p:spTree>
    <p:extLst>
      <p:ext uri="{BB962C8B-B14F-4D97-AF65-F5344CB8AC3E}">
        <p14:creationId xmlns:p14="http://schemas.microsoft.com/office/powerpoint/2010/main" val="2456564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38450"/>
            <a:ext cx="10515600" cy="4351338"/>
          </a:xfrm>
        </p:spPr>
        <p:txBody>
          <a:bodyPr>
            <a:noAutofit/>
          </a:bodyPr>
          <a:lstStyle/>
          <a:p>
            <a:pPr marL="0" indent="0" algn="ctr">
              <a:buNone/>
            </a:pPr>
            <a:endParaRPr lang="en-US" sz="4400" dirty="0">
              <a:latin typeface="Ubuntu" panose="020B0504030602030204" pitchFamily="34" charset="0"/>
            </a:endParaRPr>
          </a:p>
          <a:p>
            <a:pPr marL="0" indent="0" algn="ctr">
              <a:buNone/>
            </a:pPr>
            <a:r>
              <a:rPr lang="en-US" sz="4400" dirty="0">
                <a:latin typeface="Ubuntu" panose="020B0504030602030204" pitchFamily="34" charset="0"/>
              </a:rPr>
              <a:t>Data-based stories can earn you a front page, but get it wrong and force your company to print a front page retraction and you may well find yourself looking for a new job.</a:t>
            </a:r>
          </a:p>
        </p:txBody>
      </p:sp>
    </p:spTree>
    <p:extLst>
      <p:ext uri="{BB962C8B-B14F-4D97-AF65-F5344CB8AC3E}">
        <p14:creationId xmlns:p14="http://schemas.microsoft.com/office/powerpoint/2010/main" val="374585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18993"/>
            <a:ext cx="10515600" cy="1325563"/>
          </a:xfrm>
        </p:spPr>
        <p:txBody>
          <a:bodyPr>
            <a:normAutofit/>
          </a:bodyPr>
          <a:lstStyle/>
          <a:p>
            <a:pPr algn="ctr"/>
            <a:r>
              <a:rPr lang="en-US" sz="7200" b="1" dirty="0">
                <a:latin typeface="Ubuntu" panose="020B0504030602030204" pitchFamily="34" charset="0"/>
              </a:rPr>
              <a:t>KNOW YOUR DATA</a:t>
            </a:r>
          </a:p>
        </p:txBody>
      </p:sp>
    </p:spTree>
    <p:extLst>
      <p:ext uri="{BB962C8B-B14F-4D97-AF65-F5344CB8AC3E}">
        <p14:creationId xmlns:p14="http://schemas.microsoft.com/office/powerpoint/2010/main" val="1839907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34898"/>
            <a:ext cx="10515600" cy="1325563"/>
          </a:xfrm>
        </p:spPr>
        <p:txBody>
          <a:bodyPr>
            <a:normAutofit/>
          </a:bodyPr>
          <a:lstStyle/>
          <a:p>
            <a:r>
              <a:rPr lang="en-US" sz="8000" b="1" dirty="0">
                <a:latin typeface="Ubuntu" panose="020B0504030602030204" pitchFamily="34" charset="0"/>
              </a:rPr>
              <a:t>DATA VISUALIZATION</a:t>
            </a:r>
          </a:p>
        </p:txBody>
      </p:sp>
    </p:spTree>
    <p:extLst>
      <p:ext uri="{BB962C8B-B14F-4D97-AF65-F5344CB8AC3E}">
        <p14:creationId xmlns:p14="http://schemas.microsoft.com/office/powerpoint/2010/main" val="2069452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63231"/>
            <a:ext cx="10515600" cy="4351338"/>
          </a:xfrm>
        </p:spPr>
        <p:txBody>
          <a:bodyPr/>
          <a:lstStyle/>
          <a:p>
            <a:pPr marL="0" indent="0" algn="ctr">
              <a:buNone/>
            </a:pPr>
            <a:r>
              <a:rPr lang="en-US" sz="4400" dirty="0">
                <a:latin typeface="Ubuntu" panose="020B0504030602030204" pitchFamily="34" charset="0"/>
              </a:rPr>
              <a:t>Data visualization is a general term that describes any effort to help people understand the significance of data by placing it in a visual context.</a:t>
            </a:r>
          </a:p>
          <a:p>
            <a:pPr marL="0" indent="0">
              <a:buNone/>
            </a:pPr>
            <a:endParaRPr lang="en-US" dirty="0"/>
          </a:p>
        </p:txBody>
      </p:sp>
    </p:spTree>
    <p:extLst>
      <p:ext uri="{BB962C8B-B14F-4D97-AF65-F5344CB8AC3E}">
        <p14:creationId xmlns:p14="http://schemas.microsoft.com/office/powerpoint/2010/main" val="1371606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400" dirty="0">
                <a:latin typeface="Ubuntu" panose="020B0504030602030204" pitchFamily="34" charset="0"/>
              </a:rPr>
              <a:t>Data journalism is the ability to analyze</a:t>
            </a:r>
          </a:p>
          <a:p>
            <a:pPr marL="0" indent="0" algn="ctr">
              <a:buNone/>
            </a:pPr>
            <a:r>
              <a:rPr lang="en-US" sz="4400" dirty="0">
                <a:latin typeface="Ubuntu" panose="020B0504030602030204" pitchFamily="34" charset="0"/>
              </a:rPr>
              <a:t> and examine numbers and to know how to manage large datasets and read them correctly.</a:t>
            </a:r>
          </a:p>
        </p:txBody>
      </p:sp>
    </p:spTree>
    <p:extLst>
      <p:ext uri="{BB962C8B-B14F-4D97-AF65-F5344CB8AC3E}">
        <p14:creationId xmlns:p14="http://schemas.microsoft.com/office/powerpoint/2010/main" val="1010157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79903"/>
            <a:ext cx="10515600" cy="4786472"/>
          </a:xfrm>
        </p:spPr>
        <p:txBody>
          <a:bodyPr>
            <a:normAutofit/>
          </a:bodyPr>
          <a:lstStyle/>
          <a:p>
            <a:pPr marL="0" indent="0" algn="ctr">
              <a:buNone/>
            </a:pPr>
            <a:r>
              <a:rPr lang="en-US" sz="4400" dirty="0">
                <a:latin typeface="Ubuntu" panose="020B0504030602030204" pitchFamily="34" charset="0"/>
              </a:rPr>
              <a:t>An infographic (information graphic) is a representation of information in a graphic format designed to make the data easily understandable at a glance.</a:t>
            </a:r>
          </a:p>
        </p:txBody>
      </p:sp>
    </p:spTree>
    <p:extLst>
      <p:ext uri="{BB962C8B-B14F-4D97-AF65-F5344CB8AC3E}">
        <p14:creationId xmlns:p14="http://schemas.microsoft.com/office/powerpoint/2010/main" val="539541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4400" dirty="0">
                <a:latin typeface="Ubuntu" panose="020B0504030602030204" pitchFamily="34" charset="0"/>
              </a:rPr>
              <a:t>Infographics are a </a:t>
            </a:r>
            <a:r>
              <a:rPr lang="en-US" sz="4400" u="sng" dirty="0">
                <a:solidFill>
                  <a:schemeClr val="accent2"/>
                </a:solidFill>
                <a:latin typeface="Ubuntu" panose="020B0504030602030204" pitchFamily="34" charset="0"/>
              </a:rPr>
              <a:t>fun</a:t>
            </a:r>
            <a:r>
              <a:rPr lang="en-US" sz="4400" dirty="0">
                <a:latin typeface="Ubuntu" panose="020B0504030602030204" pitchFamily="34" charset="0"/>
              </a:rPr>
              <a:t> and </a:t>
            </a:r>
            <a:r>
              <a:rPr lang="en-US" sz="4400" u="sng" dirty="0">
                <a:solidFill>
                  <a:schemeClr val="accent2"/>
                </a:solidFill>
                <a:latin typeface="Ubuntu" panose="020B0504030602030204" pitchFamily="34" charset="0"/>
              </a:rPr>
              <a:t>quick</a:t>
            </a:r>
            <a:r>
              <a:rPr lang="en-US" sz="4400" dirty="0">
                <a:latin typeface="Ubuntu" panose="020B0504030602030204" pitchFamily="34" charset="0"/>
              </a:rPr>
              <a:t> way to learn about a topic without a ton of </a:t>
            </a:r>
            <a:r>
              <a:rPr lang="en-US" sz="4400" u="sng" dirty="0">
                <a:solidFill>
                  <a:schemeClr val="accent2"/>
                </a:solidFill>
                <a:latin typeface="Ubuntu" panose="020B0504030602030204" pitchFamily="34" charset="0"/>
              </a:rPr>
              <a:t>heavy</a:t>
            </a:r>
            <a:r>
              <a:rPr lang="en-US" sz="4400" dirty="0">
                <a:latin typeface="Ubuntu" panose="020B0504030602030204" pitchFamily="34" charset="0"/>
              </a:rPr>
              <a:t> reading.</a:t>
            </a:r>
          </a:p>
          <a:p>
            <a:pPr marL="0" indent="0">
              <a:buNone/>
            </a:pPr>
            <a:endParaRPr lang="en-US" dirty="0"/>
          </a:p>
        </p:txBody>
      </p:sp>
    </p:spTree>
    <p:extLst>
      <p:ext uri="{BB962C8B-B14F-4D97-AF65-F5344CB8AC3E}">
        <p14:creationId xmlns:p14="http://schemas.microsoft.com/office/powerpoint/2010/main" val="1108090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5223"/>
            <a:ext cx="10515600" cy="4351338"/>
          </a:xfrm>
        </p:spPr>
        <p:txBody>
          <a:bodyPr>
            <a:normAutofit/>
          </a:bodyPr>
          <a:lstStyle/>
          <a:p>
            <a:pPr marL="0" indent="0" algn="ctr">
              <a:buNone/>
            </a:pPr>
            <a:r>
              <a:rPr lang="en-US" sz="4400" dirty="0">
                <a:latin typeface="Ubuntu" panose="020B0504030602030204" pitchFamily="34" charset="0"/>
              </a:rPr>
              <a:t>Infographics are </a:t>
            </a:r>
          </a:p>
          <a:p>
            <a:pPr marL="0" indent="0" algn="ctr">
              <a:buNone/>
            </a:pPr>
            <a:r>
              <a:rPr lang="en-US" sz="16600" dirty="0">
                <a:solidFill>
                  <a:schemeClr val="accent2"/>
                </a:solidFill>
                <a:latin typeface="Ubuntu" panose="020B0504030602030204" pitchFamily="34" charset="0"/>
              </a:rPr>
              <a:t>30 times</a:t>
            </a:r>
            <a:r>
              <a:rPr lang="en-US" sz="4400" dirty="0">
                <a:latin typeface="Ubuntu" panose="020B0504030602030204" pitchFamily="34" charset="0"/>
              </a:rPr>
              <a:t> </a:t>
            </a:r>
          </a:p>
          <a:p>
            <a:pPr marL="0" indent="0" algn="ctr">
              <a:buNone/>
            </a:pPr>
            <a:r>
              <a:rPr lang="en-US" sz="4400" dirty="0">
                <a:latin typeface="Ubuntu" panose="020B0504030602030204" pitchFamily="34" charset="0"/>
              </a:rPr>
              <a:t>more likely to be read than text articles.</a:t>
            </a:r>
          </a:p>
        </p:txBody>
      </p:sp>
    </p:spTree>
    <p:extLst>
      <p:ext uri="{BB962C8B-B14F-4D97-AF65-F5344CB8AC3E}">
        <p14:creationId xmlns:p14="http://schemas.microsoft.com/office/powerpoint/2010/main" val="3071217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98687"/>
            <a:ext cx="10571922" cy="4718300"/>
          </a:xfrm>
        </p:spPr>
        <p:txBody>
          <a:bodyPr>
            <a:normAutofit/>
          </a:bodyPr>
          <a:lstStyle/>
          <a:p>
            <a:pPr marL="0" indent="0" algn="ctr">
              <a:buNone/>
            </a:pPr>
            <a:r>
              <a:rPr lang="en-US" sz="11500" dirty="0">
                <a:solidFill>
                  <a:schemeClr val="accent2"/>
                </a:solidFill>
                <a:latin typeface="Ubuntu" panose="020B0504030602030204" pitchFamily="34" charset="0"/>
              </a:rPr>
              <a:t>40% of people</a:t>
            </a:r>
            <a:r>
              <a:rPr lang="en-US" sz="3600" dirty="0">
                <a:latin typeface="Ubuntu" panose="020B0504030602030204" pitchFamily="34" charset="0"/>
              </a:rPr>
              <a:t> </a:t>
            </a:r>
            <a:r>
              <a:rPr lang="en-US" sz="4400" dirty="0">
                <a:latin typeface="Ubuntu" panose="020B0504030602030204" pitchFamily="34" charset="0"/>
              </a:rPr>
              <a:t>respond better to visual information than text.</a:t>
            </a:r>
          </a:p>
        </p:txBody>
      </p:sp>
    </p:spTree>
    <p:extLst>
      <p:ext uri="{BB962C8B-B14F-4D97-AF65-F5344CB8AC3E}">
        <p14:creationId xmlns:p14="http://schemas.microsoft.com/office/powerpoint/2010/main" val="37054676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13468"/>
            <a:ext cx="10515600" cy="5763495"/>
          </a:xfrm>
        </p:spPr>
        <p:txBody>
          <a:bodyPr>
            <a:normAutofit lnSpcReduction="10000"/>
          </a:bodyPr>
          <a:lstStyle/>
          <a:p>
            <a:pPr marL="0" indent="0" algn="ctr">
              <a:buNone/>
            </a:pPr>
            <a:r>
              <a:rPr lang="en-US" sz="16600" dirty="0">
                <a:solidFill>
                  <a:schemeClr val="accent2"/>
                </a:solidFill>
                <a:latin typeface="Ubuntu" panose="020B0504030602030204" pitchFamily="34" charset="0"/>
              </a:rPr>
              <a:t>90%</a:t>
            </a:r>
            <a:r>
              <a:rPr lang="en-US" sz="4400" dirty="0">
                <a:latin typeface="Ubuntu" panose="020B0504030602030204" pitchFamily="34" charset="0"/>
              </a:rPr>
              <a:t> </a:t>
            </a:r>
          </a:p>
          <a:p>
            <a:pPr marL="0" indent="0" algn="ctr">
              <a:buNone/>
            </a:pPr>
            <a:r>
              <a:rPr lang="en-US" sz="4400" dirty="0">
                <a:latin typeface="Ubuntu" panose="020B0504030602030204" pitchFamily="34" charset="0"/>
              </a:rPr>
              <a:t>of information transmitted to the </a:t>
            </a:r>
            <a:r>
              <a:rPr lang="en-US" sz="16600" dirty="0">
                <a:solidFill>
                  <a:schemeClr val="accent2"/>
                </a:solidFill>
                <a:latin typeface="Ubuntu" panose="020B0504030602030204" pitchFamily="34" charset="0"/>
              </a:rPr>
              <a:t>brain</a:t>
            </a:r>
            <a:r>
              <a:rPr lang="en-US" sz="4400" dirty="0">
                <a:latin typeface="Ubuntu" panose="020B0504030602030204" pitchFamily="34" charset="0"/>
              </a:rPr>
              <a:t> </a:t>
            </a:r>
          </a:p>
          <a:p>
            <a:pPr marL="0" indent="0" algn="ctr">
              <a:buNone/>
            </a:pPr>
            <a:r>
              <a:rPr lang="en-US" sz="4400" dirty="0">
                <a:latin typeface="Ubuntu" panose="020B0504030602030204" pitchFamily="34" charset="0"/>
              </a:rPr>
              <a:t>is visual.</a:t>
            </a:r>
          </a:p>
          <a:p>
            <a:pPr marL="0" indent="0">
              <a:buNone/>
            </a:pPr>
            <a:endParaRPr lang="en-US" dirty="0"/>
          </a:p>
        </p:txBody>
      </p:sp>
    </p:spTree>
    <p:extLst>
      <p:ext uri="{BB962C8B-B14F-4D97-AF65-F5344CB8AC3E}">
        <p14:creationId xmlns:p14="http://schemas.microsoft.com/office/powerpoint/2010/main" val="658662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4299" y="286247"/>
            <a:ext cx="10749501" cy="5890716"/>
          </a:xfrm>
        </p:spPr>
        <p:txBody>
          <a:bodyPr>
            <a:normAutofit fontScale="92500" lnSpcReduction="10000"/>
          </a:bodyPr>
          <a:lstStyle/>
          <a:p>
            <a:pPr marL="0" indent="0" algn="ctr">
              <a:buNone/>
            </a:pPr>
            <a:r>
              <a:rPr lang="en-US" sz="4400" dirty="0">
                <a:latin typeface="Ubuntu" panose="020B0504030602030204" pitchFamily="34" charset="0"/>
              </a:rPr>
              <a:t>People remember </a:t>
            </a:r>
          </a:p>
          <a:p>
            <a:pPr marL="0" indent="0" algn="ctr">
              <a:buNone/>
            </a:pPr>
            <a:r>
              <a:rPr lang="en-US" sz="16600" dirty="0">
                <a:solidFill>
                  <a:schemeClr val="accent2"/>
                </a:solidFill>
                <a:latin typeface="Ubuntu" panose="020B0504030602030204" pitchFamily="34" charset="0"/>
              </a:rPr>
              <a:t>80%</a:t>
            </a:r>
            <a:r>
              <a:rPr lang="en-US" sz="4400" dirty="0">
                <a:latin typeface="Ubuntu" panose="020B0504030602030204" pitchFamily="34" charset="0"/>
              </a:rPr>
              <a:t> </a:t>
            </a:r>
          </a:p>
          <a:p>
            <a:pPr marL="0" indent="0" algn="ctr">
              <a:buNone/>
            </a:pPr>
            <a:r>
              <a:rPr lang="en-US" sz="4400" dirty="0">
                <a:latin typeface="Ubuntu" panose="020B0504030602030204" pitchFamily="34" charset="0"/>
              </a:rPr>
              <a:t>of what they see and do, compared with just </a:t>
            </a:r>
          </a:p>
          <a:p>
            <a:pPr marL="0" indent="0" algn="ctr">
              <a:buNone/>
            </a:pPr>
            <a:r>
              <a:rPr lang="en-US" sz="16600" dirty="0">
                <a:solidFill>
                  <a:schemeClr val="accent2"/>
                </a:solidFill>
                <a:latin typeface="Ubuntu" panose="020B0504030602030204" pitchFamily="34" charset="0"/>
              </a:rPr>
              <a:t>20%</a:t>
            </a:r>
            <a:r>
              <a:rPr lang="en-US" sz="4400" dirty="0">
                <a:latin typeface="Ubuntu" panose="020B0504030602030204" pitchFamily="34" charset="0"/>
              </a:rPr>
              <a:t> </a:t>
            </a:r>
          </a:p>
          <a:p>
            <a:pPr marL="0" indent="0" algn="ctr">
              <a:buNone/>
            </a:pPr>
            <a:r>
              <a:rPr lang="en-US" sz="4400" dirty="0">
                <a:latin typeface="Ubuntu" panose="020B0504030602030204" pitchFamily="34" charset="0"/>
              </a:rPr>
              <a:t>of what they read.</a:t>
            </a:r>
          </a:p>
        </p:txBody>
      </p:sp>
    </p:spTree>
    <p:extLst>
      <p:ext uri="{BB962C8B-B14F-4D97-AF65-F5344CB8AC3E}">
        <p14:creationId xmlns:p14="http://schemas.microsoft.com/office/powerpoint/2010/main" val="3385446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a:latin typeface="Ubuntu" panose="020B0504030602030204" pitchFamily="34" charset="0"/>
              </a:rPr>
              <a:t>Infographics and News Reporting</a:t>
            </a:r>
          </a:p>
        </p:txBody>
      </p:sp>
      <p:sp>
        <p:nvSpPr>
          <p:cNvPr id="3" name="Content Placeholder 2"/>
          <p:cNvSpPr>
            <a:spLocks noGrp="1"/>
          </p:cNvSpPr>
          <p:nvPr>
            <p:ph idx="1"/>
          </p:nvPr>
        </p:nvSpPr>
        <p:spPr/>
        <p:txBody>
          <a:bodyPr>
            <a:normAutofit/>
          </a:bodyPr>
          <a:lstStyle/>
          <a:p>
            <a:pPr marL="0" indent="0" algn="ctr">
              <a:buNone/>
            </a:pPr>
            <a:r>
              <a:rPr lang="en-US" sz="4400" dirty="0">
                <a:latin typeface="Ubuntu" panose="020B0504030602030204" pitchFamily="34" charset="0"/>
              </a:rPr>
              <a:t>1. New York Times Story on Mammogram</a:t>
            </a:r>
          </a:p>
          <a:p>
            <a:pPr marL="0" indent="0" algn="ctr">
              <a:buNone/>
            </a:pPr>
            <a:r>
              <a:rPr lang="en-US" dirty="0">
                <a:latin typeface="Ubuntu" panose="020B0504030602030204" pitchFamily="34" charset="0"/>
                <a:hlinkClick r:id="rId3"/>
              </a:rPr>
              <a:t>http://www.nytimes.com/2014/02/12/health/study-adds-new-doubts-about-value-of-mammograms.html?_r=1</a:t>
            </a:r>
            <a:endParaRPr lang="en-US" dirty="0">
              <a:latin typeface="Ubuntu" panose="020B0504030602030204" pitchFamily="34" charset="0"/>
            </a:endParaRPr>
          </a:p>
          <a:p>
            <a:pPr marL="0" indent="0" algn="ctr">
              <a:buNone/>
            </a:pPr>
            <a:endParaRPr lang="en-US" dirty="0">
              <a:latin typeface="Ubuntu" panose="020B0504030602030204" pitchFamily="34" charset="0"/>
            </a:endParaRPr>
          </a:p>
          <a:p>
            <a:pPr marL="0" indent="0" algn="ctr">
              <a:buNone/>
            </a:pPr>
            <a:r>
              <a:rPr lang="en-US" sz="4400" dirty="0">
                <a:latin typeface="Ubuntu" panose="020B0504030602030204" pitchFamily="34" charset="0"/>
              </a:rPr>
              <a:t>2. Politico Magazine Poll of White House Correspondents</a:t>
            </a:r>
          </a:p>
          <a:p>
            <a:pPr marL="0" indent="0" algn="ctr">
              <a:buNone/>
            </a:pPr>
            <a:r>
              <a:rPr lang="en-US" dirty="0">
                <a:latin typeface="Ubuntu" panose="020B0504030602030204" pitchFamily="34" charset="0"/>
                <a:hlinkClick r:id="rId4"/>
              </a:rPr>
              <a:t>http://www.politico.com/magazine/story/2014/04/whca-survey-the-white-house-beat-uncovered-106071.html#ixzz30QMJyud4</a:t>
            </a:r>
            <a:endParaRPr lang="en-US" dirty="0">
              <a:latin typeface="Ubuntu" panose="020B0504030602030204" pitchFamily="34" charset="0"/>
            </a:endParaRP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5682364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90611"/>
          </a:xfrm>
        </p:spPr>
        <p:txBody>
          <a:bodyPr>
            <a:noAutofit/>
          </a:bodyPr>
          <a:lstStyle/>
          <a:p>
            <a:pPr algn="ctr"/>
            <a:r>
              <a:rPr lang="en-US" sz="8000" dirty="0">
                <a:latin typeface="Ubuntu" panose="020B0504030602030204" pitchFamily="34" charset="0"/>
              </a:rPr>
              <a:t>Lets get our hand dirty with…</a:t>
            </a:r>
          </a:p>
        </p:txBody>
      </p:sp>
      <p:sp>
        <p:nvSpPr>
          <p:cNvPr id="3" name="Content Placeholder 2"/>
          <p:cNvSpPr>
            <a:spLocks noGrp="1"/>
          </p:cNvSpPr>
          <p:nvPr>
            <p:ph idx="1"/>
          </p:nvPr>
        </p:nvSpPr>
        <p:spPr>
          <a:xfrm>
            <a:off x="838200" y="3482671"/>
            <a:ext cx="10515600" cy="1796995"/>
          </a:xfrm>
        </p:spPr>
        <p:txBody>
          <a:bodyPr>
            <a:normAutofit fontScale="92500" lnSpcReduction="20000"/>
          </a:bodyPr>
          <a:lstStyle/>
          <a:p>
            <a:pPr marL="0" indent="0" algn="ctr">
              <a:buNone/>
            </a:pPr>
            <a:r>
              <a:rPr lang="en-US" sz="7000" dirty="0">
                <a:latin typeface="Ubuntu" panose="020B0504030602030204" pitchFamily="34" charset="0"/>
                <a:hlinkClick r:id="rId2"/>
              </a:rPr>
              <a:t>www.infogr.am</a:t>
            </a:r>
            <a:endParaRPr lang="en-US" sz="7000" dirty="0">
              <a:latin typeface="Ubuntu" panose="020B0504030602030204" pitchFamily="34" charset="0"/>
            </a:endParaRPr>
          </a:p>
          <a:p>
            <a:pPr marL="0" indent="0" algn="ctr">
              <a:buNone/>
            </a:pPr>
            <a:r>
              <a:rPr lang="en-US" sz="7000" dirty="0">
                <a:latin typeface="Ubuntu" panose="020B0504030602030204" pitchFamily="34" charset="0"/>
                <a:hlinkClick r:id="rId3"/>
              </a:rPr>
              <a:t>www.datawrapper.de</a:t>
            </a:r>
            <a:endParaRPr lang="en-US" sz="7000" dirty="0">
              <a:latin typeface="Ubuntu" panose="020B0504030602030204" pitchFamily="34" charset="0"/>
            </a:endParaRPr>
          </a:p>
          <a:p>
            <a:pPr marL="0" indent="0" algn="ctr">
              <a:buNone/>
            </a:pPr>
            <a:endParaRPr lang="en-US" sz="7000" dirty="0">
              <a:latin typeface="Ubuntu" panose="020B0504030602030204" pitchFamily="34" charset="0"/>
            </a:endParaRPr>
          </a:p>
          <a:p>
            <a:pPr marL="0" indent="0" algn="ctr">
              <a:buNone/>
            </a:pPr>
            <a:endParaRPr lang="en-US" sz="7000" dirty="0">
              <a:latin typeface="Ubuntu" panose="020B0504030602030204" pitchFamily="34" charset="0"/>
            </a:endParaRPr>
          </a:p>
        </p:txBody>
      </p:sp>
    </p:spTree>
    <p:extLst>
      <p:ext uri="{BB962C8B-B14F-4D97-AF65-F5344CB8AC3E}">
        <p14:creationId xmlns:p14="http://schemas.microsoft.com/office/powerpoint/2010/main" val="12745159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Ubuntu" panose="020B0504030602030204" pitchFamily="34" charset="0"/>
              </a:rPr>
              <a:t>Data Journalism websites…</a:t>
            </a:r>
            <a:endParaRPr lang="en-US" dirty="0"/>
          </a:p>
        </p:txBody>
      </p:sp>
      <p:sp>
        <p:nvSpPr>
          <p:cNvPr id="3" name="Content Placeholder 2"/>
          <p:cNvSpPr>
            <a:spLocks noGrp="1"/>
          </p:cNvSpPr>
          <p:nvPr>
            <p:ph idx="1"/>
          </p:nvPr>
        </p:nvSpPr>
        <p:spPr/>
        <p:txBody>
          <a:bodyPr>
            <a:normAutofit/>
          </a:bodyPr>
          <a:lstStyle/>
          <a:p>
            <a:pPr marL="0" indent="0" algn="ctr">
              <a:buNone/>
            </a:pPr>
            <a:br>
              <a:rPr lang="en-US" sz="4400" dirty="0">
                <a:latin typeface="Ubuntu" panose="020B0504030602030204" pitchFamily="34" charset="0"/>
              </a:rPr>
            </a:br>
            <a:r>
              <a:rPr lang="en-US" sz="4400" dirty="0">
                <a:latin typeface="Ubuntu" panose="020B0504030602030204" pitchFamily="34" charset="0"/>
                <a:hlinkClick r:id="rId2"/>
              </a:rPr>
              <a:t>www.vox.com</a:t>
            </a:r>
            <a:endParaRPr lang="en-US" sz="4400" dirty="0">
              <a:latin typeface="Ubuntu" panose="020B0504030602030204" pitchFamily="34" charset="0"/>
            </a:endParaRPr>
          </a:p>
          <a:p>
            <a:pPr marL="0" indent="0" algn="ctr">
              <a:buNone/>
            </a:pPr>
            <a:r>
              <a:rPr lang="en-US" sz="4400" dirty="0">
                <a:latin typeface="Ubuntu" panose="020B0504030602030204" pitchFamily="34" charset="0"/>
                <a:hlinkClick r:id="rId3"/>
              </a:rPr>
              <a:t>www.fivethirtyeight.com</a:t>
            </a:r>
            <a:endParaRPr lang="en-US" sz="4400" dirty="0">
              <a:latin typeface="Ubuntu" panose="020B0504030602030204" pitchFamily="34" charset="0"/>
            </a:endParaRPr>
          </a:p>
          <a:p>
            <a:pPr marL="0" indent="0">
              <a:buNone/>
            </a:pPr>
            <a:endParaRPr lang="en-US" sz="4400" dirty="0">
              <a:latin typeface="Ubuntu" panose="020B0504030602030204" pitchFamily="34" charset="0"/>
            </a:endParaRPr>
          </a:p>
        </p:txBody>
      </p:sp>
    </p:spTree>
    <p:extLst>
      <p:ext uri="{BB962C8B-B14F-4D97-AF65-F5344CB8AC3E}">
        <p14:creationId xmlns:p14="http://schemas.microsoft.com/office/powerpoint/2010/main" val="7745158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42267"/>
            <a:ext cx="10515600" cy="3934695"/>
          </a:xfrm>
        </p:spPr>
        <p:txBody>
          <a:bodyPr>
            <a:normAutofit/>
          </a:bodyPr>
          <a:lstStyle/>
          <a:p>
            <a:pPr marL="0" indent="0" algn="ctr">
              <a:buNone/>
            </a:pPr>
            <a:r>
              <a:rPr lang="en-US" sz="8000" dirty="0">
                <a:latin typeface="Ubuntu" panose="020B0504030602030204" pitchFamily="34" charset="0"/>
              </a:rPr>
              <a:t>Thank you</a:t>
            </a:r>
          </a:p>
        </p:txBody>
      </p:sp>
    </p:spTree>
    <p:extLst>
      <p:ext uri="{BB962C8B-B14F-4D97-AF65-F5344CB8AC3E}">
        <p14:creationId xmlns:p14="http://schemas.microsoft.com/office/powerpoint/2010/main" val="1293553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GB" sz="4400" dirty="0">
                <a:latin typeface="Ubuntu" panose="020B0504030602030204" pitchFamily="34" charset="0"/>
              </a:rPr>
              <a:t>Using data, the job of journalists shifts its main focus from </a:t>
            </a:r>
            <a:r>
              <a:rPr lang="en-GB" sz="4400" b="1" u="sng" dirty="0">
                <a:solidFill>
                  <a:schemeClr val="accent2"/>
                </a:solidFill>
                <a:latin typeface="Ubuntu" panose="020B0504030602030204" pitchFamily="34" charset="0"/>
              </a:rPr>
              <a:t>being the first ones to report</a:t>
            </a:r>
            <a:r>
              <a:rPr lang="en-GB" sz="4400" b="1" dirty="0">
                <a:latin typeface="Ubuntu" panose="020B0504030602030204" pitchFamily="34" charset="0"/>
              </a:rPr>
              <a:t> </a:t>
            </a:r>
            <a:r>
              <a:rPr lang="en-GB" sz="4400" dirty="0">
                <a:latin typeface="Ubuntu" panose="020B0504030602030204" pitchFamily="34" charset="0"/>
              </a:rPr>
              <a:t>to </a:t>
            </a:r>
            <a:r>
              <a:rPr lang="en-GB" sz="4400" b="1" u="sng" dirty="0">
                <a:solidFill>
                  <a:schemeClr val="accent2"/>
                </a:solidFill>
                <a:latin typeface="Ubuntu" panose="020B0504030602030204" pitchFamily="34" charset="0"/>
              </a:rPr>
              <a:t>being the ones telling us what</a:t>
            </a:r>
            <a:r>
              <a:rPr lang="en-GB" sz="4400" dirty="0">
                <a:latin typeface="Ubuntu" panose="020B0504030602030204" pitchFamily="34" charset="0"/>
              </a:rPr>
              <a:t> a certain development might actually mean. </a:t>
            </a:r>
          </a:p>
          <a:p>
            <a:pPr marL="0" indent="0">
              <a:buNone/>
            </a:pPr>
            <a:endParaRPr lang="en-US" dirty="0"/>
          </a:p>
        </p:txBody>
      </p:sp>
    </p:spTree>
    <p:extLst>
      <p:ext uri="{BB962C8B-B14F-4D97-AF65-F5344CB8AC3E}">
        <p14:creationId xmlns:p14="http://schemas.microsoft.com/office/powerpoint/2010/main" val="4166241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ctr">
              <a:buNone/>
            </a:pPr>
            <a:r>
              <a:rPr lang="en-US" sz="4400" dirty="0">
                <a:latin typeface="Ubuntu" panose="020B0504030602030204" pitchFamily="34" charset="0"/>
                <a:hlinkClick r:id="rId2"/>
              </a:rPr>
              <a:t>stanley@yourbudgit.com</a:t>
            </a:r>
            <a:endParaRPr lang="en-US" sz="4400" dirty="0">
              <a:latin typeface="Ubuntu" panose="020B0504030602030204" pitchFamily="34" charset="0"/>
            </a:endParaRPr>
          </a:p>
          <a:p>
            <a:pPr marL="0" indent="0" algn="ctr">
              <a:buNone/>
            </a:pPr>
            <a:r>
              <a:rPr lang="en-US" sz="4400" dirty="0">
                <a:latin typeface="Ubuntu" panose="020B0504030602030204" pitchFamily="34" charset="0"/>
                <a:hlinkClick r:id="rId3"/>
              </a:rPr>
              <a:t>info@yourbudgit.com</a:t>
            </a:r>
            <a:endParaRPr lang="en-US" sz="4400" dirty="0">
              <a:latin typeface="Ubuntu" panose="020B0504030602030204" pitchFamily="34" charset="0"/>
            </a:endParaRPr>
          </a:p>
          <a:p>
            <a:pPr marL="0" indent="0" algn="ctr">
              <a:buNone/>
            </a:pPr>
            <a:r>
              <a:rPr lang="en-US" sz="4400" dirty="0">
                <a:latin typeface="Ubuntu" panose="020B0504030602030204" pitchFamily="34" charset="0"/>
              </a:rPr>
              <a:t>09094784831</a:t>
            </a:r>
          </a:p>
          <a:p>
            <a:pPr marL="0" indent="0" algn="ctr">
              <a:buNone/>
            </a:pPr>
            <a:br>
              <a:rPr lang="en-US" sz="4400" dirty="0">
                <a:latin typeface="Ubuntu" panose="020B0504030602030204" pitchFamily="34" charset="0"/>
              </a:rPr>
            </a:br>
            <a:r>
              <a:rPr lang="en-US" sz="4400" dirty="0">
                <a:latin typeface="Ubuntu" panose="020B0504030602030204" pitchFamily="34" charset="0"/>
                <a:hlinkClick r:id="rId4"/>
              </a:rPr>
              <a:t>www.yourbudgit.com</a:t>
            </a:r>
            <a:endParaRPr lang="en-US" sz="4400" dirty="0">
              <a:latin typeface="Ubuntu" panose="020B0504030602030204" pitchFamily="34" charset="0"/>
            </a:endParaRPr>
          </a:p>
          <a:p>
            <a:pPr marL="0" indent="0" algn="ctr">
              <a:buNone/>
            </a:pPr>
            <a:r>
              <a:rPr lang="en-US" sz="4400" dirty="0">
                <a:latin typeface="Ubuntu" panose="020B0504030602030204" pitchFamily="34" charset="0"/>
                <a:hlinkClick r:id="rId5"/>
              </a:rPr>
              <a:t>www.tracka.ng</a:t>
            </a:r>
            <a:endParaRPr lang="en-US" sz="4400" dirty="0">
              <a:latin typeface="Ubuntu" panose="020B0504030602030204" pitchFamily="34" charset="0"/>
            </a:endParaRPr>
          </a:p>
          <a:p>
            <a:pPr marL="0" indent="0" algn="ctr">
              <a:buNone/>
            </a:pPr>
            <a:r>
              <a:rPr lang="en-US" sz="4400" dirty="0">
                <a:latin typeface="Ubuntu" panose="020B0504030602030204" pitchFamily="34" charset="0"/>
                <a:hlinkClick r:id="rId6"/>
              </a:rPr>
              <a:t>www.fitila.ng</a:t>
            </a:r>
            <a:endParaRPr lang="en-US" sz="4400" dirty="0">
              <a:latin typeface="Ubuntu" panose="020B0504030602030204" pitchFamily="34" charset="0"/>
            </a:endParaRPr>
          </a:p>
          <a:p>
            <a:pPr marL="0" indent="0" algn="ctr">
              <a:buNone/>
            </a:pPr>
            <a:br>
              <a:rPr lang="en-US" dirty="0"/>
            </a:br>
            <a:endParaRPr lang="en-US" dirty="0"/>
          </a:p>
        </p:txBody>
      </p:sp>
      <p:sp>
        <p:nvSpPr>
          <p:cNvPr id="4" name="Title 1"/>
          <p:cNvSpPr>
            <a:spLocks noGrp="1"/>
          </p:cNvSpPr>
          <p:nvPr>
            <p:ph type="title"/>
          </p:nvPr>
        </p:nvSpPr>
        <p:spPr>
          <a:xfrm>
            <a:off x="838200" y="365125"/>
            <a:ext cx="10515600" cy="1325563"/>
          </a:xfrm>
        </p:spPr>
        <p:txBody>
          <a:bodyPr/>
          <a:lstStyle/>
          <a:p>
            <a:pPr algn="ctr"/>
            <a:r>
              <a:rPr lang="en-US" dirty="0">
                <a:latin typeface="Ubuntu" panose="020B0504030602030204" pitchFamily="34" charset="0"/>
              </a:rPr>
              <a:t>Contact:</a:t>
            </a:r>
            <a:endParaRPr lang="en-US" dirty="0"/>
          </a:p>
        </p:txBody>
      </p:sp>
    </p:spTree>
    <p:extLst>
      <p:ext uri="{BB962C8B-B14F-4D97-AF65-F5344CB8AC3E}">
        <p14:creationId xmlns:p14="http://schemas.microsoft.com/office/powerpoint/2010/main" val="24750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91056"/>
            <a:ext cx="10515600" cy="4351338"/>
          </a:xfrm>
        </p:spPr>
        <p:txBody>
          <a:bodyPr>
            <a:normAutofit/>
          </a:bodyPr>
          <a:lstStyle/>
          <a:p>
            <a:pPr marL="0" indent="0" algn="ctr">
              <a:buNone/>
            </a:pPr>
            <a:r>
              <a:rPr lang="en-US" sz="4400" dirty="0">
                <a:latin typeface="Ubuntu" panose="020B0504030602030204" pitchFamily="34" charset="0"/>
              </a:rPr>
              <a:t>Data journalism begins by </a:t>
            </a:r>
            <a:r>
              <a:rPr lang="en-US" sz="4400" b="1" dirty="0">
                <a:solidFill>
                  <a:schemeClr val="accent2"/>
                </a:solidFill>
                <a:latin typeface="Ubuntu" panose="020B0504030602030204" pitchFamily="34" charset="0"/>
              </a:rPr>
              <a:t>asking questions</a:t>
            </a:r>
            <a:r>
              <a:rPr lang="en-US" sz="4400" dirty="0">
                <a:latin typeface="Ubuntu" panose="020B0504030602030204" pitchFamily="34" charset="0"/>
              </a:rPr>
              <a:t> of numbers. It is using numbers to </a:t>
            </a:r>
            <a:r>
              <a:rPr lang="en-US" sz="4400" b="1" dirty="0">
                <a:solidFill>
                  <a:schemeClr val="accent2"/>
                </a:solidFill>
                <a:latin typeface="Ubuntu" panose="020B0504030602030204" pitchFamily="34" charset="0"/>
              </a:rPr>
              <a:t>verify or disclaim</a:t>
            </a:r>
            <a:r>
              <a:rPr lang="en-US" sz="4400" dirty="0">
                <a:latin typeface="Ubuntu" panose="020B0504030602030204" pitchFamily="34" charset="0"/>
              </a:rPr>
              <a:t> a statement.</a:t>
            </a:r>
          </a:p>
        </p:txBody>
      </p:sp>
    </p:spTree>
    <p:extLst>
      <p:ext uri="{BB962C8B-B14F-4D97-AF65-F5344CB8AC3E}">
        <p14:creationId xmlns:p14="http://schemas.microsoft.com/office/powerpoint/2010/main" val="4133393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latin typeface="Ubuntu" panose="020B0504030602030204" pitchFamily="34" charset="0"/>
              </a:rPr>
              <a:t>Biggest data journalism challenge</a:t>
            </a:r>
          </a:p>
        </p:txBody>
      </p:sp>
      <p:sp>
        <p:nvSpPr>
          <p:cNvPr id="3" name="Content Placeholder 2"/>
          <p:cNvSpPr>
            <a:spLocks noGrp="1"/>
          </p:cNvSpPr>
          <p:nvPr>
            <p:ph idx="1"/>
          </p:nvPr>
        </p:nvSpPr>
        <p:spPr>
          <a:xfrm>
            <a:off x="838200" y="2340882"/>
            <a:ext cx="10515600" cy="3385004"/>
          </a:xfrm>
        </p:spPr>
        <p:txBody>
          <a:bodyPr>
            <a:normAutofit/>
          </a:bodyPr>
          <a:lstStyle/>
          <a:p>
            <a:pPr marL="0" indent="0" algn="ctr">
              <a:buNone/>
            </a:pPr>
            <a:r>
              <a:rPr lang="en-US" sz="7200" b="1" dirty="0">
                <a:latin typeface="Ubuntu" panose="020B0504030602030204" pitchFamily="34" charset="0"/>
              </a:rPr>
              <a:t>How and where do I get the data?</a:t>
            </a:r>
          </a:p>
        </p:txBody>
      </p:sp>
    </p:spTree>
    <p:extLst>
      <p:ext uri="{BB962C8B-B14F-4D97-AF65-F5344CB8AC3E}">
        <p14:creationId xmlns:p14="http://schemas.microsoft.com/office/powerpoint/2010/main" val="1122932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400" dirty="0">
                <a:latin typeface="Ubuntu" panose="020B0504030602030204" pitchFamily="34" charset="0"/>
              </a:rPr>
              <a:t>There are a number of ways to get data for your story.</a:t>
            </a:r>
          </a:p>
        </p:txBody>
      </p:sp>
    </p:spTree>
    <p:extLst>
      <p:ext uri="{BB962C8B-B14F-4D97-AF65-F5344CB8AC3E}">
        <p14:creationId xmlns:p14="http://schemas.microsoft.com/office/powerpoint/2010/main" val="3144455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356304"/>
          </a:xfrm>
        </p:spPr>
        <p:txBody>
          <a:bodyPr>
            <a:noAutofit/>
          </a:bodyPr>
          <a:lstStyle/>
          <a:p>
            <a:pPr algn="ctr"/>
            <a:r>
              <a:rPr lang="en-US" sz="16600" b="1" dirty="0">
                <a:latin typeface="Ubuntu" panose="020B0504030602030204" pitchFamily="34" charset="0"/>
              </a:rPr>
              <a:t>1. </a:t>
            </a:r>
          </a:p>
        </p:txBody>
      </p:sp>
      <p:sp>
        <p:nvSpPr>
          <p:cNvPr id="3" name="Content Placeholder 2"/>
          <p:cNvSpPr>
            <a:spLocks noGrp="1"/>
          </p:cNvSpPr>
          <p:nvPr>
            <p:ph idx="1"/>
          </p:nvPr>
        </p:nvSpPr>
        <p:spPr>
          <a:xfrm>
            <a:off x="838200" y="2764972"/>
            <a:ext cx="10515600" cy="3027363"/>
          </a:xfrm>
        </p:spPr>
        <p:txBody>
          <a:bodyPr>
            <a:normAutofit/>
          </a:bodyPr>
          <a:lstStyle/>
          <a:p>
            <a:pPr marL="0" indent="0" algn="ctr">
              <a:buNone/>
            </a:pPr>
            <a:r>
              <a:rPr lang="en-US" sz="4400" dirty="0">
                <a:latin typeface="Ubuntu" panose="020B0504030602030204" pitchFamily="34" charset="0"/>
              </a:rPr>
              <a:t>A source comes to you and tells you about it.</a:t>
            </a:r>
          </a:p>
          <a:p>
            <a:pPr marL="0" indent="0" algn="ctr">
              <a:buNone/>
            </a:pPr>
            <a:endParaRPr lang="en-US" sz="4400" dirty="0">
              <a:latin typeface="Ubuntu" panose="020B0504030602030204" pitchFamily="34" charset="0"/>
            </a:endParaRPr>
          </a:p>
          <a:p>
            <a:pPr marL="0" indent="0" algn="ctr">
              <a:buNone/>
            </a:pPr>
            <a:r>
              <a:rPr lang="en-US" sz="4400" dirty="0">
                <a:latin typeface="Ubuntu" panose="020B0504030602030204" pitchFamily="34" charset="0"/>
              </a:rPr>
              <a:t>Maybe a whistleblower!!!</a:t>
            </a:r>
          </a:p>
        </p:txBody>
      </p:sp>
    </p:spTree>
    <p:extLst>
      <p:ext uri="{BB962C8B-B14F-4D97-AF65-F5344CB8AC3E}">
        <p14:creationId xmlns:p14="http://schemas.microsoft.com/office/powerpoint/2010/main" val="1704197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007961"/>
          </a:xfrm>
        </p:spPr>
        <p:txBody>
          <a:bodyPr>
            <a:noAutofit/>
          </a:bodyPr>
          <a:lstStyle/>
          <a:p>
            <a:pPr algn="ctr"/>
            <a:r>
              <a:rPr lang="en-US" sz="16600" b="1" dirty="0">
                <a:latin typeface="Ubuntu" panose="020B0504030602030204" pitchFamily="34" charset="0"/>
              </a:rPr>
              <a:t>2.</a:t>
            </a:r>
          </a:p>
        </p:txBody>
      </p:sp>
      <p:sp>
        <p:nvSpPr>
          <p:cNvPr id="4" name="Content Placeholder 2"/>
          <p:cNvSpPr>
            <a:spLocks noGrp="1"/>
          </p:cNvSpPr>
          <p:nvPr>
            <p:ph idx="1"/>
          </p:nvPr>
        </p:nvSpPr>
        <p:spPr>
          <a:xfrm>
            <a:off x="838200" y="2764972"/>
            <a:ext cx="10515600" cy="3027363"/>
          </a:xfrm>
        </p:spPr>
        <p:txBody>
          <a:bodyPr>
            <a:normAutofit fontScale="92500" lnSpcReduction="10000"/>
          </a:bodyPr>
          <a:lstStyle/>
          <a:p>
            <a:pPr marL="0" indent="0" algn="ctr">
              <a:buNone/>
            </a:pPr>
            <a:r>
              <a:rPr lang="en-US" sz="4400" dirty="0">
                <a:latin typeface="Ubuntu" panose="020B0504030602030204" pitchFamily="34" charset="0"/>
              </a:rPr>
              <a:t>You are researching a story and realize that data has been collected. </a:t>
            </a:r>
          </a:p>
          <a:p>
            <a:pPr marL="0" indent="0" algn="ctr">
              <a:buNone/>
            </a:pPr>
            <a:endParaRPr lang="en-US" sz="4400" dirty="0">
              <a:latin typeface="Ubuntu" panose="020B0504030602030204" pitchFamily="34" charset="0"/>
            </a:endParaRPr>
          </a:p>
          <a:p>
            <a:pPr marL="0" indent="0" algn="ctr">
              <a:buNone/>
            </a:pPr>
            <a:r>
              <a:rPr lang="en-US" sz="4400" dirty="0">
                <a:latin typeface="Ubuntu" panose="020B0504030602030204" pitchFamily="34" charset="0"/>
              </a:rPr>
              <a:t>The data might be privately held or require owner’s permission before re-use.</a:t>
            </a:r>
          </a:p>
        </p:txBody>
      </p:sp>
    </p:spTree>
    <p:extLst>
      <p:ext uri="{BB962C8B-B14F-4D97-AF65-F5344CB8AC3E}">
        <p14:creationId xmlns:p14="http://schemas.microsoft.com/office/powerpoint/2010/main" val="3109275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158399"/>
            <a:ext cx="10515600" cy="2007961"/>
          </a:xfrm>
        </p:spPr>
        <p:txBody>
          <a:bodyPr>
            <a:noAutofit/>
          </a:bodyPr>
          <a:lstStyle/>
          <a:p>
            <a:pPr algn="ctr"/>
            <a:r>
              <a:rPr lang="en-US" sz="16600" b="1" dirty="0">
                <a:latin typeface="Ubuntu" panose="020B0504030602030204" pitchFamily="34" charset="0"/>
              </a:rPr>
              <a:t>3.</a:t>
            </a:r>
          </a:p>
        </p:txBody>
      </p:sp>
      <p:sp>
        <p:nvSpPr>
          <p:cNvPr id="5" name="Content Placeholder 2"/>
          <p:cNvSpPr>
            <a:spLocks noGrp="1"/>
          </p:cNvSpPr>
          <p:nvPr>
            <p:ph idx="1"/>
          </p:nvPr>
        </p:nvSpPr>
        <p:spPr>
          <a:xfrm>
            <a:off x="838200" y="2067341"/>
            <a:ext cx="10515600" cy="3872284"/>
          </a:xfrm>
        </p:spPr>
        <p:txBody>
          <a:bodyPr>
            <a:normAutofit lnSpcReduction="10000"/>
          </a:bodyPr>
          <a:lstStyle/>
          <a:p>
            <a:pPr marL="0" indent="0" algn="ctr">
              <a:buNone/>
            </a:pPr>
            <a:r>
              <a:rPr lang="en-US" sz="4400" dirty="0">
                <a:latin typeface="Ubuntu" panose="020B0504030602030204" pitchFamily="34" charset="0"/>
              </a:rPr>
              <a:t>Regulator/Government Agency or Department.</a:t>
            </a:r>
          </a:p>
          <a:p>
            <a:pPr marL="0" indent="0" algn="ctr">
              <a:buNone/>
            </a:pPr>
            <a:endParaRPr lang="en-US" sz="4400" dirty="0">
              <a:latin typeface="Ubuntu" panose="020B0504030602030204" pitchFamily="34" charset="0"/>
            </a:endParaRPr>
          </a:p>
          <a:p>
            <a:pPr marL="0" indent="0" algn="ctr">
              <a:buNone/>
            </a:pPr>
            <a:r>
              <a:rPr lang="en-US" sz="4400" dirty="0">
                <a:latin typeface="Ubuntu" panose="020B0504030602030204" pitchFamily="34" charset="0"/>
              </a:rPr>
              <a:t> If an organization investigates or regulates anything, it will hold data to measure the performance of whatever it is regulating.</a:t>
            </a:r>
          </a:p>
        </p:txBody>
      </p:sp>
    </p:spTree>
    <p:extLst>
      <p:ext uri="{BB962C8B-B14F-4D97-AF65-F5344CB8AC3E}">
        <p14:creationId xmlns:p14="http://schemas.microsoft.com/office/powerpoint/2010/main" val="3519356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989</Words>
  <Application>Microsoft Office PowerPoint</Application>
  <PresentationFormat>Widescreen</PresentationFormat>
  <Paragraphs>101</Paragraphs>
  <Slides>30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Ubuntu</vt:lpstr>
      <vt:lpstr>Office Theme</vt:lpstr>
      <vt:lpstr>Data Journalism</vt:lpstr>
      <vt:lpstr>PowerPoint Presentation</vt:lpstr>
      <vt:lpstr>PowerPoint Presentation</vt:lpstr>
      <vt:lpstr>PowerPoint Presentation</vt:lpstr>
      <vt:lpstr>Biggest data journalism challenge</vt:lpstr>
      <vt:lpstr>PowerPoint Presentation</vt:lpstr>
      <vt:lpstr>1. </vt:lpstr>
      <vt:lpstr>2.</vt:lpstr>
      <vt:lpstr>3.</vt:lpstr>
      <vt:lpstr>4.</vt:lpstr>
      <vt:lpstr>PowerPoint Presentation</vt:lpstr>
      <vt:lpstr>6.</vt:lpstr>
      <vt:lpstr>How can I get government held data?</vt:lpstr>
      <vt:lpstr>Now that we have data, what are we gonna do…</vt:lpstr>
      <vt:lpstr>…don’t get yourself fired!!!</vt:lpstr>
      <vt:lpstr>PowerPoint Presentation</vt:lpstr>
      <vt:lpstr>KNOW YOUR DATA</vt:lpstr>
      <vt:lpstr>DATA VISUALIZATION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Infographics and News Reporting</vt:lpstr>
      <vt:lpstr>Lets get our hand dirty with…</vt:lpstr>
      <vt:lpstr>Data Journalism websites…</vt:lpstr>
      <vt:lpstr>PowerPoint Presentation</vt:lpstr>
      <vt:lpstr>Contact: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Stan</dc:creator>
  <cp:lastModifiedBy>Stanley Achonu</cp:lastModifiedBy>
  <cp:revision>30</cp:revision>
  <dcterms:created xsi:type="dcterms:W3CDTF">2016-09-23T00:05:58Z</dcterms:created>
  <dcterms:modified xsi:type="dcterms:W3CDTF">2017-09-15T22:09:33Z</dcterms:modified>
</cp:coreProperties>
</file>