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17" r:id="rId2"/>
    <p:sldId id="355" r:id="rId3"/>
    <p:sldId id="419" r:id="rId4"/>
    <p:sldId id="418" r:id="rId5"/>
    <p:sldId id="421" r:id="rId6"/>
    <p:sldId id="366" r:id="rId7"/>
    <p:sldId id="422" r:id="rId8"/>
    <p:sldId id="423" r:id="rId9"/>
    <p:sldId id="425" r:id="rId10"/>
    <p:sldId id="424" r:id="rId11"/>
    <p:sldId id="426" r:id="rId12"/>
    <p:sldId id="427" r:id="rId13"/>
    <p:sldId id="429" r:id="rId14"/>
    <p:sldId id="430" r:id="rId15"/>
    <p:sldId id="428" r:id="rId16"/>
    <p:sldId id="485" r:id="rId17"/>
    <p:sldId id="431" r:id="rId18"/>
    <p:sldId id="437" r:id="rId19"/>
    <p:sldId id="435" r:id="rId20"/>
    <p:sldId id="438" r:id="rId21"/>
    <p:sldId id="434" r:id="rId22"/>
    <p:sldId id="439" r:id="rId23"/>
    <p:sldId id="440" r:id="rId24"/>
    <p:sldId id="441" r:id="rId25"/>
    <p:sldId id="442" r:id="rId26"/>
    <p:sldId id="443" r:id="rId27"/>
    <p:sldId id="444" r:id="rId28"/>
    <p:sldId id="445" r:id="rId29"/>
    <p:sldId id="446" r:id="rId30"/>
    <p:sldId id="447" r:id="rId31"/>
    <p:sldId id="448" r:id="rId32"/>
    <p:sldId id="449" r:id="rId33"/>
    <p:sldId id="450" r:id="rId34"/>
    <p:sldId id="451" r:id="rId35"/>
    <p:sldId id="452" r:id="rId36"/>
    <p:sldId id="453" r:id="rId37"/>
    <p:sldId id="454" r:id="rId38"/>
    <p:sldId id="455" r:id="rId39"/>
    <p:sldId id="456" r:id="rId40"/>
    <p:sldId id="457" r:id="rId41"/>
    <p:sldId id="458" r:id="rId42"/>
    <p:sldId id="459" r:id="rId43"/>
    <p:sldId id="460" r:id="rId44"/>
    <p:sldId id="461" r:id="rId45"/>
    <p:sldId id="462" r:id="rId46"/>
    <p:sldId id="463" r:id="rId47"/>
    <p:sldId id="464" r:id="rId48"/>
    <p:sldId id="465" r:id="rId49"/>
    <p:sldId id="466" r:id="rId50"/>
    <p:sldId id="468" r:id="rId51"/>
    <p:sldId id="469" r:id="rId52"/>
    <p:sldId id="471" r:id="rId53"/>
    <p:sldId id="467" r:id="rId54"/>
    <p:sldId id="472" r:id="rId55"/>
    <p:sldId id="473" r:id="rId56"/>
    <p:sldId id="477" r:id="rId57"/>
    <p:sldId id="478" r:id="rId58"/>
    <p:sldId id="479" r:id="rId59"/>
    <p:sldId id="480" r:id="rId60"/>
    <p:sldId id="474" r:id="rId61"/>
    <p:sldId id="481" r:id="rId62"/>
    <p:sldId id="482" r:id="rId63"/>
    <p:sldId id="412" r:id="rId64"/>
    <p:sldId id="484" r:id="rId65"/>
    <p:sldId id="483" r:id="rId66"/>
    <p:sldId id="391" r:id="rId6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744" y="60"/>
      </p:cViewPr>
      <p:guideLst>
        <p:guide orient="horz" pos="2160"/>
        <p:guide pos="3840"/>
      </p:guideLst>
    </p:cSldViewPr>
  </p:slideViewPr>
  <p:notesTextViewPr>
    <p:cViewPr>
      <p:scale>
        <a:sx n="3" d="2"/>
        <a:sy n="3" d="2"/>
      </p:scale>
      <p:origin x="0" y="0"/>
    </p:cViewPr>
  </p:notesTextViewPr>
  <p:sorterViewPr>
    <p:cViewPr>
      <p:scale>
        <a:sx n="120" d="100"/>
        <a:sy n="120" d="100"/>
      </p:scale>
      <p:origin x="0" y="-2412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834916-F3A8-438A-B096-5E8EBCA82269}" type="datetimeFigureOut">
              <a:rPr lang="en-GB" smtClean="0"/>
              <a:t>09/04/2019</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1F9BCC-7324-49B6-A03F-B508054AF99C}" type="slidenum">
              <a:rPr lang="en-GB" smtClean="0"/>
              <a:t>‹#›</a:t>
            </a:fld>
            <a:endParaRPr lang="en-GB"/>
          </a:p>
        </p:txBody>
      </p:sp>
    </p:spTree>
    <p:extLst>
      <p:ext uri="{BB962C8B-B14F-4D97-AF65-F5344CB8AC3E}">
        <p14:creationId xmlns:p14="http://schemas.microsoft.com/office/powerpoint/2010/main" val="2106668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40FB5581-C87E-4900-8465-E61F26E13112}" type="datetimeFigureOut">
              <a:rPr lang="fr-FR" smtClean="0"/>
              <a:t>09/04/2019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7883440-B15D-457F-8AD5-902BD523F189}" type="slidenum">
              <a:rPr lang="fr-FR" smtClean="0"/>
              <a:t>‹#›</a:t>
            </a:fld>
            <a:endParaRPr lang="fr-FR"/>
          </a:p>
        </p:txBody>
      </p:sp>
    </p:spTree>
    <p:extLst>
      <p:ext uri="{BB962C8B-B14F-4D97-AF65-F5344CB8AC3E}">
        <p14:creationId xmlns:p14="http://schemas.microsoft.com/office/powerpoint/2010/main" val="3134643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40FB5581-C87E-4900-8465-E61F26E13112}" type="datetimeFigureOut">
              <a:rPr lang="fr-FR" smtClean="0"/>
              <a:t>09/04/2019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7883440-B15D-457F-8AD5-902BD523F189}" type="slidenum">
              <a:rPr lang="fr-FR" smtClean="0"/>
              <a:t>‹#›</a:t>
            </a:fld>
            <a:endParaRPr lang="fr-FR"/>
          </a:p>
        </p:txBody>
      </p:sp>
    </p:spTree>
    <p:extLst>
      <p:ext uri="{BB962C8B-B14F-4D97-AF65-F5344CB8AC3E}">
        <p14:creationId xmlns:p14="http://schemas.microsoft.com/office/powerpoint/2010/main" val="253784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40FB5581-C87E-4900-8465-E61F26E13112}" type="datetimeFigureOut">
              <a:rPr lang="fr-FR" smtClean="0"/>
              <a:t>09/04/2019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7883440-B15D-457F-8AD5-902BD523F189}" type="slidenum">
              <a:rPr lang="fr-FR" smtClean="0"/>
              <a:t>‹#›</a:t>
            </a:fld>
            <a:endParaRPr lang="fr-FR"/>
          </a:p>
        </p:txBody>
      </p:sp>
    </p:spTree>
    <p:extLst>
      <p:ext uri="{BB962C8B-B14F-4D97-AF65-F5344CB8AC3E}">
        <p14:creationId xmlns:p14="http://schemas.microsoft.com/office/powerpoint/2010/main" val="1078030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40FB5581-C87E-4900-8465-E61F26E13112}" type="datetimeFigureOut">
              <a:rPr lang="fr-FR" smtClean="0"/>
              <a:t>09/04/2019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7883440-B15D-457F-8AD5-902BD523F189}" type="slidenum">
              <a:rPr lang="fr-FR" smtClean="0"/>
              <a:t>‹#›</a:t>
            </a:fld>
            <a:endParaRPr lang="fr-FR"/>
          </a:p>
        </p:txBody>
      </p:sp>
    </p:spTree>
    <p:extLst>
      <p:ext uri="{BB962C8B-B14F-4D97-AF65-F5344CB8AC3E}">
        <p14:creationId xmlns:p14="http://schemas.microsoft.com/office/powerpoint/2010/main" val="3383795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FB5581-C87E-4900-8465-E61F26E13112}" type="datetimeFigureOut">
              <a:rPr lang="fr-FR" smtClean="0"/>
              <a:t>09/04/2019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7883440-B15D-457F-8AD5-902BD523F189}" type="slidenum">
              <a:rPr lang="fr-FR" smtClean="0"/>
              <a:t>‹#›</a:t>
            </a:fld>
            <a:endParaRPr lang="fr-FR"/>
          </a:p>
        </p:txBody>
      </p:sp>
    </p:spTree>
    <p:extLst>
      <p:ext uri="{BB962C8B-B14F-4D97-AF65-F5344CB8AC3E}">
        <p14:creationId xmlns:p14="http://schemas.microsoft.com/office/powerpoint/2010/main" val="2639045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40FB5581-C87E-4900-8465-E61F26E13112}" type="datetimeFigureOut">
              <a:rPr lang="fr-FR" smtClean="0"/>
              <a:t>09/04/2019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7883440-B15D-457F-8AD5-902BD523F189}" type="slidenum">
              <a:rPr lang="fr-FR" smtClean="0"/>
              <a:t>‹#›</a:t>
            </a:fld>
            <a:endParaRPr lang="fr-FR"/>
          </a:p>
        </p:txBody>
      </p:sp>
    </p:spTree>
    <p:extLst>
      <p:ext uri="{BB962C8B-B14F-4D97-AF65-F5344CB8AC3E}">
        <p14:creationId xmlns:p14="http://schemas.microsoft.com/office/powerpoint/2010/main" val="272699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40FB5581-C87E-4900-8465-E61F26E13112}" type="datetimeFigureOut">
              <a:rPr lang="fr-FR" smtClean="0"/>
              <a:t>09/04/2019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E7883440-B15D-457F-8AD5-902BD523F189}" type="slidenum">
              <a:rPr lang="fr-FR" smtClean="0"/>
              <a:t>‹#›</a:t>
            </a:fld>
            <a:endParaRPr lang="fr-FR"/>
          </a:p>
        </p:txBody>
      </p:sp>
    </p:spTree>
    <p:extLst>
      <p:ext uri="{BB962C8B-B14F-4D97-AF65-F5344CB8AC3E}">
        <p14:creationId xmlns:p14="http://schemas.microsoft.com/office/powerpoint/2010/main" val="581646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40FB5581-C87E-4900-8465-E61F26E13112}" type="datetimeFigureOut">
              <a:rPr lang="fr-FR" smtClean="0"/>
              <a:t>09/04/2019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7883440-B15D-457F-8AD5-902BD523F189}" type="slidenum">
              <a:rPr lang="fr-FR" smtClean="0"/>
              <a:t>‹#›</a:t>
            </a:fld>
            <a:endParaRPr lang="fr-FR"/>
          </a:p>
        </p:txBody>
      </p:sp>
    </p:spTree>
    <p:extLst>
      <p:ext uri="{BB962C8B-B14F-4D97-AF65-F5344CB8AC3E}">
        <p14:creationId xmlns:p14="http://schemas.microsoft.com/office/powerpoint/2010/main" val="2691654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FB5581-C87E-4900-8465-E61F26E13112}" type="datetimeFigureOut">
              <a:rPr lang="fr-FR" smtClean="0"/>
              <a:t>09/04/2019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E7883440-B15D-457F-8AD5-902BD523F189}" type="slidenum">
              <a:rPr lang="fr-FR" smtClean="0"/>
              <a:t>‹#›</a:t>
            </a:fld>
            <a:endParaRPr lang="fr-FR"/>
          </a:p>
        </p:txBody>
      </p:sp>
    </p:spTree>
    <p:extLst>
      <p:ext uri="{BB962C8B-B14F-4D97-AF65-F5344CB8AC3E}">
        <p14:creationId xmlns:p14="http://schemas.microsoft.com/office/powerpoint/2010/main" val="1069865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FB5581-C87E-4900-8465-E61F26E13112}" type="datetimeFigureOut">
              <a:rPr lang="fr-FR" smtClean="0"/>
              <a:t>09/04/2019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7883440-B15D-457F-8AD5-902BD523F189}" type="slidenum">
              <a:rPr lang="fr-FR" smtClean="0"/>
              <a:t>‹#›</a:t>
            </a:fld>
            <a:endParaRPr lang="fr-FR"/>
          </a:p>
        </p:txBody>
      </p:sp>
    </p:spTree>
    <p:extLst>
      <p:ext uri="{BB962C8B-B14F-4D97-AF65-F5344CB8AC3E}">
        <p14:creationId xmlns:p14="http://schemas.microsoft.com/office/powerpoint/2010/main" val="2240815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FB5581-C87E-4900-8465-E61F26E13112}" type="datetimeFigureOut">
              <a:rPr lang="fr-FR" smtClean="0"/>
              <a:t>09/04/2019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7883440-B15D-457F-8AD5-902BD523F189}" type="slidenum">
              <a:rPr lang="fr-FR" smtClean="0"/>
              <a:t>‹#›</a:t>
            </a:fld>
            <a:endParaRPr lang="fr-FR"/>
          </a:p>
        </p:txBody>
      </p:sp>
    </p:spTree>
    <p:extLst>
      <p:ext uri="{BB962C8B-B14F-4D97-AF65-F5344CB8AC3E}">
        <p14:creationId xmlns:p14="http://schemas.microsoft.com/office/powerpoint/2010/main" val="872259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FB5581-C87E-4900-8465-E61F26E13112}" type="datetimeFigureOut">
              <a:rPr lang="fr-FR" smtClean="0"/>
              <a:t>09/04/2019</a:t>
            </a:fld>
            <a:endParaRPr lang="fr-F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883440-B15D-457F-8AD5-902BD523F189}" type="slidenum">
              <a:rPr lang="fr-FR" smtClean="0"/>
              <a:t>‹#›</a:t>
            </a:fld>
            <a:endParaRPr lang="fr-FR"/>
          </a:p>
        </p:txBody>
      </p:sp>
      <p:grpSp>
        <p:nvGrpSpPr>
          <p:cNvPr id="7" name="Group 6">
            <a:extLst>
              <a:ext uri="{FF2B5EF4-FFF2-40B4-BE49-F238E27FC236}">
                <a16:creationId xmlns:a16="http://schemas.microsoft.com/office/drawing/2014/main" id="{A7C0344A-2471-4B3B-8738-9323BFFC0263}"/>
              </a:ext>
            </a:extLst>
          </p:cNvPr>
          <p:cNvGrpSpPr/>
          <p:nvPr userDrawn="1"/>
        </p:nvGrpSpPr>
        <p:grpSpPr>
          <a:xfrm>
            <a:off x="11472598" y="6341698"/>
            <a:ext cx="1056117" cy="759554"/>
            <a:chOff x="8244408" y="6160156"/>
            <a:chExt cx="576064" cy="548678"/>
          </a:xfrm>
        </p:grpSpPr>
        <p:sp>
          <p:nvSpPr>
            <p:cNvPr id="8" name="Oval 7">
              <a:extLst>
                <a:ext uri="{FF2B5EF4-FFF2-40B4-BE49-F238E27FC236}">
                  <a16:creationId xmlns:a16="http://schemas.microsoft.com/office/drawing/2014/main" id="{F8CBC0A1-BF61-43F5-9345-93DB26B458B2}"/>
                </a:ext>
              </a:extLst>
            </p:cNvPr>
            <p:cNvSpPr/>
            <p:nvPr/>
          </p:nvSpPr>
          <p:spPr>
            <a:xfrm>
              <a:off x="8244408" y="6160156"/>
              <a:ext cx="576064" cy="548678"/>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Oval 8">
              <a:extLst>
                <a:ext uri="{FF2B5EF4-FFF2-40B4-BE49-F238E27FC236}">
                  <a16:creationId xmlns:a16="http://schemas.microsoft.com/office/drawing/2014/main" id="{1911F902-010D-440D-BDB1-159228FDDC8D}"/>
                </a:ext>
              </a:extLst>
            </p:cNvPr>
            <p:cNvSpPr/>
            <p:nvPr/>
          </p:nvSpPr>
          <p:spPr>
            <a:xfrm>
              <a:off x="8370168" y="6282046"/>
              <a:ext cx="324544" cy="317239"/>
            </a:xfrm>
            <a:prstGeom prst="ellipse">
              <a:avLst/>
            </a:prstGeom>
            <a:noFill/>
            <a:ln w="762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sp>
        <p:nvSpPr>
          <p:cNvPr id="10" name="TextBox 9">
            <a:extLst>
              <a:ext uri="{FF2B5EF4-FFF2-40B4-BE49-F238E27FC236}">
                <a16:creationId xmlns:a16="http://schemas.microsoft.com/office/drawing/2014/main" id="{96F6776C-EDE0-4A18-BEF4-BF248D4FAB72}"/>
              </a:ext>
            </a:extLst>
          </p:cNvPr>
          <p:cNvSpPr txBox="1"/>
          <p:nvPr userDrawn="1"/>
        </p:nvSpPr>
        <p:spPr>
          <a:xfrm>
            <a:off x="11650572" y="6536809"/>
            <a:ext cx="878837" cy="369332"/>
          </a:xfrm>
          <a:prstGeom prst="rect">
            <a:avLst/>
          </a:prstGeom>
          <a:noFill/>
        </p:spPr>
        <p:txBody>
          <a:bodyPr wrap="square" rtlCol="0">
            <a:spAutoFit/>
          </a:bodyPr>
          <a:lstStyle/>
          <a:p>
            <a:fld id="{4B2F1F97-8CD3-45EC-9DD6-5D777C7D9058}" type="slidenum">
              <a:rPr lang="en-GB" sz="1800" b="1" smtClean="0"/>
              <a:t>‹#›</a:t>
            </a:fld>
            <a:endParaRPr lang="en-GB" sz="1800" b="1" dirty="0"/>
          </a:p>
        </p:txBody>
      </p:sp>
      <p:cxnSp>
        <p:nvCxnSpPr>
          <p:cNvPr id="13" name="Straight Connector 12">
            <a:extLst>
              <a:ext uri="{FF2B5EF4-FFF2-40B4-BE49-F238E27FC236}">
                <a16:creationId xmlns:a16="http://schemas.microsoft.com/office/drawing/2014/main" id="{5FCDE812-5F34-4830-81CE-5F677D5F5810}"/>
              </a:ext>
            </a:extLst>
          </p:cNvPr>
          <p:cNvCxnSpPr/>
          <p:nvPr userDrawn="1"/>
        </p:nvCxnSpPr>
        <p:spPr>
          <a:xfrm>
            <a:off x="0" y="6597352"/>
            <a:ext cx="11472597" cy="0"/>
          </a:xfrm>
          <a:prstGeom prst="line">
            <a:avLst/>
          </a:prstGeom>
          <a:ln w="76200">
            <a:solidFill>
              <a:srgbClr val="00B050"/>
            </a:solidFill>
          </a:ln>
        </p:spPr>
        <p:style>
          <a:lnRef idx="1">
            <a:schemeClr val="accent3"/>
          </a:lnRef>
          <a:fillRef idx="0">
            <a:schemeClr val="accent3"/>
          </a:fillRef>
          <a:effectRef idx="0">
            <a:schemeClr val="accent3"/>
          </a:effectRef>
          <a:fontRef idx="minor">
            <a:schemeClr val="tx1"/>
          </a:fontRef>
        </p:style>
      </p:cxnSp>
      <p:cxnSp>
        <p:nvCxnSpPr>
          <p:cNvPr id="14" name="Straight Connector 13">
            <a:extLst>
              <a:ext uri="{FF2B5EF4-FFF2-40B4-BE49-F238E27FC236}">
                <a16:creationId xmlns:a16="http://schemas.microsoft.com/office/drawing/2014/main" id="{627BDA8F-5F29-45DB-800B-479EB7863263}"/>
              </a:ext>
            </a:extLst>
          </p:cNvPr>
          <p:cNvCxnSpPr/>
          <p:nvPr userDrawn="1"/>
        </p:nvCxnSpPr>
        <p:spPr>
          <a:xfrm>
            <a:off x="0" y="6749752"/>
            <a:ext cx="11472597" cy="0"/>
          </a:xfrm>
          <a:prstGeom prst="line">
            <a:avLst/>
          </a:prstGeom>
          <a:ln w="76200">
            <a:solidFill>
              <a:srgbClr val="C00000"/>
            </a:solidFill>
          </a:ln>
        </p:spPr>
        <p:style>
          <a:lnRef idx="1">
            <a:schemeClr val="accent3"/>
          </a:lnRef>
          <a:fillRef idx="0">
            <a:schemeClr val="accent3"/>
          </a:fillRef>
          <a:effectRef idx="0">
            <a:schemeClr val="accent3"/>
          </a:effectRef>
          <a:fontRef idx="minor">
            <a:schemeClr val="tx1"/>
          </a:fontRef>
        </p:style>
      </p:cxnSp>
      <p:cxnSp>
        <p:nvCxnSpPr>
          <p:cNvPr id="15" name="Straight Connector 14">
            <a:extLst>
              <a:ext uri="{FF2B5EF4-FFF2-40B4-BE49-F238E27FC236}">
                <a16:creationId xmlns:a16="http://schemas.microsoft.com/office/drawing/2014/main" id="{BBAF7313-F328-4BD8-9DFE-52A1A4687250}"/>
              </a:ext>
            </a:extLst>
          </p:cNvPr>
          <p:cNvCxnSpPr>
            <a:cxnSpLocks/>
          </p:cNvCxnSpPr>
          <p:nvPr userDrawn="1"/>
        </p:nvCxnSpPr>
        <p:spPr>
          <a:xfrm flipV="1">
            <a:off x="0" y="108250"/>
            <a:ext cx="12192000" cy="42265"/>
          </a:xfrm>
          <a:prstGeom prst="line">
            <a:avLst/>
          </a:prstGeom>
          <a:ln w="76200">
            <a:solidFill>
              <a:srgbClr val="00B050"/>
            </a:solidFill>
          </a:ln>
        </p:spPr>
        <p:style>
          <a:lnRef idx="1">
            <a:schemeClr val="accent3"/>
          </a:lnRef>
          <a:fillRef idx="0">
            <a:schemeClr val="accent3"/>
          </a:fillRef>
          <a:effectRef idx="0">
            <a:schemeClr val="accent3"/>
          </a:effectRef>
          <a:fontRef idx="minor">
            <a:schemeClr val="tx1"/>
          </a:fontRef>
        </p:style>
      </p:cxnSp>
      <p:cxnSp>
        <p:nvCxnSpPr>
          <p:cNvPr id="16" name="Straight Connector 15">
            <a:extLst>
              <a:ext uri="{FF2B5EF4-FFF2-40B4-BE49-F238E27FC236}">
                <a16:creationId xmlns:a16="http://schemas.microsoft.com/office/drawing/2014/main" id="{34C789D0-EAE5-45C1-8A73-E93B199B74ED}"/>
              </a:ext>
            </a:extLst>
          </p:cNvPr>
          <p:cNvCxnSpPr>
            <a:cxnSpLocks/>
          </p:cNvCxnSpPr>
          <p:nvPr userDrawn="1"/>
        </p:nvCxnSpPr>
        <p:spPr>
          <a:xfrm flipV="1">
            <a:off x="-43110" y="260649"/>
            <a:ext cx="12235110" cy="42265"/>
          </a:xfrm>
          <a:prstGeom prst="line">
            <a:avLst/>
          </a:prstGeom>
          <a:ln w="76200">
            <a:solidFill>
              <a:srgbClr val="C00000"/>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307959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76673"/>
            <a:ext cx="12192000" cy="5976664"/>
          </a:xfrm>
          <a:effectLst/>
        </p:spPr>
        <p:txBody>
          <a:bodyPr>
            <a:noAutofit/>
          </a:bodyPr>
          <a:lstStyle/>
          <a:p>
            <a:r>
              <a:rPr lang="en-US" sz="3600" b="1" dirty="0">
                <a:ln w="0"/>
                <a:solidFill>
                  <a:srgbClr val="FF0000"/>
                </a:solidFill>
                <a:effectLst>
                  <a:outerShdw blurRad="38100" dist="19050" dir="2700000" algn="tl" rotWithShape="0">
                    <a:schemeClr val="dk1">
                      <a:alpha val="40000"/>
                    </a:schemeClr>
                  </a:outerShdw>
                </a:effectLst>
                <a:latin typeface="Cooper Black" panose="0208090404030B020404" pitchFamily="18" charset="0"/>
              </a:rPr>
              <a:t>EDITORIAL CONFERENCE</a:t>
            </a:r>
            <a:r>
              <a:rPr lang="en-US" sz="2400" b="1" dirty="0">
                <a:ln w="0"/>
                <a:effectLst>
                  <a:outerShdw blurRad="38100" dist="19050" dir="2700000" algn="tl" rotWithShape="0">
                    <a:schemeClr val="dk1">
                      <a:alpha val="40000"/>
                    </a:schemeClr>
                  </a:outerShdw>
                </a:effectLst>
              </a:rPr>
              <a:t/>
            </a:r>
            <a:br>
              <a:rPr lang="en-US" sz="2400" b="1" dirty="0">
                <a:ln w="0"/>
                <a:effectLst>
                  <a:outerShdw blurRad="38100" dist="19050" dir="2700000" algn="tl" rotWithShape="0">
                    <a:schemeClr val="dk1">
                      <a:alpha val="40000"/>
                    </a:schemeClr>
                  </a:outerShdw>
                </a:effectLst>
              </a:rPr>
            </a:br>
            <a:r>
              <a:rPr lang="en-US" sz="3200" b="1" dirty="0">
                <a:ln w="0"/>
                <a:effectLst>
                  <a:outerShdw blurRad="38100" dist="19050" dir="2700000" algn="tl" rotWithShape="0">
                    <a:schemeClr val="dk1">
                      <a:alpha val="40000"/>
                    </a:schemeClr>
                  </a:outerShdw>
                </a:effectLst>
                <a:latin typeface="Cambria" panose="02040503050406030204" pitchFamily="18" charset="0"/>
              </a:rPr>
              <a:t>on</a:t>
            </a:r>
            <a:r>
              <a:rPr lang="en-US" sz="2800" b="1" dirty="0">
                <a:ln w="0"/>
                <a:effectLst>
                  <a:outerShdw blurRad="38100" dist="19050" dir="2700000" algn="tl" rotWithShape="0">
                    <a:schemeClr val="dk1">
                      <a:alpha val="40000"/>
                    </a:schemeClr>
                  </a:outerShdw>
                </a:effectLst>
                <a:latin typeface="Cooper Black" panose="0208090404030B020404" pitchFamily="18" charset="0"/>
              </a:rPr>
              <a:t/>
            </a:r>
            <a:br>
              <a:rPr lang="en-US" sz="2800" b="1" dirty="0">
                <a:ln w="0"/>
                <a:effectLst>
                  <a:outerShdw blurRad="38100" dist="19050" dir="2700000" algn="tl" rotWithShape="0">
                    <a:schemeClr val="dk1">
                      <a:alpha val="40000"/>
                    </a:schemeClr>
                  </a:outerShdw>
                </a:effectLst>
                <a:latin typeface="Cooper Black" panose="0208090404030B020404" pitchFamily="18" charset="0"/>
              </a:rPr>
            </a:br>
            <a:r>
              <a:rPr lang="en-US" b="1" dirty="0">
                <a:ln w="0"/>
                <a:solidFill>
                  <a:srgbClr val="00B050"/>
                </a:solidFill>
                <a:effectLst>
                  <a:outerShdw blurRad="38100" dist="19050" dir="2700000" algn="tl" rotWithShape="0">
                    <a:schemeClr val="dk1">
                      <a:alpha val="40000"/>
                    </a:schemeClr>
                  </a:outerShdw>
                </a:effectLst>
                <a:latin typeface="Cooper Black" panose="0208090404030B020404" pitchFamily="18" charset="0"/>
              </a:rPr>
              <a:t>Legal and Ethical Issues in Investigative Journalism in Nigeria</a:t>
            </a:r>
            <a:r>
              <a:rPr lang="en-US" sz="2400" b="1" dirty="0">
                <a:ln w="0"/>
                <a:solidFill>
                  <a:srgbClr val="00B050"/>
                </a:solidFill>
                <a:effectLst>
                  <a:outerShdw blurRad="38100" dist="19050" dir="2700000" algn="tl" rotWithShape="0">
                    <a:schemeClr val="dk1">
                      <a:alpha val="40000"/>
                    </a:schemeClr>
                  </a:outerShdw>
                </a:effectLst>
                <a:latin typeface="Cambria" panose="02040503050406030204" pitchFamily="18" charset="0"/>
              </a:rPr>
              <a:t/>
            </a:r>
            <a:br>
              <a:rPr lang="en-US" sz="2400" b="1" dirty="0">
                <a:ln w="0"/>
                <a:solidFill>
                  <a:srgbClr val="00B050"/>
                </a:solidFill>
                <a:effectLst>
                  <a:outerShdw blurRad="38100" dist="19050" dir="2700000" algn="tl" rotWithShape="0">
                    <a:schemeClr val="dk1">
                      <a:alpha val="40000"/>
                    </a:schemeClr>
                  </a:outerShdw>
                </a:effectLst>
                <a:latin typeface="Cambria" panose="02040503050406030204" pitchFamily="18" charset="0"/>
              </a:rPr>
            </a:br>
            <a:r>
              <a:rPr lang="en-US" sz="2400" b="1" dirty="0">
                <a:ln w="0"/>
                <a:effectLst>
                  <a:outerShdw blurRad="38100" dist="19050" dir="2700000" algn="tl" rotWithShape="0">
                    <a:schemeClr val="dk1">
                      <a:alpha val="40000"/>
                    </a:schemeClr>
                  </a:outerShdw>
                </a:effectLst>
                <a:latin typeface="Cambria" panose="02040503050406030204" pitchFamily="18" charset="0"/>
              </a:rPr>
              <a:t>organized by</a:t>
            </a:r>
            <a:br>
              <a:rPr lang="en-US" sz="2400" b="1" dirty="0">
                <a:ln w="0"/>
                <a:effectLst>
                  <a:outerShdw blurRad="38100" dist="19050" dir="2700000" algn="tl" rotWithShape="0">
                    <a:schemeClr val="dk1">
                      <a:alpha val="40000"/>
                    </a:schemeClr>
                  </a:outerShdw>
                </a:effectLst>
                <a:latin typeface="Cambria" panose="02040503050406030204" pitchFamily="18" charset="0"/>
              </a:rPr>
            </a:br>
            <a:r>
              <a:rPr lang="en-US" sz="3600" b="1" dirty="0">
                <a:ln w="0"/>
                <a:solidFill>
                  <a:srgbClr val="0070C0"/>
                </a:solidFill>
                <a:effectLst>
                  <a:outerShdw blurRad="38100" dist="19050" dir="2700000" algn="tl" rotWithShape="0">
                    <a:schemeClr val="dk1">
                      <a:alpha val="40000"/>
                    </a:schemeClr>
                  </a:outerShdw>
                </a:effectLst>
                <a:latin typeface="Cambria" panose="02040503050406030204" pitchFamily="18" charset="0"/>
              </a:rPr>
              <a:t>The Media Trust Limited</a:t>
            </a:r>
            <a:br>
              <a:rPr lang="en-US" sz="3600" b="1" dirty="0">
                <a:ln w="0"/>
                <a:solidFill>
                  <a:srgbClr val="0070C0"/>
                </a:solidFill>
                <a:effectLst>
                  <a:outerShdw blurRad="38100" dist="19050" dir="2700000" algn="tl" rotWithShape="0">
                    <a:schemeClr val="dk1">
                      <a:alpha val="40000"/>
                    </a:schemeClr>
                  </a:outerShdw>
                </a:effectLst>
                <a:latin typeface="Cambria" panose="02040503050406030204" pitchFamily="18" charset="0"/>
              </a:rPr>
            </a:br>
            <a:r>
              <a:rPr lang="en-US" sz="2400" b="1" i="1" dirty="0">
                <a:ln w="0"/>
                <a:effectLst>
                  <a:outerShdw blurRad="38100" dist="19050" dir="2700000" algn="tl" rotWithShape="0">
                    <a:schemeClr val="dk1">
                      <a:alpha val="40000"/>
                    </a:schemeClr>
                  </a:outerShdw>
                </a:effectLst>
                <a:latin typeface="Cambria" panose="02040503050406030204" pitchFamily="18" charset="0"/>
              </a:rPr>
              <a:t>and</a:t>
            </a:r>
            <a:r>
              <a:rPr lang="en-US" sz="3600" b="1" dirty="0">
                <a:ln w="0"/>
                <a:solidFill>
                  <a:srgbClr val="0070C0"/>
                </a:solidFill>
                <a:effectLst>
                  <a:outerShdw blurRad="38100" dist="19050" dir="2700000" algn="tl" rotWithShape="0">
                    <a:schemeClr val="dk1">
                      <a:alpha val="40000"/>
                    </a:schemeClr>
                  </a:outerShdw>
                </a:effectLst>
                <a:latin typeface="Cambria" panose="02040503050406030204" pitchFamily="18" charset="0"/>
              </a:rPr>
              <a:t> </a:t>
            </a:r>
            <a:br>
              <a:rPr lang="en-US" sz="3600" b="1" dirty="0">
                <a:ln w="0"/>
                <a:solidFill>
                  <a:srgbClr val="0070C0"/>
                </a:solidFill>
                <a:effectLst>
                  <a:outerShdw blurRad="38100" dist="19050" dir="2700000" algn="tl" rotWithShape="0">
                    <a:schemeClr val="dk1">
                      <a:alpha val="40000"/>
                    </a:schemeClr>
                  </a:outerShdw>
                </a:effectLst>
                <a:latin typeface="Cambria" panose="02040503050406030204" pitchFamily="18" charset="0"/>
              </a:rPr>
            </a:br>
            <a:r>
              <a:rPr lang="en-US" sz="3600" b="1" dirty="0">
                <a:ln w="0"/>
                <a:solidFill>
                  <a:srgbClr val="0070C0"/>
                </a:solidFill>
                <a:effectLst>
                  <a:outerShdw blurRad="38100" dist="19050" dir="2700000" algn="tl" rotWithShape="0">
                    <a:schemeClr val="dk1">
                      <a:alpha val="40000"/>
                    </a:schemeClr>
                  </a:outerShdw>
                </a:effectLst>
                <a:latin typeface="Cambria" panose="02040503050406030204" pitchFamily="18" charset="0"/>
              </a:rPr>
              <a:t>Centre for Media Law and Development</a:t>
            </a:r>
            <a:r>
              <a:rPr lang="en-US" sz="3600" b="1" dirty="0">
                <a:ln w="0"/>
                <a:effectLst>
                  <a:outerShdw blurRad="38100" dist="19050" dir="2700000" algn="tl" rotWithShape="0">
                    <a:schemeClr val="dk1">
                      <a:alpha val="40000"/>
                    </a:schemeClr>
                  </a:outerShdw>
                </a:effectLst>
                <a:latin typeface="Cambria" panose="02040503050406030204" pitchFamily="18" charset="0"/>
              </a:rPr>
              <a:t/>
            </a:r>
            <a:br>
              <a:rPr lang="en-US" sz="3600" b="1" dirty="0">
                <a:ln w="0"/>
                <a:effectLst>
                  <a:outerShdw blurRad="38100" dist="19050" dir="2700000" algn="tl" rotWithShape="0">
                    <a:schemeClr val="dk1">
                      <a:alpha val="40000"/>
                    </a:schemeClr>
                  </a:outerShdw>
                </a:effectLst>
                <a:latin typeface="Cambria" panose="02040503050406030204" pitchFamily="18" charset="0"/>
              </a:rPr>
            </a:br>
            <a:r>
              <a:rPr lang="en-US" sz="2400" b="1" dirty="0">
                <a:ln w="0"/>
                <a:effectLst>
                  <a:outerShdw blurRad="38100" dist="19050" dir="2700000" algn="tl" rotWithShape="0">
                    <a:schemeClr val="dk1">
                      <a:alpha val="40000"/>
                    </a:schemeClr>
                  </a:outerShdw>
                </a:effectLst>
                <a:latin typeface="Cambria" panose="02040503050406030204" pitchFamily="18" charset="0"/>
              </a:rPr>
              <a:t>at</a:t>
            </a:r>
            <a:r>
              <a:rPr lang="en-US" sz="2800" b="1" dirty="0">
                <a:ln w="0"/>
                <a:effectLst>
                  <a:outerShdw blurRad="38100" dist="19050" dir="2700000" algn="tl" rotWithShape="0">
                    <a:schemeClr val="dk1">
                      <a:alpha val="40000"/>
                    </a:schemeClr>
                  </a:outerShdw>
                </a:effectLst>
              </a:rPr>
              <a:t/>
            </a:r>
            <a:br>
              <a:rPr lang="en-US" sz="2800" b="1" dirty="0">
                <a:ln w="0"/>
                <a:effectLst>
                  <a:outerShdw blurRad="38100" dist="19050" dir="2700000" algn="tl" rotWithShape="0">
                    <a:schemeClr val="dk1">
                      <a:alpha val="40000"/>
                    </a:schemeClr>
                  </a:outerShdw>
                </a:effectLst>
              </a:rPr>
            </a:br>
            <a:r>
              <a:rPr lang="en-US" sz="2800" b="1" dirty="0" err="1">
                <a:ln w="0"/>
                <a:solidFill>
                  <a:srgbClr val="00B050"/>
                </a:solidFill>
                <a:effectLst>
                  <a:outerShdw blurRad="38100" dist="19050" dir="2700000" algn="tl" rotWithShape="0">
                    <a:schemeClr val="dk1">
                      <a:alpha val="40000"/>
                    </a:schemeClr>
                  </a:outerShdw>
                </a:effectLst>
                <a:latin typeface="Cooper Black" panose="0208090404030B020404" pitchFamily="18" charset="0"/>
              </a:rPr>
              <a:t>Rockview</a:t>
            </a:r>
            <a:r>
              <a:rPr lang="en-US" sz="2800" b="1" dirty="0">
                <a:ln w="0"/>
                <a:solidFill>
                  <a:srgbClr val="00B050"/>
                </a:solidFill>
                <a:effectLst>
                  <a:outerShdw blurRad="38100" dist="19050" dir="2700000" algn="tl" rotWithShape="0">
                    <a:schemeClr val="dk1">
                      <a:alpha val="40000"/>
                    </a:schemeClr>
                  </a:outerShdw>
                </a:effectLst>
                <a:latin typeface="Cooper Black" panose="0208090404030B020404" pitchFamily="18" charset="0"/>
              </a:rPr>
              <a:t> Royale, </a:t>
            </a:r>
            <a:r>
              <a:rPr lang="en-US" sz="2800" b="1" dirty="0" err="1" smtClean="0">
                <a:ln w="0"/>
                <a:solidFill>
                  <a:srgbClr val="00B050"/>
                </a:solidFill>
                <a:effectLst>
                  <a:outerShdw blurRad="38100" dist="19050" dir="2700000" algn="tl" rotWithShape="0">
                    <a:schemeClr val="dk1">
                      <a:alpha val="40000"/>
                    </a:schemeClr>
                  </a:outerShdw>
                </a:effectLst>
                <a:latin typeface="Cooper Black" panose="0208090404030B020404" pitchFamily="18" charset="0"/>
              </a:rPr>
              <a:t>Adetokunbo</a:t>
            </a:r>
            <a:r>
              <a:rPr lang="en-US" sz="2800" b="1" dirty="0" smtClean="0">
                <a:ln w="0"/>
                <a:solidFill>
                  <a:srgbClr val="00B050"/>
                </a:solidFill>
                <a:effectLst>
                  <a:outerShdw blurRad="38100" dist="19050" dir="2700000" algn="tl" rotWithShape="0">
                    <a:schemeClr val="dk1">
                      <a:alpha val="40000"/>
                    </a:schemeClr>
                  </a:outerShdw>
                </a:effectLst>
                <a:latin typeface="Cooper Black" panose="0208090404030B020404" pitchFamily="18" charset="0"/>
              </a:rPr>
              <a:t> </a:t>
            </a:r>
            <a:r>
              <a:rPr lang="en-US" sz="2800" b="1" dirty="0" err="1" smtClean="0">
                <a:ln w="0"/>
                <a:solidFill>
                  <a:srgbClr val="00B050"/>
                </a:solidFill>
                <a:effectLst>
                  <a:outerShdw blurRad="38100" dist="19050" dir="2700000" algn="tl" rotWithShape="0">
                    <a:schemeClr val="dk1">
                      <a:alpha val="40000"/>
                    </a:schemeClr>
                  </a:outerShdw>
                </a:effectLst>
                <a:latin typeface="Cooper Black" panose="0208090404030B020404" pitchFamily="18" charset="0"/>
              </a:rPr>
              <a:t>Ademola</a:t>
            </a:r>
            <a:r>
              <a:rPr lang="en-US" sz="2800" b="1" dirty="0" smtClean="0">
                <a:ln w="0"/>
                <a:solidFill>
                  <a:srgbClr val="00B050"/>
                </a:solidFill>
                <a:effectLst>
                  <a:outerShdw blurRad="38100" dist="19050" dir="2700000" algn="tl" rotWithShape="0">
                    <a:schemeClr val="dk1">
                      <a:alpha val="40000"/>
                    </a:schemeClr>
                  </a:outerShdw>
                </a:effectLst>
                <a:latin typeface="Cooper Black" panose="0208090404030B020404" pitchFamily="18" charset="0"/>
              </a:rPr>
              <a:t> </a:t>
            </a:r>
            <a:r>
              <a:rPr lang="en-US" sz="2800" b="1" dirty="0">
                <a:ln w="0"/>
                <a:solidFill>
                  <a:srgbClr val="00B050"/>
                </a:solidFill>
                <a:effectLst>
                  <a:outerShdw blurRad="38100" dist="19050" dir="2700000" algn="tl" rotWithShape="0">
                    <a:schemeClr val="dk1">
                      <a:alpha val="40000"/>
                    </a:schemeClr>
                  </a:outerShdw>
                </a:effectLst>
                <a:latin typeface="Cooper Black" panose="0208090404030B020404" pitchFamily="18" charset="0"/>
              </a:rPr>
              <a:t>Crescent, Wuse, Abuja</a:t>
            </a:r>
            <a:r>
              <a:rPr lang="en-US" sz="1800" b="1" dirty="0">
                <a:ln w="0"/>
                <a:effectLst>
                  <a:outerShdw blurRad="38100" dist="19050" dir="2700000" algn="tl" rotWithShape="0">
                    <a:schemeClr val="dk1">
                      <a:alpha val="40000"/>
                    </a:schemeClr>
                  </a:outerShdw>
                </a:effectLst>
              </a:rPr>
              <a:t/>
            </a:r>
            <a:br>
              <a:rPr lang="en-US" sz="1800" b="1" dirty="0">
                <a:ln w="0"/>
                <a:effectLst>
                  <a:outerShdw blurRad="38100" dist="19050" dir="2700000" algn="tl" rotWithShape="0">
                    <a:schemeClr val="dk1">
                      <a:alpha val="40000"/>
                    </a:schemeClr>
                  </a:outerShdw>
                </a:effectLst>
              </a:rPr>
            </a:br>
            <a:r>
              <a:rPr lang="en-US" sz="2800" b="1" dirty="0">
                <a:ln w="0"/>
                <a:effectLst>
                  <a:outerShdw blurRad="38100" dist="19050" dir="2700000" algn="tl" rotWithShape="0">
                    <a:schemeClr val="dk1">
                      <a:alpha val="40000"/>
                    </a:schemeClr>
                  </a:outerShdw>
                </a:effectLst>
              </a:rPr>
              <a:t/>
            </a:r>
            <a:br>
              <a:rPr lang="en-US" sz="2800" b="1" dirty="0">
                <a:ln w="0"/>
                <a:effectLst>
                  <a:outerShdw blurRad="38100" dist="19050" dir="2700000" algn="tl" rotWithShape="0">
                    <a:schemeClr val="dk1">
                      <a:alpha val="40000"/>
                    </a:schemeClr>
                  </a:outerShdw>
                </a:effectLst>
              </a:rPr>
            </a:br>
            <a:r>
              <a:rPr lang="en-US" sz="2800" b="1" dirty="0">
                <a:ln w="0"/>
                <a:solidFill>
                  <a:srgbClr val="FF0000"/>
                </a:solidFill>
                <a:effectLst>
                  <a:outerShdw blurRad="38100" dist="19050" dir="2700000" algn="tl" rotWithShape="0">
                    <a:schemeClr val="dk1">
                      <a:alpha val="40000"/>
                    </a:schemeClr>
                  </a:outerShdw>
                </a:effectLst>
              </a:rPr>
              <a:t>9 APRIL, 2019</a:t>
            </a:r>
            <a:endParaRPr lang="fr-FR" sz="2800" b="1"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239395263"/>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91344" y="1268760"/>
            <a:ext cx="11737304" cy="4968552"/>
          </a:xfrm>
          <a:prstGeom prst="rect">
            <a:avLst/>
          </a:prstGeom>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lnSpc>
                <a:spcPct val="130000"/>
              </a:lnSpc>
              <a:spcBef>
                <a:spcPts val="600"/>
              </a:spcBef>
              <a:spcAft>
                <a:spcPts val="600"/>
              </a:spcAft>
            </a:pPr>
            <a:r>
              <a:rPr lang="en-US" b="1" i="1" dirty="0">
                <a:latin typeface="Cambria" panose="02040503050406030204" pitchFamily="18" charset="0"/>
              </a:rPr>
              <a:t>Hence, it is imperative to seek ways that will enhance collaboration between both sides as they carry out their statutory responsibilities.</a:t>
            </a:r>
            <a:endParaRPr lang="fr-FR" sz="4000" b="1" dirty="0">
              <a:ln w="0"/>
              <a:effectLst>
                <a:outerShdw blurRad="38100" dist="19050" dir="2700000" algn="tl" rotWithShape="0">
                  <a:schemeClr val="dk1">
                    <a:alpha val="40000"/>
                  </a:schemeClr>
                </a:outerShdw>
              </a:effectLst>
              <a:latin typeface="Cambria" panose="02040503050406030204" pitchFamily="18" charset="0"/>
            </a:endParaRPr>
          </a:p>
        </p:txBody>
      </p:sp>
      <p:sp>
        <p:nvSpPr>
          <p:cNvPr id="2" name="TextBox 1"/>
          <p:cNvSpPr txBox="1"/>
          <p:nvPr/>
        </p:nvSpPr>
        <p:spPr>
          <a:xfrm>
            <a:off x="2037844" y="332656"/>
            <a:ext cx="8136904" cy="707886"/>
          </a:xfrm>
          <a:prstGeom prst="rect">
            <a:avLst/>
          </a:prstGeom>
          <a:noFill/>
        </p:spPr>
        <p:txBody>
          <a:bodyPr wrap="square" rtlCol="0">
            <a:spAutoFit/>
          </a:bodyPr>
          <a:lstStyle/>
          <a:p>
            <a:pPr algn="ctr"/>
            <a:r>
              <a:rPr lang="en-US" sz="4000" u="sng" dirty="0">
                <a:solidFill>
                  <a:srgbClr val="008000"/>
                </a:solidFill>
                <a:latin typeface="Cooper Black" panose="0208090404030B020404" pitchFamily="18" charset="0"/>
              </a:rPr>
              <a:t>INTRODUCTION (</a:t>
            </a:r>
            <a:r>
              <a:rPr lang="en-US" sz="4000" u="sng" dirty="0" err="1">
                <a:solidFill>
                  <a:srgbClr val="008000"/>
                </a:solidFill>
                <a:latin typeface="Cooper Black" panose="0208090404030B020404" pitchFamily="18" charset="0"/>
              </a:rPr>
              <a:t>Cont</a:t>
            </a:r>
            <a:r>
              <a:rPr lang="en-US" sz="4000" u="sng" dirty="0">
                <a:solidFill>
                  <a:srgbClr val="008000"/>
                </a:solidFill>
                <a:latin typeface="Cooper Black" panose="0208090404030B020404" pitchFamily="18" charset="0"/>
              </a:rPr>
              <a:t>)</a:t>
            </a:r>
          </a:p>
        </p:txBody>
      </p:sp>
    </p:spTree>
    <p:extLst>
      <p:ext uri="{BB962C8B-B14F-4D97-AF65-F5344CB8AC3E}">
        <p14:creationId xmlns:p14="http://schemas.microsoft.com/office/powerpoint/2010/main" val="514575375"/>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91344" y="1124744"/>
            <a:ext cx="11737304" cy="5400600"/>
          </a:xfrm>
          <a:prstGeom prst="rect">
            <a:avLst/>
          </a:prstGeom>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1" indent="-457200" algn="just">
              <a:lnSpc>
                <a:spcPct val="130000"/>
              </a:lnSpc>
              <a:spcBef>
                <a:spcPts val="600"/>
              </a:spcBef>
              <a:spcAft>
                <a:spcPts val="600"/>
              </a:spcAft>
              <a:buFont typeface="Wingdings" panose="05000000000000000000" pitchFamily="2" charset="2"/>
              <a:buChar char="v"/>
            </a:pPr>
            <a:r>
              <a:rPr lang="en-US" sz="2800" b="1" i="1" dirty="0">
                <a:latin typeface="Cambria" panose="02040503050406030204" pitchFamily="18" charset="0"/>
              </a:rPr>
              <a:t>The priority of any government is to ensure the security of lives and properties of its citizens </a:t>
            </a:r>
          </a:p>
          <a:p>
            <a:pPr lvl="1" indent="-457200" algn="just">
              <a:lnSpc>
                <a:spcPct val="130000"/>
              </a:lnSpc>
              <a:spcBef>
                <a:spcPts val="600"/>
              </a:spcBef>
              <a:spcAft>
                <a:spcPts val="600"/>
              </a:spcAft>
              <a:buFont typeface="Wingdings" panose="05000000000000000000" pitchFamily="2" charset="2"/>
              <a:buChar char="v"/>
            </a:pPr>
            <a:r>
              <a:rPr lang="en-US" sz="2800" b="1" i="1" dirty="0">
                <a:latin typeface="Cambria" panose="02040503050406030204" pitchFamily="18" charset="0"/>
              </a:rPr>
              <a:t>The security agencies in contemporary times </a:t>
            </a:r>
            <a:r>
              <a:rPr lang="en-US" sz="2800" b="1" i="1" dirty="0" smtClean="0">
                <a:latin typeface="Cambria" panose="02040503050406030204" pitchFamily="18" charset="0"/>
              </a:rPr>
              <a:t>have been </a:t>
            </a:r>
            <a:r>
              <a:rPr lang="en-US" sz="2800" b="1" i="1" dirty="0">
                <a:latin typeface="Cambria" panose="02040503050406030204" pitchFamily="18" charset="0"/>
              </a:rPr>
              <a:t>called upon to tackle the threats of terrorism, militancy, kidnappings, farmers-herders clashes, communal and religious violence</a:t>
            </a:r>
          </a:p>
          <a:p>
            <a:pPr lvl="1" indent="-457200" algn="just">
              <a:lnSpc>
                <a:spcPct val="130000"/>
              </a:lnSpc>
              <a:spcBef>
                <a:spcPts val="600"/>
              </a:spcBef>
              <a:spcAft>
                <a:spcPts val="600"/>
              </a:spcAft>
              <a:buFont typeface="Wingdings" panose="05000000000000000000" pitchFamily="2" charset="2"/>
              <a:buChar char="v"/>
            </a:pPr>
            <a:r>
              <a:rPr lang="en-US" sz="2800" b="1" i="1" dirty="0">
                <a:latin typeface="Cambria" panose="02040503050406030204" pitchFamily="18" charset="0"/>
              </a:rPr>
              <a:t>The security agencies are collectively engaged in the essential tasks required for meeting the internal security objectives of ensuring safety and security of Nigeria’s territory, its population and all critical infrastructure</a:t>
            </a:r>
            <a:endParaRPr lang="fr-FR" sz="2800" b="1" dirty="0">
              <a:ln w="0"/>
              <a:effectLst>
                <a:outerShdw blurRad="38100" dist="19050" dir="2700000" algn="tl" rotWithShape="0">
                  <a:schemeClr val="dk1">
                    <a:alpha val="40000"/>
                  </a:schemeClr>
                </a:outerShdw>
              </a:effectLst>
              <a:latin typeface="Cambria" panose="02040503050406030204" pitchFamily="18" charset="0"/>
            </a:endParaRPr>
          </a:p>
        </p:txBody>
      </p:sp>
      <p:sp>
        <p:nvSpPr>
          <p:cNvPr id="2" name="TextBox 1"/>
          <p:cNvSpPr txBox="1"/>
          <p:nvPr/>
        </p:nvSpPr>
        <p:spPr>
          <a:xfrm>
            <a:off x="2037844" y="332656"/>
            <a:ext cx="8136904" cy="707886"/>
          </a:xfrm>
          <a:prstGeom prst="rect">
            <a:avLst/>
          </a:prstGeom>
          <a:noFill/>
        </p:spPr>
        <p:txBody>
          <a:bodyPr wrap="square" rtlCol="0">
            <a:spAutoFit/>
          </a:bodyPr>
          <a:lstStyle/>
          <a:p>
            <a:pPr algn="ctr"/>
            <a:r>
              <a:rPr lang="en-US" sz="4000" u="sng" dirty="0">
                <a:solidFill>
                  <a:srgbClr val="008000"/>
                </a:solidFill>
                <a:latin typeface="Cooper Black" panose="0208090404030B020404" pitchFamily="18" charset="0"/>
              </a:rPr>
              <a:t>INTRODUCTION (</a:t>
            </a:r>
            <a:r>
              <a:rPr lang="en-US" sz="4000" u="sng" dirty="0" err="1">
                <a:solidFill>
                  <a:srgbClr val="008000"/>
                </a:solidFill>
                <a:latin typeface="Cooper Black" panose="0208090404030B020404" pitchFamily="18" charset="0"/>
              </a:rPr>
              <a:t>Cont</a:t>
            </a:r>
            <a:r>
              <a:rPr lang="en-US" sz="4000" u="sng" dirty="0">
                <a:solidFill>
                  <a:srgbClr val="008000"/>
                </a:solidFill>
                <a:latin typeface="Cooper Black" panose="0208090404030B020404" pitchFamily="18" charset="0"/>
              </a:rPr>
              <a:t>)</a:t>
            </a:r>
          </a:p>
        </p:txBody>
      </p:sp>
    </p:spTree>
    <p:extLst>
      <p:ext uri="{BB962C8B-B14F-4D97-AF65-F5344CB8AC3E}">
        <p14:creationId xmlns:p14="http://schemas.microsoft.com/office/powerpoint/2010/main" val="1332563052"/>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91344" y="1124744"/>
            <a:ext cx="11737304" cy="4752528"/>
          </a:xfrm>
          <a:prstGeom prst="rect">
            <a:avLst/>
          </a:prstGeom>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just">
              <a:lnSpc>
                <a:spcPct val="130000"/>
              </a:lnSpc>
              <a:spcBef>
                <a:spcPts val="600"/>
              </a:spcBef>
              <a:spcAft>
                <a:spcPts val="600"/>
              </a:spcAft>
              <a:buFont typeface="Wingdings" panose="05000000000000000000" pitchFamily="2" charset="2"/>
              <a:buChar char="v"/>
            </a:pPr>
            <a:r>
              <a:rPr lang="en-US" sz="3200" b="1" i="1" dirty="0">
                <a:ln w="0"/>
                <a:effectLst>
                  <a:outerShdw blurRad="38100" dist="19050" dir="2700000" algn="tl" rotWithShape="0">
                    <a:schemeClr val="dk1">
                      <a:alpha val="40000"/>
                    </a:schemeClr>
                  </a:outerShdw>
                </a:effectLst>
                <a:latin typeface="Cambria" panose="02040503050406030204" pitchFamily="18" charset="0"/>
              </a:rPr>
              <a:t>The media has remained a crucial pillar in the assessment of security agencies and the society at large</a:t>
            </a:r>
          </a:p>
          <a:p>
            <a:pPr marL="457200" indent="-457200" algn="just">
              <a:lnSpc>
                <a:spcPct val="130000"/>
              </a:lnSpc>
              <a:spcBef>
                <a:spcPts val="600"/>
              </a:spcBef>
              <a:spcAft>
                <a:spcPts val="600"/>
              </a:spcAft>
              <a:buFont typeface="Wingdings" panose="05000000000000000000" pitchFamily="2" charset="2"/>
              <a:buChar char="v"/>
            </a:pPr>
            <a:r>
              <a:rPr lang="en-US" sz="3200" b="1" i="1" dirty="0">
                <a:ln w="0"/>
                <a:effectLst>
                  <a:outerShdw blurRad="38100" dist="19050" dir="2700000" algn="tl" rotWithShape="0">
                    <a:schemeClr val="dk1">
                      <a:alpha val="40000"/>
                    </a:schemeClr>
                  </a:outerShdw>
                </a:effectLst>
                <a:latin typeface="Cambria" panose="02040503050406030204" pitchFamily="18" charset="0"/>
              </a:rPr>
              <a:t>The need for security continues to be imperative in our democratic space, there will always be the need not only to communicate with people outside the security services but to put them in check</a:t>
            </a:r>
            <a:endParaRPr lang="fr-FR" sz="3200" b="1" i="1" dirty="0">
              <a:ln w="0"/>
              <a:effectLst>
                <a:outerShdw blurRad="38100" dist="19050" dir="2700000" algn="tl" rotWithShape="0">
                  <a:schemeClr val="dk1">
                    <a:alpha val="40000"/>
                  </a:schemeClr>
                </a:outerShdw>
              </a:effectLst>
              <a:latin typeface="Cambria" panose="02040503050406030204" pitchFamily="18" charset="0"/>
            </a:endParaRPr>
          </a:p>
        </p:txBody>
      </p:sp>
      <p:sp>
        <p:nvSpPr>
          <p:cNvPr id="2" name="TextBox 1"/>
          <p:cNvSpPr txBox="1"/>
          <p:nvPr/>
        </p:nvSpPr>
        <p:spPr>
          <a:xfrm>
            <a:off x="2037844" y="332656"/>
            <a:ext cx="8136904" cy="707886"/>
          </a:xfrm>
          <a:prstGeom prst="rect">
            <a:avLst/>
          </a:prstGeom>
          <a:noFill/>
        </p:spPr>
        <p:txBody>
          <a:bodyPr wrap="square" rtlCol="0">
            <a:spAutoFit/>
          </a:bodyPr>
          <a:lstStyle/>
          <a:p>
            <a:pPr algn="ctr"/>
            <a:r>
              <a:rPr lang="en-US" sz="4000" u="sng" dirty="0">
                <a:solidFill>
                  <a:srgbClr val="008000"/>
                </a:solidFill>
                <a:latin typeface="Cooper Black" panose="0208090404030B020404" pitchFamily="18" charset="0"/>
              </a:rPr>
              <a:t>INTRODUCTION (</a:t>
            </a:r>
            <a:r>
              <a:rPr lang="en-US" sz="4000" u="sng" dirty="0" err="1">
                <a:solidFill>
                  <a:srgbClr val="008000"/>
                </a:solidFill>
                <a:latin typeface="Cooper Black" panose="0208090404030B020404" pitchFamily="18" charset="0"/>
              </a:rPr>
              <a:t>Cont</a:t>
            </a:r>
            <a:r>
              <a:rPr lang="en-US" sz="4000" u="sng" dirty="0">
                <a:solidFill>
                  <a:srgbClr val="008000"/>
                </a:solidFill>
                <a:latin typeface="Cooper Black" panose="0208090404030B020404" pitchFamily="18" charset="0"/>
              </a:rPr>
              <a:t>)</a:t>
            </a:r>
          </a:p>
        </p:txBody>
      </p:sp>
    </p:spTree>
    <p:extLst>
      <p:ext uri="{BB962C8B-B14F-4D97-AF65-F5344CB8AC3E}">
        <p14:creationId xmlns:p14="http://schemas.microsoft.com/office/powerpoint/2010/main" val="3171802926"/>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91344" y="1124744"/>
            <a:ext cx="11737304" cy="5184576"/>
          </a:xfrm>
          <a:prstGeom prst="rect">
            <a:avLst/>
          </a:prstGeom>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just">
              <a:lnSpc>
                <a:spcPct val="130000"/>
              </a:lnSpc>
              <a:spcBef>
                <a:spcPts val="600"/>
              </a:spcBef>
              <a:spcAft>
                <a:spcPts val="600"/>
              </a:spcAft>
              <a:buFont typeface="Wingdings" panose="05000000000000000000" pitchFamily="2" charset="2"/>
              <a:buChar char="v"/>
            </a:pPr>
            <a:r>
              <a:rPr lang="en-US" sz="2800" b="1" i="1" dirty="0">
                <a:ln w="0"/>
                <a:effectLst>
                  <a:outerShdw blurRad="38100" dist="19050" dir="2700000" algn="tl" rotWithShape="0">
                    <a:schemeClr val="dk1">
                      <a:alpha val="40000"/>
                    </a:schemeClr>
                  </a:outerShdw>
                </a:effectLst>
                <a:latin typeface="Cambria" panose="02040503050406030204" pitchFamily="18" charset="0"/>
              </a:rPr>
              <a:t>The pertinent questions to ask therefore are:</a:t>
            </a:r>
            <a:r>
              <a:rPr lang="en-US" sz="2400" b="1" i="1" dirty="0">
                <a:ln w="0"/>
                <a:effectLst>
                  <a:outerShdw blurRad="38100" dist="19050" dir="2700000" algn="tl" rotWithShape="0">
                    <a:schemeClr val="dk1">
                      <a:alpha val="40000"/>
                    </a:schemeClr>
                  </a:outerShdw>
                </a:effectLst>
                <a:latin typeface="Cambria" panose="02040503050406030204" pitchFamily="18" charset="0"/>
              </a:rPr>
              <a:t> </a:t>
            </a:r>
          </a:p>
          <a:p>
            <a:pPr marL="914400" lvl="1" indent="-457200" algn="just">
              <a:lnSpc>
                <a:spcPct val="130000"/>
              </a:lnSpc>
              <a:spcBef>
                <a:spcPts val="600"/>
              </a:spcBef>
              <a:spcAft>
                <a:spcPts val="600"/>
              </a:spcAft>
              <a:buFont typeface="Wingdings" panose="05000000000000000000" pitchFamily="2" charset="2"/>
              <a:buChar char="ü"/>
            </a:pPr>
            <a:r>
              <a:rPr lang="en-US" sz="2400" b="1" i="1" dirty="0">
                <a:ln w="0"/>
                <a:effectLst>
                  <a:outerShdw blurRad="38100" dist="19050" dir="2700000" algn="tl" rotWithShape="0">
                    <a:schemeClr val="dk1">
                      <a:alpha val="40000"/>
                    </a:schemeClr>
                  </a:outerShdw>
                </a:effectLst>
                <a:latin typeface="Cambria" panose="02040503050406030204" pitchFamily="18" charset="0"/>
              </a:rPr>
              <a:t>What constitutes National Interest and who defines it? </a:t>
            </a:r>
          </a:p>
          <a:p>
            <a:pPr marL="914400" lvl="1" indent="-457200" algn="just">
              <a:lnSpc>
                <a:spcPct val="130000"/>
              </a:lnSpc>
              <a:spcBef>
                <a:spcPts val="600"/>
              </a:spcBef>
              <a:spcAft>
                <a:spcPts val="600"/>
              </a:spcAft>
              <a:buFont typeface="Wingdings" panose="05000000000000000000" pitchFamily="2" charset="2"/>
              <a:buChar char="ü"/>
            </a:pPr>
            <a:r>
              <a:rPr lang="en-US" sz="2400" b="1" i="1" dirty="0">
                <a:ln w="0"/>
                <a:effectLst>
                  <a:outerShdw blurRad="38100" dist="19050" dir="2700000" algn="tl" rotWithShape="0">
                    <a:schemeClr val="dk1">
                      <a:alpha val="40000"/>
                    </a:schemeClr>
                  </a:outerShdw>
                </a:effectLst>
                <a:latin typeface="Cambria" panose="02040503050406030204" pitchFamily="18" charset="0"/>
              </a:rPr>
              <a:t>What are the key factors affecting national interest and what are the linkage areas between the security agencies and the media?  </a:t>
            </a:r>
          </a:p>
          <a:p>
            <a:pPr marL="914400" lvl="1" indent="-457200" algn="just">
              <a:lnSpc>
                <a:spcPct val="130000"/>
              </a:lnSpc>
              <a:spcBef>
                <a:spcPts val="600"/>
              </a:spcBef>
              <a:spcAft>
                <a:spcPts val="600"/>
              </a:spcAft>
              <a:buFont typeface="Wingdings" panose="05000000000000000000" pitchFamily="2" charset="2"/>
              <a:buChar char="ü"/>
            </a:pPr>
            <a:r>
              <a:rPr lang="en-US" sz="2400" b="1" i="1" dirty="0">
                <a:ln w="0"/>
                <a:effectLst>
                  <a:outerShdw blurRad="38100" dist="19050" dir="2700000" algn="tl" rotWithShape="0">
                    <a:schemeClr val="dk1">
                      <a:alpha val="40000"/>
                    </a:schemeClr>
                  </a:outerShdw>
                </a:effectLst>
                <a:latin typeface="Cambria" panose="02040503050406030204" pitchFamily="18" charset="0"/>
              </a:rPr>
              <a:t>How far and to what extent does the interaction affect the conduct of both parties?  </a:t>
            </a:r>
          </a:p>
          <a:p>
            <a:pPr marL="914400" lvl="1" indent="-457200" algn="just">
              <a:lnSpc>
                <a:spcPct val="130000"/>
              </a:lnSpc>
              <a:spcBef>
                <a:spcPts val="600"/>
              </a:spcBef>
              <a:spcAft>
                <a:spcPts val="600"/>
              </a:spcAft>
              <a:buFont typeface="Wingdings" panose="05000000000000000000" pitchFamily="2" charset="2"/>
              <a:buChar char="ü"/>
            </a:pPr>
            <a:r>
              <a:rPr lang="en-US" sz="2400" b="1" i="1" dirty="0">
                <a:ln w="0"/>
                <a:effectLst>
                  <a:outerShdw blurRad="38100" dist="19050" dir="2700000" algn="tl" rotWithShape="0">
                    <a:schemeClr val="dk1">
                      <a:alpha val="40000"/>
                    </a:schemeClr>
                  </a:outerShdw>
                </a:effectLst>
                <a:latin typeface="Cambria" panose="02040503050406030204" pitchFamily="18" charset="0"/>
              </a:rPr>
              <a:t>What necessary considerations can the media accord the security agencies involved in their daily operations based on the common understanding of what constitutes national interest? </a:t>
            </a:r>
          </a:p>
        </p:txBody>
      </p:sp>
      <p:sp>
        <p:nvSpPr>
          <p:cNvPr id="2" name="TextBox 1"/>
          <p:cNvSpPr txBox="1"/>
          <p:nvPr/>
        </p:nvSpPr>
        <p:spPr>
          <a:xfrm>
            <a:off x="2037844" y="332656"/>
            <a:ext cx="8136904" cy="707886"/>
          </a:xfrm>
          <a:prstGeom prst="rect">
            <a:avLst/>
          </a:prstGeom>
          <a:noFill/>
        </p:spPr>
        <p:txBody>
          <a:bodyPr wrap="square" rtlCol="0">
            <a:spAutoFit/>
          </a:bodyPr>
          <a:lstStyle/>
          <a:p>
            <a:pPr algn="ctr"/>
            <a:r>
              <a:rPr lang="en-US" sz="4000" u="sng" dirty="0">
                <a:solidFill>
                  <a:srgbClr val="008000"/>
                </a:solidFill>
                <a:latin typeface="Cooper Black" panose="0208090404030B020404" pitchFamily="18" charset="0"/>
              </a:rPr>
              <a:t>INTRODUCTION (</a:t>
            </a:r>
            <a:r>
              <a:rPr lang="en-US" sz="4000" u="sng" dirty="0" err="1">
                <a:solidFill>
                  <a:srgbClr val="008000"/>
                </a:solidFill>
                <a:latin typeface="Cooper Black" panose="0208090404030B020404" pitchFamily="18" charset="0"/>
              </a:rPr>
              <a:t>Cont</a:t>
            </a:r>
            <a:r>
              <a:rPr lang="en-US" sz="4000" u="sng" dirty="0">
                <a:solidFill>
                  <a:srgbClr val="008000"/>
                </a:solidFill>
                <a:latin typeface="Cooper Black" panose="0208090404030B020404" pitchFamily="18" charset="0"/>
              </a:rPr>
              <a:t>)</a:t>
            </a:r>
          </a:p>
        </p:txBody>
      </p:sp>
    </p:spTree>
    <p:extLst>
      <p:ext uri="{BB962C8B-B14F-4D97-AF65-F5344CB8AC3E}">
        <p14:creationId xmlns:p14="http://schemas.microsoft.com/office/powerpoint/2010/main" val="2078642117"/>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91344" y="2204864"/>
            <a:ext cx="11737304" cy="3672408"/>
          </a:xfrm>
          <a:prstGeom prst="rect">
            <a:avLst/>
          </a:prstGeom>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lnSpc>
                <a:spcPct val="130000"/>
              </a:lnSpc>
              <a:spcBef>
                <a:spcPts val="600"/>
              </a:spcBef>
              <a:spcAft>
                <a:spcPts val="600"/>
              </a:spcAft>
            </a:pPr>
            <a:r>
              <a:rPr lang="en-US" sz="4000" b="1" i="1" dirty="0">
                <a:ln w="0"/>
                <a:effectLst>
                  <a:outerShdw blurRad="38100" dist="19050" dir="2700000" algn="tl" rotWithShape="0">
                    <a:schemeClr val="dk1">
                      <a:alpha val="40000"/>
                    </a:schemeClr>
                  </a:outerShdw>
                </a:effectLst>
                <a:latin typeface="Cambria" panose="02040503050406030204" pitchFamily="18" charset="0"/>
              </a:rPr>
              <a:t>To give a brief overview of the complex relationship between security agencies and the media with a view to eliciting discussion towards enhancing national security in Nigeria.</a:t>
            </a:r>
            <a:endParaRPr lang="fr-FR" sz="4000" b="1" i="1" dirty="0">
              <a:ln w="0"/>
              <a:effectLst>
                <a:outerShdw blurRad="38100" dist="19050" dir="2700000" algn="tl" rotWithShape="0">
                  <a:schemeClr val="dk1">
                    <a:alpha val="40000"/>
                  </a:schemeClr>
                </a:outerShdw>
              </a:effectLst>
              <a:latin typeface="Cambria" panose="02040503050406030204" pitchFamily="18" charset="0"/>
            </a:endParaRPr>
          </a:p>
        </p:txBody>
      </p:sp>
      <p:sp>
        <p:nvSpPr>
          <p:cNvPr id="2" name="TextBox 1"/>
          <p:cNvSpPr txBox="1"/>
          <p:nvPr/>
        </p:nvSpPr>
        <p:spPr>
          <a:xfrm>
            <a:off x="2037844" y="332656"/>
            <a:ext cx="8136904" cy="1569660"/>
          </a:xfrm>
          <a:prstGeom prst="rect">
            <a:avLst/>
          </a:prstGeom>
          <a:noFill/>
        </p:spPr>
        <p:txBody>
          <a:bodyPr wrap="square" rtlCol="0">
            <a:spAutoFit/>
          </a:bodyPr>
          <a:lstStyle/>
          <a:p>
            <a:pPr algn="ctr"/>
            <a:r>
              <a:rPr lang="en-US" sz="9600" u="sng" dirty="0">
                <a:solidFill>
                  <a:srgbClr val="008000"/>
                </a:solidFill>
                <a:latin typeface="Cooper Black" panose="0208090404030B020404" pitchFamily="18" charset="0"/>
              </a:rPr>
              <a:t>AIM</a:t>
            </a:r>
          </a:p>
        </p:txBody>
      </p:sp>
    </p:spTree>
    <p:extLst>
      <p:ext uri="{BB962C8B-B14F-4D97-AF65-F5344CB8AC3E}">
        <p14:creationId xmlns:p14="http://schemas.microsoft.com/office/powerpoint/2010/main" val="521368059"/>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91344" y="1484784"/>
            <a:ext cx="11737304" cy="4752528"/>
          </a:xfrm>
          <a:prstGeom prst="rect">
            <a:avLst/>
          </a:prstGeom>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just">
              <a:lnSpc>
                <a:spcPct val="130000"/>
              </a:lnSpc>
              <a:spcBef>
                <a:spcPts val="600"/>
              </a:spcBef>
              <a:spcAft>
                <a:spcPts val="600"/>
              </a:spcAft>
              <a:buFont typeface="Wingdings" panose="05000000000000000000" pitchFamily="2" charset="2"/>
              <a:buChar char="v"/>
            </a:pPr>
            <a:r>
              <a:rPr lang="en-US" sz="3200" b="1" i="1" dirty="0">
                <a:latin typeface="Cambria" panose="02040503050406030204" pitchFamily="18" charset="0"/>
              </a:rPr>
              <a:t>Conceptual Clarifications.</a:t>
            </a:r>
          </a:p>
          <a:p>
            <a:pPr marL="457200" indent="-457200" algn="just">
              <a:lnSpc>
                <a:spcPct val="130000"/>
              </a:lnSpc>
              <a:spcBef>
                <a:spcPts val="600"/>
              </a:spcBef>
              <a:spcAft>
                <a:spcPts val="600"/>
              </a:spcAft>
              <a:buFont typeface="Wingdings" panose="05000000000000000000" pitchFamily="2" charset="2"/>
              <a:buChar char="v"/>
            </a:pPr>
            <a:r>
              <a:rPr lang="en-US" sz="3200" b="1" i="1" dirty="0">
                <a:latin typeface="Cambria" panose="02040503050406030204" pitchFamily="18" charset="0"/>
              </a:rPr>
              <a:t>Overview of Security Agencies and the Media in Nigeria.</a:t>
            </a:r>
          </a:p>
          <a:p>
            <a:pPr marL="457200" indent="-457200" algn="just">
              <a:lnSpc>
                <a:spcPct val="130000"/>
              </a:lnSpc>
              <a:spcBef>
                <a:spcPts val="600"/>
              </a:spcBef>
              <a:spcAft>
                <a:spcPts val="600"/>
              </a:spcAft>
              <a:buFont typeface="Wingdings" panose="05000000000000000000" pitchFamily="2" charset="2"/>
              <a:buChar char="v"/>
            </a:pPr>
            <a:r>
              <a:rPr lang="en-US" sz="3200" b="1" i="1" dirty="0" smtClean="0">
                <a:latin typeface="Cambria" panose="02040503050406030204" pitchFamily="18" charset="0"/>
              </a:rPr>
              <a:t>The </a:t>
            </a:r>
            <a:r>
              <a:rPr lang="en-US" sz="3200" b="1" i="1" dirty="0" smtClean="0">
                <a:latin typeface="Cambria" panose="02040503050406030204" pitchFamily="18" charset="0"/>
              </a:rPr>
              <a:t>Relationship </a:t>
            </a:r>
            <a:r>
              <a:rPr lang="en-US" sz="3200" b="1" i="1" dirty="0">
                <a:latin typeface="Cambria" panose="02040503050406030204" pitchFamily="18" charset="0"/>
              </a:rPr>
              <a:t>between Security Agencies and the Media in Nigeria in the Context of National Security.</a:t>
            </a:r>
          </a:p>
          <a:p>
            <a:pPr marL="457200" indent="-457200" algn="just">
              <a:lnSpc>
                <a:spcPct val="130000"/>
              </a:lnSpc>
              <a:spcBef>
                <a:spcPts val="600"/>
              </a:spcBef>
              <a:spcAft>
                <a:spcPts val="600"/>
              </a:spcAft>
              <a:buFont typeface="Wingdings" panose="05000000000000000000" pitchFamily="2" charset="2"/>
              <a:buChar char="v"/>
            </a:pPr>
            <a:r>
              <a:rPr lang="en-US" sz="3200" b="1" i="1" dirty="0">
                <a:latin typeface="Cambria" panose="02040503050406030204" pitchFamily="18" charset="0"/>
              </a:rPr>
              <a:t>Challenges of the Relationship between the Security Agencies and the Media in Nigeria.</a:t>
            </a:r>
          </a:p>
          <a:p>
            <a:pPr marL="457200" indent="-457200" algn="just">
              <a:lnSpc>
                <a:spcPct val="130000"/>
              </a:lnSpc>
              <a:spcBef>
                <a:spcPts val="600"/>
              </a:spcBef>
              <a:spcAft>
                <a:spcPts val="600"/>
              </a:spcAft>
              <a:buFont typeface="Wingdings" panose="05000000000000000000" pitchFamily="2" charset="2"/>
              <a:buChar char="v"/>
            </a:pPr>
            <a:r>
              <a:rPr lang="en-US" sz="3200" b="1" i="1" dirty="0">
                <a:latin typeface="Cambria" panose="02040503050406030204" pitchFamily="18" charset="0"/>
              </a:rPr>
              <a:t>The Way Forward.</a:t>
            </a:r>
          </a:p>
        </p:txBody>
      </p:sp>
      <p:sp>
        <p:nvSpPr>
          <p:cNvPr id="2" name="TextBox 1"/>
          <p:cNvSpPr txBox="1"/>
          <p:nvPr/>
        </p:nvSpPr>
        <p:spPr>
          <a:xfrm>
            <a:off x="2037844" y="332656"/>
            <a:ext cx="8136904" cy="923330"/>
          </a:xfrm>
          <a:prstGeom prst="rect">
            <a:avLst/>
          </a:prstGeom>
          <a:noFill/>
        </p:spPr>
        <p:txBody>
          <a:bodyPr wrap="square" rtlCol="0">
            <a:spAutoFit/>
          </a:bodyPr>
          <a:lstStyle/>
          <a:p>
            <a:pPr algn="ctr"/>
            <a:r>
              <a:rPr lang="en-US" sz="5400" u="sng" dirty="0">
                <a:solidFill>
                  <a:srgbClr val="008000"/>
                </a:solidFill>
                <a:latin typeface="Cooper Black" panose="0208090404030B020404" pitchFamily="18" charset="0"/>
              </a:rPr>
              <a:t>SCOPE</a:t>
            </a:r>
          </a:p>
        </p:txBody>
      </p:sp>
    </p:spTree>
    <p:extLst>
      <p:ext uri="{BB962C8B-B14F-4D97-AF65-F5344CB8AC3E}">
        <p14:creationId xmlns:p14="http://schemas.microsoft.com/office/powerpoint/2010/main" val="112570451"/>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04664"/>
            <a:ext cx="12192000" cy="5976664"/>
          </a:xfrm>
          <a:effectLst/>
        </p:spPr>
        <p:txBody>
          <a:bodyPr>
            <a:noAutofit/>
          </a:bodyPr>
          <a:lstStyle/>
          <a:p>
            <a:r>
              <a:rPr lang="en-US" sz="5400" b="1" dirty="0">
                <a:ln w="0"/>
                <a:solidFill>
                  <a:srgbClr val="008000"/>
                </a:solidFill>
                <a:effectLst>
                  <a:outerShdw blurRad="38100" dist="19050" dir="2700000" algn="tl" rotWithShape="0">
                    <a:schemeClr val="dk1">
                      <a:alpha val="40000"/>
                    </a:schemeClr>
                  </a:outerShdw>
                </a:effectLst>
                <a:latin typeface="Cooper Black" panose="0208090404030B020404" pitchFamily="18" charset="0"/>
              </a:rPr>
              <a:t>CONCEPTUAL CLARIFICATIONS</a:t>
            </a:r>
            <a:endParaRPr lang="fr-FR" b="1" dirty="0">
              <a:ln w="0"/>
              <a:solidFill>
                <a:srgbClr val="008000"/>
              </a:solidFill>
              <a:effectLst>
                <a:outerShdw blurRad="38100" dist="19050" dir="2700000" algn="tl" rotWithShape="0">
                  <a:schemeClr val="dk1">
                    <a:alpha val="40000"/>
                  </a:schemeClr>
                </a:outerShdw>
              </a:effectLst>
              <a:latin typeface="Cooper Black" panose="0208090404030B020404" pitchFamily="18" charset="0"/>
            </a:endParaRPr>
          </a:p>
        </p:txBody>
      </p:sp>
    </p:spTree>
    <p:extLst>
      <p:ext uri="{BB962C8B-B14F-4D97-AF65-F5344CB8AC3E}">
        <p14:creationId xmlns:p14="http://schemas.microsoft.com/office/powerpoint/2010/main" val="2656048884"/>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735960" y="1412776"/>
            <a:ext cx="6336704" cy="4752528"/>
          </a:xfrm>
          <a:prstGeom prst="rect">
            <a:avLst/>
          </a:prstGeom>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lvl="1" algn="just">
              <a:lnSpc>
                <a:spcPct val="130000"/>
              </a:lnSpc>
              <a:spcBef>
                <a:spcPts val="600"/>
              </a:spcBef>
              <a:spcAft>
                <a:spcPts val="600"/>
              </a:spcAft>
            </a:pPr>
            <a:r>
              <a:rPr lang="en-US" sz="3200" b="1" i="1" dirty="0">
                <a:effectLst>
                  <a:outerShdw blurRad="38100" dist="38100" dir="2700000" algn="tl">
                    <a:srgbClr val="000000">
                      <a:alpha val="43137"/>
                    </a:srgbClr>
                  </a:outerShdw>
                </a:effectLst>
                <a:latin typeface="Cambria" panose="02040503050406030204" pitchFamily="18" charset="0"/>
              </a:rPr>
              <a:t>"A nation has security when it does not have to sacrifice its legitimate interests to avoid war, and is able, if challenged, to maintain them by war.“</a:t>
            </a:r>
          </a:p>
          <a:p>
            <a:pPr marL="0" lvl="1" algn="r">
              <a:spcBef>
                <a:spcPts val="600"/>
              </a:spcBef>
              <a:spcAft>
                <a:spcPts val="600"/>
              </a:spcAft>
            </a:pPr>
            <a:r>
              <a:rPr lang="en-US" sz="2000" b="1" i="1" dirty="0">
                <a:effectLst>
                  <a:outerShdw blurRad="38100" dist="38100" dir="2700000" algn="tl">
                    <a:srgbClr val="000000">
                      <a:alpha val="43137"/>
                    </a:srgbClr>
                  </a:outerShdw>
                </a:effectLst>
                <a:latin typeface="Cambria" panose="02040503050406030204" pitchFamily="18" charset="0"/>
              </a:rPr>
              <a:t>(Walter Lippmann, </a:t>
            </a:r>
            <a:r>
              <a:rPr lang="en-US" sz="2000" b="1" i="1" dirty="0" smtClean="0">
                <a:effectLst>
                  <a:outerShdw blurRad="38100" dist="38100" dir="2700000" algn="tl">
                    <a:srgbClr val="000000">
                      <a:alpha val="43137"/>
                    </a:srgbClr>
                  </a:outerShdw>
                </a:effectLst>
                <a:latin typeface="Cambria" panose="02040503050406030204" pitchFamily="18" charset="0"/>
              </a:rPr>
              <a:t>an American writer</a:t>
            </a:r>
            <a:r>
              <a:rPr lang="en-US" sz="2000" b="1" i="1" dirty="0">
                <a:effectLst>
                  <a:outerShdw blurRad="38100" dist="38100" dir="2700000" algn="tl">
                    <a:srgbClr val="000000">
                      <a:alpha val="43137"/>
                    </a:srgbClr>
                  </a:outerShdw>
                </a:effectLst>
                <a:latin typeface="Cambria" panose="02040503050406030204" pitchFamily="18" charset="0"/>
              </a:rPr>
              <a:t>, </a:t>
            </a:r>
            <a:r>
              <a:rPr lang="en-US" sz="2000" b="1" i="1" dirty="0" smtClean="0">
                <a:effectLst>
                  <a:outerShdw blurRad="38100" dist="38100" dir="2700000" algn="tl">
                    <a:srgbClr val="000000">
                      <a:alpha val="43137"/>
                    </a:srgbClr>
                  </a:outerShdw>
                </a:effectLst>
                <a:latin typeface="Cambria" panose="02040503050406030204" pitchFamily="18" charset="0"/>
              </a:rPr>
              <a:t>journalist and a </a:t>
            </a:r>
            <a:r>
              <a:rPr lang="en-US" sz="2000" b="1" i="1" dirty="0">
                <a:effectLst>
                  <a:outerShdw blurRad="38100" dist="38100" dir="2700000" algn="tl">
                    <a:srgbClr val="000000">
                      <a:alpha val="43137"/>
                    </a:srgbClr>
                  </a:outerShdw>
                </a:effectLst>
                <a:latin typeface="Cambria" panose="02040503050406030204" pitchFamily="18" charset="0"/>
              </a:rPr>
              <a:t>political </a:t>
            </a:r>
            <a:r>
              <a:rPr lang="en-US" sz="2000" b="1" i="1" dirty="0" smtClean="0">
                <a:effectLst>
                  <a:outerShdw blurRad="38100" dist="38100" dir="2700000" algn="tl">
                    <a:srgbClr val="000000">
                      <a:alpha val="43137"/>
                    </a:srgbClr>
                  </a:outerShdw>
                </a:effectLst>
                <a:latin typeface="Cambria" panose="02040503050406030204" pitchFamily="18" charset="0"/>
              </a:rPr>
              <a:t>commentator, 1887-1974). </a:t>
            </a:r>
            <a:endParaRPr lang="en-US" sz="1600" b="1" i="1" dirty="0">
              <a:effectLst>
                <a:outerShdw blurRad="38100" dist="38100" dir="2700000" algn="tl">
                  <a:srgbClr val="000000">
                    <a:alpha val="43137"/>
                  </a:srgbClr>
                </a:outerShdw>
              </a:effectLst>
              <a:latin typeface="Cambria" panose="02040503050406030204" pitchFamily="18" charset="0"/>
            </a:endParaRPr>
          </a:p>
        </p:txBody>
      </p:sp>
      <p:sp>
        <p:nvSpPr>
          <p:cNvPr id="2" name="TextBox 1"/>
          <p:cNvSpPr txBox="1"/>
          <p:nvPr/>
        </p:nvSpPr>
        <p:spPr>
          <a:xfrm>
            <a:off x="479376" y="332656"/>
            <a:ext cx="11233248" cy="707886"/>
          </a:xfrm>
          <a:prstGeom prst="rect">
            <a:avLst/>
          </a:prstGeom>
          <a:noFill/>
        </p:spPr>
        <p:txBody>
          <a:bodyPr wrap="square" rtlCol="0">
            <a:spAutoFit/>
          </a:bodyPr>
          <a:lstStyle/>
          <a:p>
            <a:pPr algn="ctr"/>
            <a:r>
              <a:rPr lang="en-US" sz="4000" u="sng" dirty="0">
                <a:solidFill>
                  <a:srgbClr val="008000"/>
                </a:solidFill>
                <a:latin typeface="Cooper Black" panose="0208090404030B020404" pitchFamily="18" charset="0"/>
              </a:rPr>
              <a:t>CONCEPTUAL CLARIFICATIONS</a:t>
            </a:r>
          </a:p>
        </p:txBody>
      </p:sp>
      <p:sp>
        <p:nvSpPr>
          <p:cNvPr id="4" name="Title 1"/>
          <p:cNvSpPr txBox="1">
            <a:spLocks/>
          </p:cNvSpPr>
          <p:nvPr/>
        </p:nvSpPr>
        <p:spPr>
          <a:xfrm>
            <a:off x="263352" y="1063021"/>
            <a:ext cx="6336704" cy="781803"/>
          </a:xfrm>
          <a:prstGeom prst="rect">
            <a:avLst/>
          </a:prstGeom>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just">
              <a:lnSpc>
                <a:spcPct val="130000"/>
              </a:lnSpc>
              <a:spcBef>
                <a:spcPts val="600"/>
              </a:spcBef>
              <a:spcAft>
                <a:spcPts val="600"/>
              </a:spcAft>
              <a:buFont typeface="Wingdings" panose="05000000000000000000" pitchFamily="2" charset="2"/>
              <a:buChar char="v"/>
            </a:pPr>
            <a:r>
              <a:rPr lang="en-US" sz="3600" b="1" i="1" dirty="0">
                <a:solidFill>
                  <a:srgbClr val="FF0000"/>
                </a:solidFill>
                <a:effectLst>
                  <a:outerShdw blurRad="38100" dist="38100" dir="2700000" algn="tl">
                    <a:srgbClr val="000000">
                      <a:alpha val="43137"/>
                    </a:srgbClr>
                  </a:outerShdw>
                </a:effectLst>
                <a:latin typeface="Cambria" panose="02040503050406030204" pitchFamily="18" charset="0"/>
              </a:rPr>
              <a:t>Security Agencies:</a:t>
            </a:r>
          </a:p>
        </p:txBody>
      </p:sp>
      <p:sp>
        <p:nvSpPr>
          <p:cNvPr id="3" name="TextBox 2"/>
          <p:cNvSpPr txBox="1"/>
          <p:nvPr/>
        </p:nvSpPr>
        <p:spPr>
          <a:xfrm>
            <a:off x="493878" y="5872916"/>
            <a:ext cx="5040560" cy="584775"/>
          </a:xfrm>
          <a:prstGeom prst="rect">
            <a:avLst/>
          </a:prstGeom>
          <a:noFill/>
        </p:spPr>
        <p:txBody>
          <a:bodyPr wrap="square" rtlCol="0">
            <a:spAutoFit/>
          </a:bodyPr>
          <a:lstStyle/>
          <a:p>
            <a:pPr marL="0" lvl="1" algn="ctr"/>
            <a:r>
              <a:rPr lang="en-US" sz="3200" b="1" i="1" dirty="0">
                <a:effectLst>
                  <a:outerShdw blurRad="38100" dist="38100" dir="2700000" algn="tl">
                    <a:srgbClr val="000000">
                      <a:alpha val="43137"/>
                    </a:srgbClr>
                  </a:outerShdw>
                </a:effectLst>
                <a:latin typeface="Cambria" panose="02040503050406030204" pitchFamily="18" charset="0"/>
              </a:rPr>
              <a:t>Walter Lippmann</a:t>
            </a:r>
          </a:p>
        </p:txBody>
      </p:sp>
      <p:pic>
        <p:nvPicPr>
          <p:cNvPr id="1026" name="Picture 2" descr="Image result for Walter Lippman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368" y="2118468"/>
            <a:ext cx="5016528" cy="3483700"/>
          </a:xfrm>
          <a:prstGeom prst="rect">
            <a:avLst/>
          </a:prstGeom>
          <a:noFill/>
          <a:ln w="28575">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509146"/>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943872" y="1124744"/>
            <a:ext cx="7128792" cy="5184576"/>
          </a:xfrm>
          <a:prstGeom prst="rect">
            <a:avLst/>
          </a:prstGeom>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lvl="1" algn="just">
              <a:lnSpc>
                <a:spcPct val="130000"/>
              </a:lnSpc>
              <a:spcBef>
                <a:spcPts val="600"/>
              </a:spcBef>
              <a:spcAft>
                <a:spcPts val="600"/>
              </a:spcAft>
            </a:pPr>
            <a:r>
              <a:rPr lang="en-US" sz="2800" b="1" i="1" dirty="0">
                <a:effectLst>
                  <a:outerShdw blurRad="38100" dist="38100" dir="2700000" algn="tl">
                    <a:srgbClr val="000000">
                      <a:alpha val="43137"/>
                    </a:srgbClr>
                  </a:outerShdw>
                </a:effectLst>
                <a:latin typeface="Cambria" panose="02040503050406030204" pitchFamily="18" charset="0"/>
              </a:rPr>
              <a:t>"National security is the ability to preserve the nation's physical integrity and territory; to maintain its economic relations with the rest of the world on reasonable terms; to preserve its nature, </a:t>
            </a:r>
            <a:r>
              <a:rPr lang="en-US" sz="2800" b="1" i="1" dirty="0" smtClean="0">
                <a:effectLst>
                  <a:outerShdw blurRad="38100" dist="38100" dir="2700000" algn="tl">
                    <a:srgbClr val="000000">
                      <a:alpha val="43137"/>
                    </a:srgbClr>
                  </a:outerShdw>
                </a:effectLst>
                <a:latin typeface="Cambria" panose="02040503050406030204" pitchFamily="18" charset="0"/>
              </a:rPr>
              <a:t>institution </a:t>
            </a:r>
            <a:r>
              <a:rPr lang="en-US" sz="2800" b="1" i="1" dirty="0">
                <a:effectLst>
                  <a:outerShdw blurRad="38100" dist="38100" dir="2700000" algn="tl">
                    <a:srgbClr val="000000">
                      <a:alpha val="43137"/>
                    </a:srgbClr>
                  </a:outerShdw>
                </a:effectLst>
                <a:latin typeface="Cambria" panose="02040503050406030204" pitchFamily="18" charset="0"/>
              </a:rPr>
              <a:t>and governance from disruption </a:t>
            </a:r>
            <a:r>
              <a:rPr lang="en-US" sz="2800" b="1" i="1" dirty="0" smtClean="0">
                <a:effectLst>
                  <a:outerShdw blurRad="38100" dist="38100" dir="2700000" algn="tl">
                    <a:srgbClr val="000000">
                      <a:alpha val="43137"/>
                    </a:srgbClr>
                  </a:outerShdw>
                </a:effectLst>
                <a:latin typeface="Cambria" panose="02040503050406030204" pitchFamily="18" charset="0"/>
              </a:rPr>
              <a:t>and </a:t>
            </a:r>
            <a:r>
              <a:rPr lang="en-US" sz="2800" b="1" i="1" dirty="0">
                <a:effectLst>
                  <a:outerShdw blurRad="38100" dist="38100" dir="2700000" algn="tl">
                    <a:srgbClr val="000000">
                      <a:alpha val="43137"/>
                    </a:srgbClr>
                  </a:outerShdw>
                </a:effectLst>
                <a:latin typeface="Cambria" panose="02040503050406030204" pitchFamily="18" charset="0"/>
              </a:rPr>
              <a:t>to control its borders." </a:t>
            </a:r>
          </a:p>
          <a:p>
            <a:pPr marL="0" lvl="1" algn="r">
              <a:lnSpc>
                <a:spcPct val="130000"/>
              </a:lnSpc>
              <a:spcBef>
                <a:spcPts val="600"/>
              </a:spcBef>
              <a:spcAft>
                <a:spcPts val="600"/>
              </a:spcAft>
            </a:pPr>
            <a:r>
              <a:rPr lang="en-US" sz="2000" b="1" i="1" dirty="0">
                <a:effectLst>
                  <a:outerShdw blurRad="38100" dist="38100" dir="2700000" algn="tl">
                    <a:srgbClr val="000000">
                      <a:alpha val="43137"/>
                    </a:srgbClr>
                  </a:outerShdw>
                </a:effectLst>
                <a:latin typeface="Cambria" panose="02040503050406030204" pitchFamily="18" charset="0"/>
              </a:rPr>
              <a:t>(Harold Brown, U.S. Secretary of Defense, 1977-1981).</a:t>
            </a:r>
          </a:p>
        </p:txBody>
      </p:sp>
      <p:sp>
        <p:nvSpPr>
          <p:cNvPr id="2" name="TextBox 1"/>
          <p:cNvSpPr txBox="1"/>
          <p:nvPr/>
        </p:nvSpPr>
        <p:spPr>
          <a:xfrm>
            <a:off x="479376" y="332656"/>
            <a:ext cx="11233248" cy="707886"/>
          </a:xfrm>
          <a:prstGeom prst="rect">
            <a:avLst/>
          </a:prstGeom>
          <a:noFill/>
        </p:spPr>
        <p:txBody>
          <a:bodyPr wrap="square" rtlCol="0">
            <a:spAutoFit/>
          </a:bodyPr>
          <a:lstStyle/>
          <a:p>
            <a:pPr algn="ctr"/>
            <a:r>
              <a:rPr lang="en-US" sz="4000" u="sng" dirty="0">
                <a:solidFill>
                  <a:srgbClr val="008000"/>
                </a:solidFill>
                <a:latin typeface="Cooper Black" panose="0208090404030B020404" pitchFamily="18" charset="0"/>
              </a:rPr>
              <a:t>CONCEPTUAL CLARIFICATIONS (</a:t>
            </a:r>
            <a:r>
              <a:rPr lang="en-US" sz="4000" u="sng" dirty="0" err="1">
                <a:solidFill>
                  <a:srgbClr val="008000"/>
                </a:solidFill>
                <a:latin typeface="Cooper Black" panose="0208090404030B020404" pitchFamily="18" charset="0"/>
              </a:rPr>
              <a:t>Cont</a:t>
            </a:r>
            <a:r>
              <a:rPr lang="en-US" sz="4000" u="sng" dirty="0">
                <a:solidFill>
                  <a:srgbClr val="008000"/>
                </a:solidFill>
                <a:latin typeface="Cooper Black" panose="0208090404030B020404" pitchFamily="18" charset="0"/>
              </a:rPr>
              <a:t>)</a:t>
            </a:r>
          </a:p>
        </p:txBody>
      </p:sp>
      <p:sp>
        <p:nvSpPr>
          <p:cNvPr id="4" name="Title 1"/>
          <p:cNvSpPr txBox="1">
            <a:spLocks/>
          </p:cNvSpPr>
          <p:nvPr/>
        </p:nvSpPr>
        <p:spPr>
          <a:xfrm>
            <a:off x="263352" y="1063021"/>
            <a:ext cx="6336704" cy="781803"/>
          </a:xfrm>
          <a:prstGeom prst="rect">
            <a:avLst/>
          </a:prstGeom>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just">
              <a:lnSpc>
                <a:spcPct val="130000"/>
              </a:lnSpc>
              <a:spcBef>
                <a:spcPts val="600"/>
              </a:spcBef>
              <a:spcAft>
                <a:spcPts val="600"/>
              </a:spcAft>
              <a:buFont typeface="Wingdings" panose="05000000000000000000" pitchFamily="2" charset="2"/>
              <a:buChar char="v"/>
            </a:pPr>
            <a:r>
              <a:rPr lang="en-US" sz="3600" b="1" i="1" dirty="0">
                <a:solidFill>
                  <a:srgbClr val="FF0000"/>
                </a:solidFill>
                <a:effectLst>
                  <a:outerShdw blurRad="38100" dist="38100" dir="2700000" algn="tl">
                    <a:srgbClr val="000000">
                      <a:alpha val="43137"/>
                    </a:srgbClr>
                  </a:outerShdw>
                </a:effectLst>
                <a:latin typeface="Cambria" panose="02040503050406030204" pitchFamily="18" charset="0"/>
              </a:rPr>
              <a:t>Security Agencies:</a:t>
            </a:r>
          </a:p>
        </p:txBody>
      </p:sp>
      <p:sp>
        <p:nvSpPr>
          <p:cNvPr id="3" name="TextBox 2"/>
          <p:cNvSpPr txBox="1"/>
          <p:nvPr/>
        </p:nvSpPr>
        <p:spPr>
          <a:xfrm>
            <a:off x="493878" y="6012577"/>
            <a:ext cx="4089954" cy="584775"/>
          </a:xfrm>
          <a:prstGeom prst="rect">
            <a:avLst/>
          </a:prstGeom>
          <a:noFill/>
        </p:spPr>
        <p:txBody>
          <a:bodyPr wrap="square" rtlCol="0">
            <a:spAutoFit/>
          </a:bodyPr>
          <a:lstStyle/>
          <a:p>
            <a:pPr marL="0" lvl="1" algn="ctr"/>
            <a:r>
              <a:rPr lang="en-US" sz="3200" b="1" i="1" dirty="0">
                <a:effectLst>
                  <a:outerShdw blurRad="38100" dist="38100" dir="2700000" algn="tl">
                    <a:srgbClr val="000000">
                      <a:alpha val="43137"/>
                    </a:srgbClr>
                  </a:outerShdw>
                </a:effectLst>
                <a:latin typeface="Cambria" panose="02040503050406030204" pitchFamily="18" charset="0"/>
              </a:rPr>
              <a:t>Harold Brown</a:t>
            </a:r>
          </a:p>
        </p:txBody>
      </p:sp>
      <p:pic>
        <p:nvPicPr>
          <p:cNvPr id="8" name="Picture 7"/>
          <p:cNvPicPr>
            <a:picLocks noChangeAspect="1"/>
          </p:cNvPicPr>
          <p:nvPr/>
        </p:nvPicPr>
        <p:blipFill>
          <a:blip r:embed="rId2"/>
          <a:stretch>
            <a:fillRect/>
          </a:stretch>
        </p:blipFill>
        <p:spPr>
          <a:xfrm>
            <a:off x="990683" y="1779942"/>
            <a:ext cx="3096344" cy="4241346"/>
          </a:xfrm>
          <a:prstGeom prst="rect">
            <a:avLst/>
          </a:prstGeom>
        </p:spPr>
      </p:pic>
    </p:spTree>
    <p:extLst>
      <p:ext uri="{BB962C8B-B14F-4D97-AF65-F5344CB8AC3E}">
        <p14:creationId xmlns:p14="http://schemas.microsoft.com/office/powerpoint/2010/main" val="1444645103"/>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91344" y="1556792"/>
            <a:ext cx="11737304" cy="4752528"/>
          </a:xfrm>
          <a:prstGeom prst="rect">
            <a:avLst/>
          </a:prstGeom>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just">
              <a:lnSpc>
                <a:spcPct val="130000"/>
              </a:lnSpc>
              <a:spcBef>
                <a:spcPts val="600"/>
              </a:spcBef>
              <a:spcAft>
                <a:spcPts val="600"/>
              </a:spcAft>
              <a:buFont typeface="Wingdings" panose="05000000000000000000" pitchFamily="2" charset="2"/>
              <a:buChar char="v"/>
            </a:pPr>
            <a:r>
              <a:rPr lang="en-US" b="1" i="1" dirty="0">
                <a:solidFill>
                  <a:srgbClr val="FF0000"/>
                </a:solidFill>
                <a:effectLst>
                  <a:outerShdw blurRad="38100" dist="38100" dir="2700000" algn="tl">
                    <a:srgbClr val="000000">
                      <a:alpha val="43137"/>
                    </a:srgbClr>
                  </a:outerShdw>
                </a:effectLst>
                <a:latin typeface="Cambria" panose="02040503050406030204" pitchFamily="18" charset="0"/>
              </a:rPr>
              <a:t>The Media:</a:t>
            </a:r>
          </a:p>
          <a:p>
            <a:pPr marL="914400" lvl="1" indent="-457200" algn="just">
              <a:lnSpc>
                <a:spcPct val="130000"/>
              </a:lnSpc>
              <a:spcBef>
                <a:spcPts val="600"/>
              </a:spcBef>
              <a:spcAft>
                <a:spcPts val="600"/>
              </a:spcAft>
              <a:buFont typeface="Wingdings" panose="05000000000000000000" pitchFamily="2" charset="2"/>
              <a:buChar char="ü"/>
            </a:pPr>
            <a:r>
              <a:rPr lang="en-US" sz="4000" b="1" i="1" dirty="0">
                <a:effectLst>
                  <a:outerShdw blurRad="38100" dist="38100" dir="2700000" algn="tl">
                    <a:srgbClr val="000000">
                      <a:alpha val="43137"/>
                    </a:srgbClr>
                  </a:outerShdw>
                </a:effectLst>
                <a:latin typeface="Cambria" panose="02040503050406030204" pitchFamily="18" charset="0"/>
              </a:rPr>
              <a:t>The media is the communication channel through which news, entertainment, data or promotional messages are disseminated.</a:t>
            </a:r>
          </a:p>
          <a:p>
            <a:pPr lvl="1" algn="r">
              <a:lnSpc>
                <a:spcPct val="130000"/>
              </a:lnSpc>
              <a:spcBef>
                <a:spcPts val="600"/>
              </a:spcBef>
              <a:spcAft>
                <a:spcPts val="600"/>
              </a:spcAft>
            </a:pPr>
            <a:r>
              <a:rPr lang="fr-FR" sz="3200" b="1" i="1" dirty="0">
                <a:ln w="0"/>
                <a:effectLst>
                  <a:outerShdw blurRad="38100" dist="38100" dir="2700000" algn="tl">
                    <a:srgbClr val="000000">
                      <a:alpha val="43137"/>
                    </a:srgbClr>
                  </a:outerShdw>
                </a:effectLst>
                <a:latin typeface="Cambria" panose="02040503050406030204" pitchFamily="18" charset="0"/>
              </a:rPr>
              <a:t>- </a:t>
            </a:r>
            <a:r>
              <a:rPr lang="fr-FR" sz="3200" b="1" i="1" dirty="0" err="1">
                <a:ln w="0"/>
                <a:effectLst>
                  <a:outerShdw blurRad="38100" dist="38100" dir="2700000" algn="tl">
                    <a:srgbClr val="000000">
                      <a:alpha val="43137"/>
                    </a:srgbClr>
                  </a:outerShdw>
                </a:effectLst>
                <a:latin typeface="Cambria" panose="02040503050406030204" pitchFamily="18" charset="0"/>
              </a:rPr>
              <a:t>Dictionary.Com</a:t>
            </a:r>
            <a:endParaRPr lang="fr-FR" sz="3200" b="1" i="1" dirty="0">
              <a:ln w="0"/>
              <a:effectLst>
                <a:outerShdw blurRad="38100" dist="38100" dir="2700000" algn="tl">
                  <a:srgbClr val="000000">
                    <a:alpha val="43137"/>
                  </a:srgbClr>
                </a:outerShdw>
              </a:effectLst>
              <a:latin typeface="Cambria" panose="02040503050406030204" pitchFamily="18" charset="0"/>
            </a:endParaRPr>
          </a:p>
        </p:txBody>
      </p:sp>
      <p:sp>
        <p:nvSpPr>
          <p:cNvPr id="2" name="TextBox 1"/>
          <p:cNvSpPr txBox="1"/>
          <p:nvPr/>
        </p:nvSpPr>
        <p:spPr>
          <a:xfrm>
            <a:off x="479376" y="332656"/>
            <a:ext cx="11233248" cy="707886"/>
          </a:xfrm>
          <a:prstGeom prst="rect">
            <a:avLst/>
          </a:prstGeom>
          <a:noFill/>
        </p:spPr>
        <p:txBody>
          <a:bodyPr wrap="square" rtlCol="0">
            <a:spAutoFit/>
          </a:bodyPr>
          <a:lstStyle/>
          <a:p>
            <a:pPr algn="ctr"/>
            <a:r>
              <a:rPr lang="en-US" sz="4000" u="sng" dirty="0">
                <a:solidFill>
                  <a:srgbClr val="008000"/>
                </a:solidFill>
                <a:latin typeface="Cooper Black" panose="0208090404030B020404" pitchFamily="18" charset="0"/>
              </a:rPr>
              <a:t>CONCEPTUAL CLARIFICATIONS (</a:t>
            </a:r>
            <a:r>
              <a:rPr lang="en-US" sz="4000" u="sng" dirty="0" err="1">
                <a:solidFill>
                  <a:srgbClr val="008000"/>
                </a:solidFill>
                <a:latin typeface="Cooper Black" panose="0208090404030B020404" pitchFamily="18" charset="0"/>
              </a:rPr>
              <a:t>Cont</a:t>
            </a:r>
            <a:r>
              <a:rPr lang="en-US" sz="4000" u="sng" dirty="0">
                <a:solidFill>
                  <a:srgbClr val="008000"/>
                </a:solidFill>
                <a:latin typeface="Cooper Black" panose="0208090404030B020404" pitchFamily="18" charset="0"/>
              </a:rPr>
              <a:t>)</a:t>
            </a:r>
          </a:p>
        </p:txBody>
      </p:sp>
    </p:spTree>
    <p:extLst>
      <p:ext uri="{BB962C8B-B14F-4D97-AF65-F5344CB8AC3E}">
        <p14:creationId xmlns:p14="http://schemas.microsoft.com/office/powerpoint/2010/main" val="259278823"/>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04664"/>
            <a:ext cx="12192000" cy="5976664"/>
          </a:xfrm>
          <a:effectLst/>
        </p:spPr>
        <p:txBody>
          <a:bodyPr>
            <a:noAutofit/>
          </a:bodyPr>
          <a:lstStyle/>
          <a:p>
            <a:r>
              <a:rPr lang="en-US" sz="4800" b="1" u="sng" dirty="0">
                <a:ln w="0"/>
                <a:solidFill>
                  <a:srgbClr val="FF0000"/>
                </a:solidFill>
                <a:effectLst>
                  <a:outerShdw blurRad="38100" dist="19050" dir="2700000" algn="tl" rotWithShape="0">
                    <a:schemeClr val="dk1">
                      <a:alpha val="40000"/>
                    </a:schemeClr>
                  </a:outerShdw>
                </a:effectLst>
                <a:latin typeface="Cooper Black" panose="0208090404030B020404" pitchFamily="18" charset="0"/>
              </a:rPr>
              <a:t>THEME</a:t>
            </a:r>
            <a:r>
              <a:rPr lang="en-US" sz="2800" b="1" dirty="0">
                <a:ln w="0"/>
                <a:effectLst>
                  <a:outerShdw blurRad="38100" dist="19050" dir="2700000" algn="tl" rotWithShape="0">
                    <a:schemeClr val="dk1">
                      <a:alpha val="40000"/>
                    </a:schemeClr>
                  </a:outerShdw>
                </a:effectLst>
              </a:rPr>
              <a:t/>
            </a:r>
            <a:br>
              <a:rPr lang="en-US" sz="2800" b="1" dirty="0">
                <a:ln w="0"/>
                <a:effectLst>
                  <a:outerShdw blurRad="38100" dist="19050" dir="2700000" algn="tl" rotWithShape="0">
                    <a:schemeClr val="dk1">
                      <a:alpha val="40000"/>
                    </a:schemeClr>
                  </a:outerShdw>
                </a:effectLst>
              </a:rPr>
            </a:br>
            <a:r>
              <a:rPr lang="en-US" sz="2800" b="1" dirty="0">
                <a:ln w="0"/>
                <a:effectLst>
                  <a:outerShdw blurRad="38100" dist="19050" dir="2700000" algn="tl" rotWithShape="0">
                    <a:schemeClr val="dk1">
                      <a:alpha val="40000"/>
                    </a:schemeClr>
                  </a:outerShdw>
                </a:effectLst>
              </a:rPr>
              <a:t/>
            </a:r>
            <a:br>
              <a:rPr lang="en-US" sz="2800" b="1" dirty="0">
                <a:ln w="0"/>
                <a:effectLst>
                  <a:outerShdw blurRad="38100" dist="19050" dir="2700000" algn="tl" rotWithShape="0">
                    <a:schemeClr val="dk1">
                      <a:alpha val="40000"/>
                    </a:schemeClr>
                  </a:outerShdw>
                </a:effectLst>
              </a:rPr>
            </a:br>
            <a:r>
              <a:rPr lang="en-US" sz="2800" b="1" dirty="0">
                <a:ln w="0"/>
                <a:effectLst>
                  <a:outerShdw blurRad="38100" dist="19050" dir="2700000" algn="tl" rotWithShape="0">
                    <a:schemeClr val="dk1">
                      <a:alpha val="40000"/>
                    </a:schemeClr>
                  </a:outerShdw>
                </a:effectLst>
              </a:rPr>
              <a:t/>
            </a:r>
            <a:br>
              <a:rPr lang="en-US" sz="2800" b="1" dirty="0">
                <a:ln w="0"/>
                <a:effectLst>
                  <a:outerShdw blurRad="38100" dist="19050" dir="2700000" algn="tl" rotWithShape="0">
                    <a:schemeClr val="dk1">
                      <a:alpha val="40000"/>
                    </a:schemeClr>
                  </a:outerShdw>
                </a:effectLst>
              </a:rPr>
            </a:br>
            <a:r>
              <a:rPr lang="en-US" b="1" dirty="0">
                <a:ln w="0"/>
                <a:solidFill>
                  <a:srgbClr val="008000"/>
                </a:solidFill>
                <a:effectLst>
                  <a:outerShdw blurRad="38100" dist="19050" dir="2700000" algn="tl" rotWithShape="0">
                    <a:schemeClr val="dk1">
                      <a:alpha val="40000"/>
                    </a:schemeClr>
                  </a:outerShdw>
                </a:effectLst>
                <a:latin typeface="Cooper Black" panose="0208090404030B020404" pitchFamily="18" charset="0"/>
              </a:rPr>
              <a:t>Legal and Ethical Issues in Investigative Journalism in Nigeria</a:t>
            </a:r>
            <a:endParaRPr lang="fr-FR" sz="3200" b="1" dirty="0">
              <a:ln w="0"/>
              <a:solidFill>
                <a:srgbClr val="008000"/>
              </a:solidFill>
              <a:effectLst>
                <a:outerShdw blurRad="38100" dist="19050" dir="2700000" algn="tl" rotWithShape="0">
                  <a:schemeClr val="dk1">
                    <a:alpha val="40000"/>
                  </a:schemeClr>
                </a:outerShdw>
              </a:effectLst>
              <a:latin typeface="Cooper Black" panose="0208090404030B020404" pitchFamily="18" charset="0"/>
            </a:endParaRPr>
          </a:p>
        </p:txBody>
      </p:sp>
    </p:spTree>
    <p:extLst>
      <p:ext uri="{BB962C8B-B14F-4D97-AF65-F5344CB8AC3E}">
        <p14:creationId xmlns:p14="http://schemas.microsoft.com/office/powerpoint/2010/main" val="471671958"/>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04664"/>
            <a:ext cx="12192000" cy="5976664"/>
          </a:xfrm>
          <a:effectLst/>
        </p:spPr>
        <p:txBody>
          <a:bodyPr>
            <a:noAutofit/>
          </a:bodyPr>
          <a:lstStyle/>
          <a:p>
            <a:r>
              <a:rPr lang="en-US" sz="4800" b="1" dirty="0">
                <a:ln w="0"/>
                <a:solidFill>
                  <a:srgbClr val="008000"/>
                </a:solidFill>
                <a:effectLst>
                  <a:outerShdw blurRad="38100" dist="19050" dir="2700000" algn="tl" rotWithShape="0">
                    <a:schemeClr val="dk1">
                      <a:alpha val="40000"/>
                    </a:schemeClr>
                  </a:outerShdw>
                </a:effectLst>
                <a:latin typeface="Cooper Black" panose="0208090404030B020404" pitchFamily="18" charset="0"/>
              </a:rPr>
              <a:t>OVERVIEW OF SECURITY AGENCIES AND THE MEDIA IN NIGERIA</a:t>
            </a:r>
            <a:endParaRPr lang="fr-FR" sz="4000" b="1" dirty="0">
              <a:ln w="0"/>
              <a:solidFill>
                <a:srgbClr val="008000"/>
              </a:solidFill>
              <a:effectLst>
                <a:outerShdw blurRad="38100" dist="19050" dir="2700000" algn="tl" rotWithShape="0">
                  <a:schemeClr val="dk1">
                    <a:alpha val="40000"/>
                  </a:schemeClr>
                </a:outerShdw>
              </a:effectLst>
              <a:latin typeface="Cooper Black" panose="0208090404030B020404" pitchFamily="18" charset="0"/>
            </a:endParaRPr>
          </a:p>
        </p:txBody>
      </p:sp>
    </p:spTree>
    <p:extLst>
      <p:ext uri="{BB962C8B-B14F-4D97-AF65-F5344CB8AC3E}">
        <p14:creationId xmlns:p14="http://schemas.microsoft.com/office/powerpoint/2010/main" val="4038651301"/>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91344" y="1556792"/>
            <a:ext cx="11737304" cy="4752528"/>
          </a:xfrm>
          <a:prstGeom prst="rect">
            <a:avLst/>
          </a:prstGeom>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63550" indent="-463550" algn="just">
              <a:lnSpc>
                <a:spcPct val="130000"/>
              </a:lnSpc>
              <a:spcBef>
                <a:spcPts val="600"/>
              </a:spcBef>
              <a:spcAft>
                <a:spcPts val="600"/>
              </a:spcAft>
              <a:buFont typeface="Wingdings" panose="05000000000000000000" pitchFamily="2" charset="2"/>
              <a:buChar char="v"/>
            </a:pPr>
            <a:r>
              <a:rPr lang="en-US" sz="2800" b="1" i="1" dirty="0">
                <a:latin typeface="Cambria" panose="02040503050406030204" pitchFamily="18" charset="0"/>
              </a:rPr>
              <a:t>Nigeria, like other nation states, created a number of security agencies constitutionally empowered and mandated to ensure the maintenance of law and order, protection of lives and properties and the </a:t>
            </a:r>
            <a:r>
              <a:rPr lang="en-US" sz="2800" b="1" i="1" dirty="0" err="1">
                <a:latin typeface="Cambria" panose="02040503050406030204" pitchFamily="18" charset="0"/>
              </a:rPr>
              <a:t>defence</a:t>
            </a:r>
            <a:r>
              <a:rPr lang="en-US" sz="2800" b="1" i="1" dirty="0">
                <a:latin typeface="Cambria" panose="02040503050406030204" pitchFamily="18" charset="0"/>
              </a:rPr>
              <a:t> of the territorial integrity and sovereignty of the country</a:t>
            </a:r>
          </a:p>
          <a:p>
            <a:pPr marL="463550" indent="-463550" algn="just">
              <a:lnSpc>
                <a:spcPct val="130000"/>
              </a:lnSpc>
              <a:spcBef>
                <a:spcPts val="600"/>
              </a:spcBef>
              <a:spcAft>
                <a:spcPts val="600"/>
              </a:spcAft>
              <a:buFont typeface="Wingdings" panose="05000000000000000000" pitchFamily="2" charset="2"/>
              <a:buChar char="v"/>
            </a:pPr>
            <a:r>
              <a:rPr lang="en-US" sz="2800" b="1" i="1" dirty="0">
                <a:latin typeface="Cambria" panose="02040503050406030204" pitchFamily="18" charset="0"/>
              </a:rPr>
              <a:t>There are a number of institutions and agencies in Nigeria, each charged with specific or complementary duties and responsibilities as stipulated and defined by the acts that set them up</a:t>
            </a:r>
            <a:endParaRPr lang="fr-FR" sz="2400" b="1" dirty="0">
              <a:ln w="0"/>
              <a:effectLst>
                <a:outerShdw blurRad="38100" dist="19050" dir="2700000" algn="tl" rotWithShape="0">
                  <a:schemeClr val="dk1">
                    <a:alpha val="40000"/>
                  </a:schemeClr>
                </a:outerShdw>
              </a:effectLst>
              <a:latin typeface="Cambria" panose="02040503050406030204" pitchFamily="18" charset="0"/>
            </a:endParaRPr>
          </a:p>
        </p:txBody>
      </p:sp>
      <p:sp>
        <p:nvSpPr>
          <p:cNvPr id="2" name="TextBox 1"/>
          <p:cNvSpPr txBox="1"/>
          <p:nvPr/>
        </p:nvSpPr>
        <p:spPr>
          <a:xfrm>
            <a:off x="0" y="332656"/>
            <a:ext cx="12192000" cy="1323439"/>
          </a:xfrm>
          <a:prstGeom prst="rect">
            <a:avLst/>
          </a:prstGeom>
          <a:noFill/>
        </p:spPr>
        <p:txBody>
          <a:bodyPr wrap="square" rtlCol="0">
            <a:spAutoFit/>
          </a:bodyPr>
          <a:lstStyle/>
          <a:p>
            <a:pPr algn="ctr"/>
            <a:r>
              <a:rPr lang="en-US" sz="4000" u="sng" dirty="0">
                <a:solidFill>
                  <a:srgbClr val="008000"/>
                </a:solidFill>
                <a:latin typeface="Cooper Black" panose="0208090404030B020404" pitchFamily="18" charset="0"/>
              </a:rPr>
              <a:t>OVERVIEW OF SECURITY AGENCIES AND THE MEDIA IN NIGERIA</a:t>
            </a:r>
          </a:p>
        </p:txBody>
      </p:sp>
    </p:spTree>
    <p:extLst>
      <p:ext uri="{BB962C8B-B14F-4D97-AF65-F5344CB8AC3E}">
        <p14:creationId xmlns:p14="http://schemas.microsoft.com/office/powerpoint/2010/main" val="10393303"/>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91344" y="1628800"/>
            <a:ext cx="11737304" cy="4752528"/>
          </a:xfrm>
          <a:prstGeom prst="rect">
            <a:avLst/>
          </a:prstGeom>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just">
              <a:lnSpc>
                <a:spcPct val="130000"/>
              </a:lnSpc>
              <a:spcBef>
                <a:spcPts val="600"/>
              </a:spcBef>
              <a:spcAft>
                <a:spcPts val="600"/>
              </a:spcAft>
              <a:buFont typeface="Wingdings" panose="05000000000000000000" pitchFamily="2" charset="2"/>
              <a:buChar char="v"/>
            </a:pPr>
            <a:r>
              <a:rPr lang="en-US" sz="5400" b="1" i="1" dirty="0">
                <a:latin typeface="Cambria" panose="02040503050406030204" pitchFamily="18" charset="0"/>
              </a:rPr>
              <a:t>Purpose of this paper:</a:t>
            </a:r>
            <a:endParaRPr lang="en-US" sz="6600" b="1" i="1" dirty="0">
              <a:latin typeface="Cambria" panose="02040503050406030204" pitchFamily="18" charset="0"/>
            </a:endParaRPr>
          </a:p>
          <a:p>
            <a:pPr marL="914400" lvl="1" indent="-457200" algn="just">
              <a:lnSpc>
                <a:spcPct val="130000"/>
              </a:lnSpc>
              <a:spcBef>
                <a:spcPts val="600"/>
              </a:spcBef>
              <a:spcAft>
                <a:spcPts val="600"/>
              </a:spcAft>
              <a:buFont typeface="Wingdings" panose="05000000000000000000" pitchFamily="2" charset="2"/>
              <a:buChar char="ü"/>
            </a:pPr>
            <a:r>
              <a:rPr lang="en-US" sz="4000" b="1" i="1" dirty="0">
                <a:latin typeface="Cambria" panose="02040503050406030204" pitchFamily="18" charset="0"/>
              </a:rPr>
              <a:t>We shall focus specifically on the military, police, para-military and intelligence agencies</a:t>
            </a:r>
          </a:p>
        </p:txBody>
      </p:sp>
      <p:sp>
        <p:nvSpPr>
          <p:cNvPr id="2" name="TextBox 1"/>
          <p:cNvSpPr txBox="1"/>
          <p:nvPr/>
        </p:nvSpPr>
        <p:spPr>
          <a:xfrm>
            <a:off x="0" y="332656"/>
            <a:ext cx="12192000" cy="1323439"/>
          </a:xfrm>
          <a:prstGeom prst="rect">
            <a:avLst/>
          </a:prstGeom>
          <a:noFill/>
        </p:spPr>
        <p:txBody>
          <a:bodyPr wrap="square" rtlCol="0">
            <a:spAutoFit/>
          </a:bodyPr>
          <a:lstStyle/>
          <a:p>
            <a:pPr algn="ctr"/>
            <a:r>
              <a:rPr lang="en-US" sz="4000" u="sng" dirty="0">
                <a:solidFill>
                  <a:srgbClr val="008000"/>
                </a:solidFill>
                <a:latin typeface="Cooper Black" panose="0208090404030B020404" pitchFamily="18" charset="0"/>
              </a:rPr>
              <a:t>OVERVIEW OF SECURITY AGENCIES AND THE MEDIA IN NIGERIA (</a:t>
            </a:r>
            <a:r>
              <a:rPr lang="en-US" sz="4000" u="sng" dirty="0" err="1">
                <a:solidFill>
                  <a:srgbClr val="008000"/>
                </a:solidFill>
                <a:latin typeface="Cooper Black" panose="0208090404030B020404" pitchFamily="18" charset="0"/>
              </a:rPr>
              <a:t>Cont</a:t>
            </a:r>
            <a:r>
              <a:rPr lang="en-US" sz="4000" u="sng" dirty="0">
                <a:solidFill>
                  <a:srgbClr val="008000"/>
                </a:solidFill>
                <a:latin typeface="Cooper Black" panose="0208090404030B020404" pitchFamily="18" charset="0"/>
              </a:rPr>
              <a:t>)</a:t>
            </a:r>
          </a:p>
        </p:txBody>
      </p:sp>
    </p:spTree>
    <p:extLst>
      <p:ext uri="{BB962C8B-B14F-4D97-AF65-F5344CB8AC3E}">
        <p14:creationId xmlns:p14="http://schemas.microsoft.com/office/powerpoint/2010/main" val="438128379"/>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2656"/>
            <a:ext cx="12192000" cy="1323439"/>
          </a:xfrm>
          <a:prstGeom prst="rect">
            <a:avLst/>
          </a:prstGeom>
          <a:noFill/>
        </p:spPr>
        <p:txBody>
          <a:bodyPr wrap="square" rtlCol="0">
            <a:spAutoFit/>
          </a:bodyPr>
          <a:lstStyle/>
          <a:p>
            <a:pPr algn="ctr"/>
            <a:r>
              <a:rPr lang="en-US" sz="4000" u="sng" dirty="0">
                <a:solidFill>
                  <a:srgbClr val="008000"/>
                </a:solidFill>
                <a:latin typeface="Cooper Black" panose="0208090404030B020404" pitchFamily="18" charset="0"/>
              </a:rPr>
              <a:t>OVERVIEW OF SECURITY AGENCIES AND THE MEDIA IN NIGERIA (</a:t>
            </a:r>
            <a:r>
              <a:rPr lang="en-US" sz="4000" u="sng" dirty="0" err="1">
                <a:solidFill>
                  <a:srgbClr val="008000"/>
                </a:solidFill>
                <a:latin typeface="Cooper Black" panose="0208090404030B020404" pitchFamily="18" charset="0"/>
              </a:rPr>
              <a:t>Cont</a:t>
            </a:r>
            <a:r>
              <a:rPr lang="en-US" sz="4000" u="sng" dirty="0">
                <a:solidFill>
                  <a:srgbClr val="008000"/>
                </a:solidFill>
                <a:latin typeface="Cooper Black" panose="0208090404030B020404" pitchFamily="18" charset="0"/>
              </a:rPr>
              <a:t>)</a:t>
            </a:r>
          </a:p>
        </p:txBody>
      </p:sp>
      <p:sp>
        <p:nvSpPr>
          <p:cNvPr id="6" name="Title 1"/>
          <p:cNvSpPr txBox="1">
            <a:spLocks/>
          </p:cNvSpPr>
          <p:nvPr/>
        </p:nvSpPr>
        <p:spPr>
          <a:xfrm>
            <a:off x="191344" y="1700808"/>
            <a:ext cx="11737304" cy="2088232"/>
          </a:xfrm>
          <a:prstGeom prst="rect">
            <a:avLst/>
          </a:prstGeom>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just">
              <a:lnSpc>
                <a:spcPct val="130000"/>
              </a:lnSpc>
              <a:spcBef>
                <a:spcPts val="600"/>
              </a:spcBef>
              <a:spcAft>
                <a:spcPts val="600"/>
              </a:spcAft>
              <a:buFont typeface="Wingdings" panose="05000000000000000000" pitchFamily="2" charset="2"/>
              <a:buChar char="v"/>
            </a:pPr>
            <a:r>
              <a:rPr lang="en-US" sz="3200" b="1" i="1" dirty="0">
                <a:latin typeface="Cambria" panose="02040503050406030204" pitchFamily="18" charset="0"/>
              </a:rPr>
              <a:t>Security Agencies:</a:t>
            </a:r>
            <a:endParaRPr lang="en-US" sz="2400" b="1" i="1" dirty="0">
              <a:latin typeface="Cambria" panose="02040503050406030204" pitchFamily="18" charset="0"/>
            </a:endParaRPr>
          </a:p>
          <a:p>
            <a:pPr marL="800100" lvl="1" indent="-342900" algn="just">
              <a:lnSpc>
                <a:spcPct val="130000"/>
              </a:lnSpc>
              <a:spcBef>
                <a:spcPts val="600"/>
              </a:spcBef>
              <a:spcAft>
                <a:spcPts val="600"/>
              </a:spcAft>
              <a:buFont typeface="Wingdings" panose="05000000000000000000" pitchFamily="2" charset="2"/>
              <a:buChar char="ü"/>
            </a:pPr>
            <a:r>
              <a:rPr lang="en-US" sz="2400" b="1" i="1" dirty="0">
                <a:latin typeface="Cambria" panose="02040503050406030204" pitchFamily="18" charset="0"/>
              </a:rPr>
              <a:t>The military known as the Armed Forces of Nigeria consists of the Nigerian Army, the Nigerian Navy and the Nigerian Air Force</a:t>
            </a:r>
          </a:p>
        </p:txBody>
      </p:sp>
      <p:pic>
        <p:nvPicPr>
          <p:cNvPr id="8" name="Picture 7"/>
          <p:cNvPicPr>
            <a:picLocks noChangeAspect="1"/>
          </p:cNvPicPr>
          <p:nvPr/>
        </p:nvPicPr>
        <p:blipFill>
          <a:blip r:embed="rId2"/>
          <a:stretch>
            <a:fillRect/>
          </a:stretch>
        </p:blipFill>
        <p:spPr>
          <a:xfrm>
            <a:off x="1685875" y="3778803"/>
            <a:ext cx="2596993" cy="2596993"/>
          </a:xfrm>
          <a:prstGeom prst="rect">
            <a:avLst/>
          </a:prstGeom>
        </p:spPr>
      </p:pic>
      <p:pic>
        <p:nvPicPr>
          <p:cNvPr id="9" name="Picture 8"/>
          <p:cNvPicPr>
            <a:picLocks noChangeAspect="1"/>
          </p:cNvPicPr>
          <p:nvPr/>
        </p:nvPicPr>
        <p:blipFill>
          <a:blip r:embed="rId3"/>
          <a:stretch>
            <a:fillRect/>
          </a:stretch>
        </p:blipFill>
        <p:spPr>
          <a:xfrm>
            <a:off x="5003043" y="3783508"/>
            <a:ext cx="2185914" cy="2602279"/>
          </a:xfrm>
          <a:prstGeom prst="rect">
            <a:avLst/>
          </a:prstGeom>
        </p:spPr>
      </p:pic>
      <p:pic>
        <p:nvPicPr>
          <p:cNvPr id="10" name="Picture 9"/>
          <p:cNvPicPr>
            <a:picLocks noChangeAspect="1"/>
          </p:cNvPicPr>
          <p:nvPr/>
        </p:nvPicPr>
        <p:blipFill>
          <a:blip r:embed="rId4"/>
          <a:stretch>
            <a:fillRect/>
          </a:stretch>
        </p:blipFill>
        <p:spPr>
          <a:xfrm>
            <a:off x="7836016" y="3783508"/>
            <a:ext cx="2670058" cy="2521721"/>
          </a:xfrm>
          <a:prstGeom prst="rect">
            <a:avLst/>
          </a:prstGeom>
        </p:spPr>
      </p:pic>
    </p:spTree>
    <p:extLst>
      <p:ext uri="{BB962C8B-B14F-4D97-AF65-F5344CB8AC3E}">
        <p14:creationId xmlns:p14="http://schemas.microsoft.com/office/powerpoint/2010/main" val="808794066"/>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63352" y="2420888"/>
            <a:ext cx="7632848" cy="2520280"/>
          </a:xfrm>
          <a:prstGeom prst="rect">
            <a:avLst/>
          </a:prstGeom>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just">
              <a:lnSpc>
                <a:spcPct val="130000"/>
              </a:lnSpc>
              <a:spcBef>
                <a:spcPts val="600"/>
              </a:spcBef>
              <a:spcAft>
                <a:spcPts val="600"/>
              </a:spcAft>
              <a:buFont typeface="Wingdings" panose="05000000000000000000" pitchFamily="2" charset="2"/>
              <a:buChar char="v"/>
            </a:pPr>
            <a:r>
              <a:rPr lang="en-US" sz="3600" b="1" i="1" dirty="0">
                <a:latin typeface="Cambria" panose="02040503050406030204" pitchFamily="18" charset="0"/>
              </a:rPr>
              <a:t>Security Agencies:</a:t>
            </a:r>
          </a:p>
          <a:p>
            <a:pPr marL="914400" indent="-342900" algn="just">
              <a:lnSpc>
                <a:spcPct val="130000"/>
              </a:lnSpc>
              <a:spcBef>
                <a:spcPts val="600"/>
              </a:spcBef>
              <a:spcAft>
                <a:spcPts val="600"/>
              </a:spcAft>
              <a:buFont typeface="Wingdings" panose="05000000000000000000" pitchFamily="2" charset="2"/>
              <a:buChar char="ü"/>
            </a:pPr>
            <a:r>
              <a:rPr lang="en-US" sz="2800" b="1" i="1" dirty="0">
                <a:latin typeface="Cambria" panose="02040503050406030204" pitchFamily="18" charset="0"/>
              </a:rPr>
              <a:t>The </a:t>
            </a:r>
            <a:r>
              <a:rPr lang="en-US" sz="2800" b="1" i="1" dirty="0" smtClean="0">
                <a:latin typeface="Cambria" panose="02040503050406030204" pitchFamily="18" charset="0"/>
              </a:rPr>
              <a:t>Nigeria </a:t>
            </a:r>
            <a:r>
              <a:rPr lang="en-US" sz="2800" b="1" i="1" dirty="0">
                <a:latin typeface="Cambria" panose="02040503050406030204" pitchFamily="18" charset="0"/>
              </a:rPr>
              <a:t>Police </a:t>
            </a:r>
            <a:r>
              <a:rPr lang="en-US" sz="2800" b="1" i="1" dirty="0" smtClean="0">
                <a:latin typeface="Cambria" panose="02040503050406030204" pitchFamily="18" charset="0"/>
              </a:rPr>
              <a:t>Force is the lead agency among the para-military institutions in Nigeria</a:t>
            </a:r>
            <a:endParaRPr lang="en-US" sz="2800" b="1" i="1" dirty="0">
              <a:latin typeface="Cambria" panose="02040503050406030204" pitchFamily="18" charset="0"/>
            </a:endParaRPr>
          </a:p>
        </p:txBody>
      </p:sp>
      <p:sp>
        <p:nvSpPr>
          <p:cNvPr id="2" name="TextBox 1"/>
          <p:cNvSpPr txBox="1"/>
          <p:nvPr/>
        </p:nvSpPr>
        <p:spPr>
          <a:xfrm>
            <a:off x="0" y="332656"/>
            <a:ext cx="12192000" cy="1323439"/>
          </a:xfrm>
          <a:prstGeom prst="rect">
            <a:avLst/>
          </a:prstGeom>
          <a:noFill/>
        </p:spPr>
        <p:txBody>
          <a:bodyPr wrap="square" rtlCol="0">
            <a:spAutoFit/>
          </a:bodyPr>
          <a:lstStyle/>
          <a:p>
            <a:pPr algn="ctr"/>
            <a:r>
              <a:rPr lang="en-US" sz="4000" u="sng" dirty="0">
                <a:solidFill>
                  <a:srgbClr val="008000"/>
                </a:solidFill>
                <a:latin typeface="Cooper Black" panose="0208090404030B020404" pitchFamily="18" charset="0"/>
              </a:rPr>
              <a:t>OVERVIEW OF SECURITY AGENCIES AND THE MEDIA IN NIGERIA (</a:t>
            </a:r>
            <a:r>
              <a:rPr lang="en-US" sz="4000" u="sng" dirty="0" err="1">
                <a:solidFill>
                  <a:srgbClr val="008000"/>
                </a:solidFill>
                <a:latin typeface="Cooper Black" panose="0208090404030B020404" pitchFamily="18" charset="0"/>
              </a:rPr>
              <a:t>Cont</a:t>
            </a:r>
            <a:r>
              <a:rPr lang="en-US" sz="4000" u="sng" dirty="0">
                <a:solidFill>
                  <a:srgbClr val="008000"/>
                </a:solidFill>
                <a:latin typeface="Cooper Black" panose="0208090404030B020404" pitchFamily="18" charset="0"/>
              </a:rPr>
              <a:t>)</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84232" y="2204864"/>
            <a:ext cx="3291426" cy="3679569"/>
          </a:xfrm>
          <a:prstGeom prst="rect">
            <a:avLst/>
          </a:prstGeom>
        </p:spPr>
      </p:pic>
    </p:spTree>
    <p:extLst>
      <p:ext uri="{BB962C8B-B14F-4D97-AF65-F5344CB8AC3E}">
        <p14:creationId xmlns:p14="http://schemas.microsoft.com/office/powerpoint/2010/main" val="697639837"/>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91344" y="1916832"/>
            <a:ext cx="11737304" cy="1080120"/>
          </a:xfrm>
          <a:prstGeom prst="rect">
            <a:avLst/>
          </a:prstGeom>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just">
              <a:lnSpc>
                <a:spcPct val="130000"/>
              </a:lnSpc>
              <a:spcBef>
                <a:spcPts val="600"/>
              </a:spcBef>
              <a:spcAft>
                <a:spcPts val="600"/>
              </a:spcAft>
              <a:buFont typeface="Wingdings" panose="05000000000000000000" pitchFamily="2" charset="2"/>
              <a:buChar char="v"/>
            </a:pPr>
            <a:r>
              <a:rPr lang="en-US" sz="2800" b="1" i="1" dirty="0">
                <a:latin typeface="Cambria" panose="02040503050406030204" pitchFamily="18" charset="0"/>
              </a:rPr>
              <a:t>Security Agencies:</a:t>
            </a:r>
            <a:endParaRPr lang="en-US" sz="2000" b="1" i="1" dirty="0">
              <a:latin typeface="Cambria" panose="02040503050406030204" pitchFamily="18" charset="0"/>
            </a:endParaRPr>
          </a:p>
          <a:p>
            <a:pPr marL="798513" indent="-342900" algn="just">
              <a:lnSpc>
                <a:spcPct val="130000"/>
              </a:lnSpc>
              <a:spcBef>
                <a:spcPts val="600"/>
              </a:spcBef>
              <a:spcAft>
                <a:spcPts val="600"/>
              </a:spcAft>
              <a:buFont typeface="Wingdings" panose="05000000000000000000" pitchFamily="2" charset="2"/>
              <a:buChar char="ü"/>
            </a:pPr>
            <a:r>
              <a:rPr lang="en-US" sz="2000" b="1" i="1" dirty="0" smtClean="0">
                <a:latin typeface="Cambria" panose="02040503050406030204" pitchFamily="18" charset="0"/>
              </a:rPr>
              <a:t>Other para-military </a:t>
            </a:r>
            <a:r>
              <a:rPr lang="en-US" sz="2000" b="1" i="1" dirty="0">
                <a:latin typeface="Cambria" panose="02040503050406030204" pitchFamily="18" charset="0"/>
              </a:rPr>
              <a:t>agencies </a:t>
            </a:r>
            <a:r>
              <a:rPr lang="en-US" sz="2000" b="1" i="1" dirty="0" smtClean="0">
                <a:latin typeface="Cambria" panose="02040503050406030204" pitchFamily="18" charset="0"/>
              </a:rPr>
              <a:t>includes the </a:t>
            </a:r>
            <a:r>
              <a:rPr lang="en-US" sz="2000" b="1" i="1" dirty="0">
                <a:latin typeface="Cambria" panose="02040503050406030204" pitchFamily="18" charset="0"/>
              </a:rPr>
              <a:t>Nigeria Security and Civil </a:t>
            </a:r>
            <a:r>
              <a:rPr lang="en-US" sz="2000" b="1" i="1" dirty="0" err="1">
                <a:latin typeface="Cambria" panose="02040503050406030204" pitchFamily="18" charset="0"/>
              </a:rPr>
              <a:t>Defence</a:t>
            </a:r>
            <a:r>
              <a:rPr lang="en-US" sz="2000" b="1" i="1" dirty="0">
                <a:latin typeface="Cambria" panose="02040503050406030204" pitchFamily="18" charset="0"/>
              </a:rPr>
              <a:t> Corps, the Nigerian Prisons Service and the Nigeria Immigration Service</a:t>
            </a:r>
          </a:p>
        </p:txBody>
      </p:sp>
      <p:sp>
        <p:nvSpPr>
          <p:cNvPr id="2" name="TextBox 1"/>
          <p:cNvSpPr txBox="1"/>
          <p:nvPr/>
        </p:nvSpPr>
        <p:spPr>
          <a:xfrm>
            <a:off x="0" y="332656"/>
            <a:ext cx="12192000" cy="1323439"/>
          </a:xfrm>
          <a:prstGeom prst="rect">
            <a:avLst/>
          </a:prstGeom>
          <a:noFill/>
        </p:spPr>
        <p:txBody>
          <a:bodyPr wrap="square" rtlCol="0">
            <a:spAutoFit/>
          </a:bodyPr>
          <a:lstStyle/>
          <a:p>
            <a:pPr algn="ctr"/>
            <a:r>
              <a:rPr lang="en-US" sz="4000" u="sng" dirty="0">
                <a:solidFill>
                  <a:srgbClr val="008000"/>
                </a:solidFill>
                <a:latin typeface="Cooper Black" panose="0208090404030B020404" pitchFamily="18" charset="0"/>
              </a:rPr>
              <a:t>OVERVIEW OF SECURITY AGENCIES AND THE MEDIA IN NIGERIA (</a:t>
            </a:r>
            <a:r>
              <a:rPr lang="en-US" sz="4000" u="sng" dirty="0" err="1">
                <a:solidFill>
                  <a:srgbClr val="008000"/>
                </a:solidFill>
                <a:latin typeface="Cooper Black" panose="0208090404030B020404" pitchFamily="18" charset="0"/>
              </a:rPr>
              <a:t>Cont</a:t>
            </a:r>
            <a:r>
              <a:rPr lang="en-US" sz="4000" u="sng" dirty="0">
                <a:solidFill>
                  <a:srgbClr val="008000"/>
                </a:solidFill>
                <a:latin typeface="Cooper Black" panose="0208090404030B020404" pitchFamily="18" charset="0"/>
              </a:rPr>
              <a:t>)</a:t>
            </a:r>
          </a:p>
        </p:txBody>
      </p:sp>
      <p:pic>
        <p:nvPicPr>
          <p:cNvPr id="8" name="Picture 7">
            <a:extLst>
              <a:ext uri="{FF2B5EF4-FFF2-40B4-BE49-F238E27FC236}">
                <a16:creationId xmlns:a16="http://schemas.microsoft.com/office/drawing/2014/main" id="{48636B23-42D3-4D1A-9B65-8C0A3A22D7F4}"/>
              </a:ext>
            </a:extLst>
          </p:cNvPr>
          <p:cNvPicPr>
            <a:picLocks noChangeAspect="1"/>
          </p:cNvPicPr>
          <p:nvPr/>
        </p:nvPicPr>
        <p:blipFill>
          <a:blip r:embed="rId2"/>
          <a:stretch>
            <a:fillRect/>
          </a:stretch>
        </p:blipFill>
        <p:spPr>
          <a:xfrm>
            <a:off x="4367808" y="3501008"/>
            <a:ext cx="3443405" cy="3035634"/>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953" y="3429000"/>
            <a:ext cx="2992045" cy="2952328"/>
          </a:xfrm>
          <a:prstGeom prst="rect">
            <a:avLst/>
          </a:prstGeom>
        </p:spPr>
      </p:pic>
      <p:pic>
        <p:nvPicPr>
          <p:cNvPr id="3" name="Picture 2"/>
          <p:cNvPicPr>
            <a:picLocks noChangeAspect="1"/>
          </p:cNvPicPr>
          <p:nvPr/>
        </p:nvPicPr>
        <p:blipFill rotWithShape="1">
          <a:blip r:embed="rId4"/>
          <a:srcRect t="8864"/>
          <a:stretch/>
        </p:blipFill>
        <p:spPr>
          <a:xfrm>
            <a:off x="8328248" y="3429000"/>
            <a:ext cx="3352800" cy="2916713"/>
          </a:xfrm>
          <a:prstGeom prst="rect">
            <a:avLst/>
          </a:prstGeom>
        </p:spPr>
      </p:pic>
    </p:spTree>
    <p:extLst>
      <p:ext uri="{BB962C8B-B14F-4D97-AF65-F5344CB8AC3E}">
        <p14:creationId xmlns:p14="http://schemas.microsoft.com/office/powerpoint/2010/main" val="1012344060"/>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91344" y="1628800"/>
            <a:ext cx="11737304" cy="1800200"/>
          </a:xfrm>
          <a:prstGeom prst="rect">
            <a:avLst/>
          </a:prstGeom>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just">
              <a:lnSpc>
                <a:spcPct val="130000"/>
              </a:lnSpc>
              <a:spcBef>
                <a:spcPts val="600"/>
              </a:spcBef>
              <a:spcAft>
                <a:spcPts val="600"/>
              </a:spcAft>
              <a:buFont typeface="Wingdings" panose="05000000000000000000" pitchFamily="2" charset="2"/>
              <a:buChar char="v"/>
            </a:pPr>
            <a:r>
              <a:rPr lang="en-US" sz="2800" b="1" i="1" dirty="0">
                <a:latin typeface="Cambria" panose="02040503050406030204" pitchFamily="18" charset="0"/>
              </a:rPr>
              <a:t>Security Agencies:</a:t>
            </a:r>
            <a:endParaRPr lang="en-US" sz="2000" b="1" i="1" dirty="0">
              <a:latin typeface="Cambria" panose="02040503050406030204" pitchFamily="18" charset="0"/>
            </a:endParaRPr>
          </a:p>
          <a:p>
            <a:pPr marL="798513" indent="-342900" algn="just">
              <a:lnSpc>
                <a:spcPct val="130000"/>
              </a:lnSpc>
              <a:spcBef>
                <a:spcPts val="600"/>
              </a:spcBef>
              <a:spcAft>
                <a:spcPts val="600"/>
              </a:spcAft>
              <a:buFont typeface="Wingdings" panose="05000000000000000000" pitchFamily="2" charset="2"/>
              <a:buChar char="ü"/>
            </a:pPr>
            <a:r>
              <a:rPr lang="en-US" sz="2400" b="1" i="1" dirty="0">
                <a:latin typeface="Cambria" panose="02040503050406030204" pitchFamily="18" charset="0"/>
              </a:rPr>
              <a:t>The Intelligence agencies such as the National Intelligence Agency, Department of State Services and </a:t>
            </a:r>
            <a:r>
              <a:rPr lang="en-US" sz="2400" b="1" i="1" dirty="0" err="1">
                <a:latin typeface="Cambria" panose="02040503050406030204" pitchFamily="18" charset="0"/>
              </a:rPr>
              <a:t>Defence</a:t>
            </a:r>
            <a:r>
              <a:rPr lang="en-US" sz="2400" b="1" i="1" dirty="0">
                <a:latin typeface="Cambria" panose="02040503050406030204" pitchFamily="18" charset="0"/>
              </a:rPr>
              <a:t> Intelligence Agency. </a:t>
            </a:r>
            <a:endParaRPr lang="fr-FR" sz="2000" b="1" dirty="0">
              <a:ln w="0"/>
              <a:effectLst>
                <a:outerShdw blurRad="38100" dist="19050" dir="2700000" algn="tl" rotWithShape="0">
                  <a:schemeClr val="dk1">
                    <a:alpha val="40000"/>
                  </a:schemeClr>
                </a:outerShdw>
              </a:effectLst>
              <a:latin typeface="Cambria" panose="02040503050406030204" pitchFamily="18" charset="0"/>
            </a:endParaRPr>
          </a:p>
        </p:txBody>
      </p:sp>
      <p:sp>
        <p:nvSpPr>
          <p:cNvPr id="2" name="TextBox 1"/>
          <p:cNvSpPr txBox="1"/>
          <p:nvPr/>
        </p:nvSpPr>
        <p:spPr>
          <a:xfrm>
            <a:off x="0" y="332656"/>
            <a:ext cx="12192000" cy="1323439"/>
          </a:xfrm>
          <a:prstGeom prst="rect">
            <a:avLst/>
          </a:prstGeom>
          <a:noFill/>
        </p:spPr>
        <p:txBody>
          <a:bodyPr wrap="square" rtlCol="0">
            <a:spAutoFit/>
          </a:bodyPr>
          <a:lstStyle/>
          <a:p>
            <a:pPr algn="ctr"/>
            <a:r>
              <a:rPr lang="en-US" sz="4000" u="sng" dirty="0">
                <a:solidFill>
                  <a:srgbClr val="008000"/>
                </a:solidFill>
                <a:latin typeface="Cooper Black" panose="0208090404030B020404" pitchFamily="18" charset="0"/>
              </a:rPr>
              <a:t>OVERVIEW OF SECURITY AGENCIES AND THE MEDIA IN NIGERIA (</a:t>
            </a:r>
            <a:r>
              <a:rPr lang="en-US" sz="4000" u="sng" dirty="0" err="1">
                <a:solidFill>
                  <a:srgbClr val="008000"/>
                </a:solidFill>
                <a:latin typeface="Cooper Black" panose="0208090404030B020404" pitchFamily="18" charset="0"/>
              </a:rPr>
              <a:t>Cont</a:t>
            </a:r>
            <a:r>
              <a:rPr lang="en-US" sz="4000" u="sng" dirty="0">
                <a:solidFill>
                  <a:srgbClr val="008000"/>
                </a:solidFill>
                <a:latin typeface="Cooper Black" panose="0208090404030B020404" pitchFamily="18" charset="0"/>
              </a:rPr>
              <a:t>)</a:t>
            </a:r>
          </a:p>
        </p:txBody>
      </p:sp>
      <p:pic>
        <p:nvPicPr>
          <p:cNvPr id="8" name="Picture 7"/>
          <p:cNvPicPr>
            <a:picLocks noChangeAspect="1"/>
          </p:cNvPicPr>
          <p:nvPr/>
        </p:nvPicPr>
        <p:blipFill>
          <a:blip r:embed="rId2"/>
          <a:stretch>
            <a:fillRect/>
          </a:stretch>
        </p:blipFill>
        <p:spPr>
          <a:xfrm>
            <a:off x="4655840" y="3582651"/>
            <a:ext cx="2880320" cy="2837843"/>
          </a:xfrm>
          <a:prstGeom prst="rect">
            <a:avLst/>
          </a:prstGeom>
        </p:spPr>
      </p:pic>
      <p:pic>
        <p:nvPicPr>
          <p:cNvPr id="9" name="Picture 8"/>
          <p:cNvPicPr>
            <a:picLocks noChangeAspect="1"/>
          </p:cNvPicPr>
          <p:nvPr/>
        </p:nvPicPr>
        <p:blipFill rotWithShape="1">
          <a:blip r:embed="rId3"/>
          <a:srcRect r="31863"/>
          <a:stretch/>
        </p:blipFill>
        <p:spPr>
          <a:xfrm>
            <a:off x="8362706" y="3539522"/>
            <a:ext cx="3243451" cy="2696784"/>
          </a:xfrm>
          <a:prstGeom prst="rect">
            <a:avLst/>
          </a:prstGeom>
        </p:spPr>
      </p:pic>
      <p:pic>
        <p:nvPicPr>
          <p:cNvPr id="1026" name="Picture 2" descr="https://www.guideempire.com/wp-content/uploads/2019/02/nia-recruitmen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3348" y="342900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423815"/>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2656"/>
            <a:ext cx="12192000" cy="1323439"/>
          </a:xfrm>
          <a:prstGeom prst="rect">
            <a:avLst/>
          </a:prstGeom>
          <a:noFill/>
        </p:spPr>
        <p:txBody>
          <a:bodyPr wrap="square" rtlCol="0">
            <a:spAutoFit/>
          </a:bodyPr>
          <a:lstStyle/>
          <a:p>
            <a:pPr algn="ctr"/>
            <a:r>
              <a:rPr lang="en-US" sz="4000" u="sng" dirty="0">
                <a:solidFill>
                  <a:srgbClr val="008000"/>
                </a:solidFill>
                <a:latin typeface="Cooper Black" panose="0208090404030B020404" pitchFamily="18" charset="0"/>
              </a:rPr>
              <a:t>OVERVIEW OF SECURITY AGENCIES AND THE MEDIA IN NIGERIA (</a:t>
            </a:r>
            <a:r>
              <a:rPr lang="en-US" sz="4000" u="sng" dirty="0" err="1">
                <a:solidFill>
                  <a:srgbClr val="008000"/>
                </a:solidFill>
                <a:latin typeface="Cooper Black" panose="0208090404030B020404" pitchFamily="18" charset="0"/>
              </a:rPr>
              <a:t>Cont</a:t>
            </a:r>
            <a:r>
              <a:rPr lang="en-US" sz="4000" u="sng" dirty="0">
                <a:solidFill>
                  <a:srgbClr val="008000"/>
                </a:solidFill>
                <a:latin typeface="Cooper Black" panose="0208090404030B020404" pitchFamily="18" charset="0"/>
              </a:rPr>
              <a:t>)</a:t>
            </a:r>
          </a:p>
        </p:txBody>
      </p:sp>
      <p:sp>
        <p:nvSpPr>
          <p:cNvPr id="4" name="TextBox 3"/>
          <p:cNvSpPr txBox="1"/>
          <p:nvPr/>
        </p:nvSpPr>
        <p:spPr>
          <a:xfrm>
            <a:off x="47328" y="1829819"/>
            <a:ext cx="8496944" cy="4119461"/>
          </a:xfrm>
          <a:prstGeom prst="rect">
            <a:avLst/>
          </a:prstGeom>
          <a:noFill/>
        </p:spPr>
        <p:txBody>
          <a:bodyPr wrap="square" rtlCol="0">
            <a:spAutoFit/>
          </a:bodyPr>
          <a:lstStyle/>
          <a:p>
            <a:pPr marL="342900" indent="-342900" algn="just">
              <a:lnSpc>
                <a:spcPct val="130000"/>
              </a:lnSpc>
              <a:spcBef>
                <a:spcPts val="600"/>
              </a:spcBef>
              <a:spcAft>
                <a:spcPts val="600"/>
              </a:spcAft>
              <a:buFont typeface="Wingdings" panose="05000000000000000000" pitchFamily="2" charset="2"/>
              <a:buChar char="v"/>
            </a:pPr>
            <a:r>
              <a:rPr lang="en-US" sz="2800" b="1" i="1" dirty="0">
                <a:latin typeface="Cambria" panose="02040503050406030204" pitchFamily="18" charset="0"/>
              </a:rPr>
              <a:t>Security Agencies:</a:t>
            </a:r>
            <a:endParaRPr lang="en-US" sz="2000" b="1" i="1" dirty="0">
              <a:latin typeface="Cambria" panose="02040503050406030204" pitchFamily="18" charset="0"/>
            </a:endParaRPr>
          </a:p>
          <a:p>
            <a:pPr marL="798513" indent="-342900" algn="just">
              <a:lnSpc>
                <a:spcPct val="130000"/>
              </a:lnSpc>
              <a:spcBef>
                <a:spcPts val="600"/>
              </a:spcBef>
              <a:spcAft>
                <a:spcPts val="600"/>
              </a:spcAft>
              <a:buFont typeface="Wingdings" panose="05000000000000000000" pitchFamily="2" charset="2"/>
              <a:buChar char="ü"/>
            </a:pPr>
            <a:r>
              <a:rPr lang="en-US" sz="2000" b="1" i="1" dirty="0">
                <a:latin typeface="Cambria" panose="02040503050406030204" pitchFamily="18" charset="0"/>
              </a:rPr>
              <a:t>These security agencies in collaboration with other paramilitary and response agencies, have in contemporary times been called upon to tackle or react to threats of militancy, kidnapping, communal and religious violence as well as terrorism</a:t>
            </a:r>
          </a:p>
          <a:p>
            <a:pPr marL="798513" indent="-342900" algn="just">
              <a:lnSpc>
                <a:spcPct val="130000"/>
              </a:lnSpc>
              <a:spcBef>
                <a:spcPts val="600"/>
              </a:spcBef>
              <a:spcAft>
                <a:spcPts val="600"/>
              </a:spcAft>
              <a:buFont typeface="Wingdings" panose="05000000000000000000" pitchFamily="2" charset="2"/>
              <a:buChar char="ü"/>
            </a:pPr>
            <a:r>
              <a:rPr lang="en-US" sz="2000" b="1" i="1" dirty="0">
                <a:latin typeface="Cambria" panose="02040503050406030204" pitchFamily="18" charset="0"/>
              </a:rPr>
              <a:t>Altogether, the military and other security forces are engaged in essential tasks required for meeting the internal security objectives of ensuring safety and security of Nigeria’s territory, its population and all critical infrastructure</a:t>
            </a:r>
            <a:endParaRPr lang="fr-FR" sz="2000" b="1" dirty="0">
              <a:ln w="0"/>
              <a:effectLst>
                <a:outerShdw blurRad="38100" dist="19050" dir="2700000" algn="tl" rotWithShape="0">
                  <a:schemeClr val="dk1">
                    <a:alpha val="40000"/>
                  </a:schemeClr>
                </a:outerShdw>
              </a:effectLst>
              <a:latin typeface="Cambria" panose="02040503050406030204" pitchFamily="18" charset="0"/>
            </a:endParaRPr>
          </a:p>
        </p:txBody>
      </p:sp>
      <p:pic>
        <p:nvPicPr>
          <p:cNvPr id="7" name="Picture 6">
            <a:extLst>
              <a:ext uri="{FF2B5EF4-FFF2-40B4-BE49-F238E27FC236}">
                <a16:creationId xmlns:a16="http://schemas.microsoft.com/office/drawing/2014/main" id="{D46B0D13-21A3-47CD-AC27-0A92164B6EA6}"/>
              </a:ext>
            </a:extLst>
          </p:cNvPr>
          <p:cNvPicPr>
            <a:picLocks noChangeAspect="1"/>
          </p:cNvPicPr>
          <p:nvPr/>
        </p:nvPicPr>
        <p:blipFill>
          <a:blip r:embed="rId2"/>
          <a:stretch>
            <a:fillRect/>
          </a:stretch>
        </p:blipFill>
        <p:spPr>
          <a:xfrm>
            <a:off x="8688288" y="1726978"/>
            <a:ext cx="3416338" cy="1990054"/>
          </a:xfrm>
          <a:prstGeom prst="rect">
            <a:avLst/>
          </a:prstGeom>
        </p:spPr>
      </p:pic>
      <p:pic>
        <p:nvPicPr>
          <p:cNvPr id="9" name="Picture 8">
            <a:extLst>
              <a:ext uri="{FF2B5EF4-FFF2-40B4-BE49-F238E27FC236}">
                <a16:creationId xmlns:a16="http://schemas.microsoft.com/office/drawing/2014/main" id="{B6A91A55-D5A2-45D8-A915-7A9E2CFC373E}"/>
              </a:ext>
            </a:extLst>
          </p:cNvPr>
          <p:cNvPicPr>
            <a:picLocks noChangeAspect="1"/>
          </p:cNvPicPr>
          <p:nvPr/>
        </p:nvPicPr>
        <p:blipFill>
          <a:blip r:embed="rId3"/>
          <a:stretch>
            <a:fillRect/>
          </a:stretch>
        </p:blipFill>
        <p:spPr>
          <a:xfrm>
            <a:off x="8688288" y="4047547"/>
            <a:ext cx="3456384" cy="2160240"/>
          </a:xfrm>
          <a:prstGeom prst="rect">
            <a:avLst/>
          </a:prstGeom>
        </p:spPr>
      </p:pic>
    </p:spTree>
    <p:extLst>
      <p:ext uri="{BB962C8B-B14F-4D97-AF65-F5344CB8AC3E}">
        <p14:creationId xmlns:p14="http://schemas.microsoft.com/office/powerpoint/2010/main" val="4265375224"/>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2656"/>
            <a:ext cx="12192000" cy="1323439"/>
          </a:xfrm>
          <a:prstGeom prst="rect">
            <a:avLst/>
          </a:prstGeom>
          <a:noFill/>
        </p:spPr>
        <p:txBody>
          <a:bodyPr wrap="square" rtlCol="0">
            <a:spAutoFit/>
          </a:bodyPr>
          <a:lstStyle/>
          <a:p>
            <a:pPr algn="ctr"/>
            <a:r>
              <a:rPr lang="en-US" sz="4000" u="sng" dirty="0">
                <a:solidFill>
                  <a:srgbClr val="008000"/>
                </a:solidFill>
                <a:latin typeface="Cooper Black" panose="0208090404030B020404" pitchFamily="18" charset="0"/>
              </a:rPr>
              <a:t>OVERVIEW OF SECURITY AGENCIES AND THE MEDIA IN NIGERIA (</a:t>
            </a:r>
            <a:r>
              <a:rPr lang="en-US" sz="4000" u="sng" dirty="0" err="1">
                <a:solidFill>
                  <a:srgbClr val="008000"/>
                </a:solidFill>
                <a:latin typeface="Cooper Black" panose="0208090404030B020404" pitchFamily="18" charset="0"/>
              </a:rPr>
              <a:t>Cont</a:t>
            </a:r>
            <a:r>
              <a:rPr lang="en-US" sz="4000" u="sng" dirty="0">
                <a:solidFill>
                  <a:srgbClr val="008000"/>
                </a:solidFill>
                <a:latin typeface="Cooper Black" panose="0208090404030B020404" pitchFamily="18" charset="0"/>
              </a:rPr>
              <a:t>)</a:t>
            </a:r>
          </a:p>
        </p:txBody>
      </p:sp>
      <p:sp>
        <p:nvSpPr>
          <p:cNvPr id="4" name="TextBox 3"/>
          <p:cNvSpPr txBox="1"/>
          <p:nvPr/>
        </p:nvSpPr>
        <p:spPr>
          <a:xfrm>
            <a:off x="47328" y="1700808"/>
            <a:ext cx="8640960" cy="4081117"/>
          </a:xfrm>
          <a:prstGeom prst="rect">
            <a:avLst/>
          </a:prstGeom>
          <a:noFill/>
        </p:spPr>
        <p:txBody>
          <a:bodyPr wrap="square" rtlCol="0">
            <a:spAutoFit/>
          </a:bodyPr>
          <a:lstStyle/>
          <a:p>
            <a:pPr marL="342900" indent="-342900" algn="just">
              <a:lnSpc>
                <a:spcPct val="130000"/>
              </a:lnSpc>
              <a:spcBef>
                <a:spcPts val="600"/>
              </a:spcBef>
              <a:spcAft>
                <a:spcPts val="600"/>
              </a:spcAft>
              <a:buFont typeface="Wingdings" panose="05000000000000000000" pitchFamily="2" charset="2"/>
              <a:buChar char="v"/>
            </a:pPr>
            <a:r>
              <a:rPr lang="en-US" sz="2400" b="1" i="1" dirty="0">
                <a:latin typeface="Cambria" panose="02040503050406030204" pitchFamily="18" charset="0"/>
              </a:rPr>
              <a:t>Security Agencies:</a:t>
            </a:r>
            <a:endParaRPr lang="en-US" b="1" i="1" dirty="0">
              <a:latin typeface="Cambria" panose="02040503050406030204" pitchFamily="18" charset="0"/>
            </a:endParaRPr>
          </a:p>
          <a:p>
            <a:pPr marL="798513" indent="-342900" algn="just">
              <a:lnSpc>
                <a:spcPct val="130000"/>
              </a:lnSpc>
              <a:spcBef>
                <a:spcPts val="600"/>
              </a:spcBef>
              <a:spcAft>
                <a:spcPts val="600"/>
              </a:spcAft>
              <a:buFont typeface="Wingdings" panose="05000000000000000000" pitchFamily="2" charset="2"/>
              <a:buChar char="ü"/>
            </a:pPr>
            <a:r>
              <a:rPr lang="en-US" sz="2000" b="1" i="1" dirty="0">
                <a:latin typeface="Cambria" panose="02040503050406030204" pitchFamily="18" charset="0"/>
              </a:rPr>
              <a:t>The military and security agencies’ operations by their nature have specific strategic </a:t>
            </a:r>
            <a:r>
              <a:rPr lang="en-US" sz="2000" b="1" i="1" dirty="0" smtClean="0">
                <a:latin typeface="Cambria" panose="02040503050406030204" pitchFamily="18" charset="0"/>
              </a:rPr>
              <a:t>purposes </a:t>
            </a:r>
            <a:r>
              <a:rPr lang="en-US" sz="2000" b="1" i="1" dirty="0">
                <a:latin typeface="Cambria" panose="02040503050406030204" pitchFamily="18" charset="0"/>
              </a:rPr>
              <a:t>or objectives which </a:t>
            </a:r>
            <a:r>
              <a:rPr lang="en-US" sz="2000" b="1" i="1" dirty="0" smtClean="0">
                <a:latin typeface="Cambria" panose="02040503050406030204" pitchFamily="18" charset="0"/>
              </a:rPr>
              <a:t>involve </a:t>
            </a:r>
            <a:r>
              <a:rPr lang="en-US" sz="2000" b="1" i="1" dirty="0">
                <a:latin typeface="Cambria" panose="02040503050406030204" pitchFamily="18" charset="0"/>
              </a:rPr>
              <a:t>intervening in crisis situations by conducting internal security actions and any form of support to civil authorities</a:t>
            </a:r>
          </a:p>
          <a:p>
            <a:pPr marL="798513" indent="-342900" algn="just">
              <a:lnSpc>
                <a:spcPct val="130000"/>
              </a:lnSpc>
              <a:spcBef>
                <a:spcPts val="600"/>
              </a:spcBef>
              <a:spcAft>
                <a:spcPts val="600"/>
              </a:spcAft>
              <a:buFont typeface="Wingdings" panose="05000000000000000000" pitchFamily="2" charset="2"/>
              <a:buChar char="ü"/>
            </a:pPr>
            <a:r>
              <a:rPr lang="en-US" sz="2000" b="1" i="1" dirty="0">
                <a:latin typeface="Cambria" panose="02040503050406030204" pitchFamily="18" charset="0"/>
              </a:rPr>
              <a:t>For an operation to have military or political significance, it should possess among other characteristics, good morale, training, surprise, good image of </a:t>
            </a:r>
            <a:r>
              <a:rPr lang="en-US" sz="2000" b="1" i="1" dirty="0" smtClean="0">
                <a:latin typeface="Cambria" panose="02040503050406030204" pitchFamily="18" charset="0"/>
              </a:rPr>
              <a:t>Commander </a:t>
            </a:r>
            <a:r>
              <a:rPr lang="en-US" sz="2000" b="1" i="1" dirty="0">
                <a:latin typeface="Cambria" panose="02040503050406030204" pitchFamily="18" charset="0"/>
              </a:rPr>
              <a:t>and communications among others</a:t>
            </a:r>
            <a:endParaRPr lang="fr-FR" sz="2000" b="1" dirty="0">
              <a:ln w="0"/>
              <a:effectLst>
                <a:outerShdw blurRad="38100" dist="19050" dir="2700000" algn="tl" rotWithShape="0">
                  <a:schemeClr val="dk1">
                    <a:alpha val="40000"/>
                  </a:schemeClr>
                </a:outerShdw>
              </a:effectLst>
              <a:latin typeface="Cambria" panose="02040503050406030204" pitchFamily="18" charset="0"/>
            </a:endParaRPr>
          </a:p>
        </p:txBody>
      </p:sp>
      <p:pic>
        <p:nvPicPr>
          <p:cNvPr id="3" name="Picture 2"/>
          <p:cNvPicPr>
            <a:picLocks noChangeAspect="1"/>
          </p:cNvPicPr>
          <p:nvPr/>
        </p:nvPicPr>
        <p:blipFill>
          <a:blip r:embed="rId2"/>
          <a:stretch>
            <a:fillRect/>
          </a:stretch>
        </p:blipFill>
        <p:spPr>
          <a:xfrm>
            <a:off x="8987251" y="3806721"/>
            <a:ext cx="3085413" cy="2617001"/>
          </a:xfrm>
          <a:prstGeom prst="rect">
            <a:avLst/>
          </a:prstGeom>
        </p:spPr>
      </p:pic>
      <p:pic>
        <p:nvPicPr>
          <p:cNvPr id="6" name="Picture 5"/>
          <p:cNvPicPr>
            <a:picLocks noChangeAspect="1"/>
          </p:cNvPicPr>
          <p:nvPr/>
        </p:nvPicPr>
        <p:blipFill>
          <a:blip r:embed="rId3"/>
          <a:stretch>
            <a:fillRect/>
          </a:stretch>
        </p:blipFill>
        <p:spPr>
          <a:xfrm>
            <a:off x="8987250" y="1931308"/>
            <a:ext cx="3060207" cy="1713716"/>
          </a:xfrm>
          <a:prstGeom prst="rect">
            <a:avLst/>
          </a:prstGeom>
        </p:spPr>
      </p:pic>
    </p:spTree>
    <p:extLst>
      <p:ext uri="{BB962C8B-B14F-4D97-AF65-F5344CB8AC3E}">
        <p14:creationId xmlns:p14="http://schemas.microsoft.com/office/powerpoint/2010/main" val="1683246316"/>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2656"/>
            <a:ext cx="12192000" cy="1323439"/>
          </a:xfrm>
          <a:prstGeom prst="rect">
            <a:avLst/>
          </a:prstGeom>
          <a:noFill/>
        </p:spPr>
        <p:txBody>
          <a:bodyPr wrap="square" rtlCol="0">
            <a:spAutoFit/>
          </a:bodyPr>
          <a:lstStyle/>
          <a:p>
            <a:pPr algn="ctr"/>
            <a:r>
              <a:rPr lang="en-US" sz="4000" u="sng" dirty="0">
                <a:solidFill>
                  <a:srgbClr val="008000"/>
                </a:solidFill>
                <a:latin typeface="Cooper Black" panose="0208090404030B020404" pitchFamily="18" charset="0"/>
              </a:rPr>
              <a:t>OVERVIEW OF SECURITY AGENCIES AND THE MEDIA IN NIGERIA (</a:t>
            </a:r>
            <a:r>
              <a:rPr lang="en-US" sz="4000" u="sng" dirty="0" err="1">
                <a:solidFill>
                  <a:srgbClr val="008000"/>
                </a:solidFill>
                <a:latin typeface="Cooper Black" panose="0208090404030B020404" pitchFamily="18" charset="0"/>
              </a:rPr>
              <a:t>Cont</a:t>
            </a:r>
            <a:r>
              <a:rPr lang="en-US" sz="4000" u="sng" dirty="0">
                <a:solidFill>
                  <a:srgbClr val="008000"/>
                </a:solidFill>
                <a:latin typeface="Cooper Black" panose="0208090404030B020404" pitchFamily="18" charset="0"/>
              </a:rPr>
              <a:t>)</a:t>
            </a:r>
          </a:p>
        </p:txBody>
      </p:sp>
      <p:sp>
        <p:nvSpPr>
          <p:cNvPr id="4" name="TextBox 3"/>
          <p:cNvSpPr txBox="1"/>
          <p:nvPr/>
        </p:nvSpPr>
        <p:spPr>
          <a:xfrm>
            <a:off x="299356" y="1643629"/>
            <a:ext cx="11593288" cy="3921073"/>
          </a:xfrm>
          <a:prstGeom prst="rect">
            <a:avLst/>
          </a:prstGeom>
          <a:noFill/>
        </p:spPr>
        <p:txBody>
          <a:bodyPr wrap="square" rtlCol="0">
            <a:spAutoFit/>
          </a:bodyPr>
          <a:lstStyle/>
          <a:p>
            <a:pPr marL="342900" indent="-342900" algn="just">
              <a:lnSpc>
                <a:spcPct val="130000"/>
              </a:lnSpc>
              <a:spcBef>
                <a:spcPts val="600"/>
              </a:spcBef>
              <a:spcAft>
                <a:spcPts val="600"/>
              </a:spcAft>
              <a:buFont typeface="Wingdings" panose="05000000000000000000" pitchFamily="2" charset="2"/>
              <a:buChar char="v"/>
            </a:pPr>
            <a:r>
              <a:rPr lang="en-US" sz="3600" b="1" i="1" dirty="0">
                <a:effectLst>
                  <a:outerShdw blurRad="38100" dist="38100" dir="2700000" algn="tl">
                    <a:srgbClr val="000000">
                      <a:alpha val="43137"/>
                    </a:srgbClr>
                  </a:outerShdw>
                </a:effectLst>
                <a:latin typeface="Cambria" panose="02040503050406030204" pitchFamily="18" charset="0"/>
              </a:rPr>
              <a:t>The Media:</a:t>
            </a:r>
          </a:p>
          <a:p>
            <a:pPr marL="800100" lvl="1" indent="-342900" algn="just">
              <a:lnSpc>
                <a:spcPct val="130000"/>
              </a:lnSpc>
              <a:spcBef>
                <a:spcPts val="600"/>
              </a:spcBef>
              <a:spcAft>
                <a:spcPts val="600"/>
              </a:spcAft>
              <a:buFont typeface="Wingdings" panose="05000000000000000000" pitchFamily="2" charset="2"/>
              <a:buChar char="ü"/>
            </a:pPr>
            <a:r>
              <a:rPr lang="en-US" sz="2800" b="1" i="1" dirty="0">
                <a:ln w="0"/>
                <a:effectLst>
                  <a:outerShdw blurRad="38100" dist="19050" dir="2700000" algn="tl" rotWithShape="0">
                    <a:schemeClr val="dk1">
                      <a:alpha val="40000"/>
                    </a:schemeClr>
                  </a:outerShdw>
                </a:effectLst>
                <a:latin typeface="Cambria" panose="02040503050406030204" pitchFamily="18" charset="0"/>
              </a:rPr>
              <a:t>Communication has remained a major force and indeed fundamental aspect of </a:t>
            </a:r>
            <a:r>
              <a:rPr lang="en-US" sz="2800" b="1" i="1" dirty="0" smtClean="0">
                <a:ln w="0"/>
                <a:effectLst>
                  <a:outerShdw blurRad="38100" dist="19050" dir="2700000" algn="tl" rotWithShape="0">
                    <a:schemeClr val="dk1">
                      <a:alpha val="40000"/>
                    </a:schemeClr>
                  </a:outerShdw>
                </a:effectLst>
                <a:latin typeface="Cambria" panose="02040503050406030204" pitchFamily="18" charset="0"/>
              </a:rPr>
              <a:t>human </a:t>
            </a:r>
            <a:r>
              <a:rPr lang="en-US" sz="2800" b="1" i="1" dirty="0">
                <a:ln w="0"/>
                <a:effectLst>
                  <a:outerShdw blurRad="38100" dist="19050" dir="2700000" algn="tl" rotWithShape="0">
                    <a:schemeClr val="dk1">
                      <a:alpha val="40000"/>
                    </a:schemeClr>
                  </a:outerShdw>
                </a:effectLst>
                <a:latin typeface="Cambria" panose="02040503050406030204" pitchFamily="18" charset="0"/>
              </a:rPr>
              <a:t>activities thus making its presence a compelling need at all times</a:t>
            </a:r>
          </a:p>
          <a:p>
            <a:pPr marL="800100" lvl="1" indent="-342900" algn="just">
              <a:lnSpc>
                <a:spcPct val="130000"/>
              </a:lnSpc>
              <a:spcBef>
                <a:spcPts val="600"/>
              </a:spcBef>
              <a:spcAft>
                <a:spcPts val="600"/>
              </a:spcAft>
              <a:buFont typeface="Wingdings" panose="05000000000000000000" pitchFamily="2" charset="2"/>
              <a:buChar char="ü"/>
            </a:pPr>
            <a:r>
              <a:rPr lang="en-US" sz="2800" b="1" i="1" dirty="0">
                <a:ln w="0"/>
                <a:effectLst>
                  <a:outerShdw blurRad="38100" dist="19050" dir="2700000" algn="tl" rotWithShape="0">
                    <a:schemeClr val="dk1">
                      <a:alpha val="40000"/>
                    </a:schemeClr>
                  </a:outerShdw>
                </a:effectLst>
                <a:latin typeface="Cambria" panose="02040503050406030204" pitchFamily="18" charset="0"/>
              </a:rPr>
              <a:t>Communication and its type or forms from the beginning of time has continued to evolve in stages</a:t>
            </a:r>
          </a:p>
        </p:txBody>
      </p:sp>
    </p:spTree>
    <p:extLst>
      <p:ext uri="{BB962C8B-B14F-4D97-AF65-F5344CB8AC3E}">
        <p14:creationId xmlns:p14="http://schemas.microsoft.com/office/powerpoint/2010/main" val="107345142"/>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5"/>
          <p:cNvSpPr txBox="1">
            <a:spLocks noChangeArrowheads="1"/>
          </p:cNvSpPr>
          <p:nvPr/>
        </p:nvSpPr>
        <p:spPr bwMode="auto">
          <a:xfrm>
            <a:off x="191344" y="548680"/>
            <a:ext cx="1180931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400" b="1" dirty="0">
                <a:solidFill>
                  <a:srgbClr val="008000"/>
                </a:solidFill>
                <a:latin typeface="Cooper Black" panose="0208090404030B020404" pitchFamily="18" charset="0"/>
              </a:rPr>
              <a:t>SECURITY AGENCIES AND THE MEDIA IN NIGERIA: AN OVERVIEW</a:t>
            </a:r>
            <a:endParaRPr lang="en-US" sz="1400" b="1" dirty="0">
              <a:solidFill>
                <a:srgbClr val="008000"/>
              </a:solidFill>
              <a:latin typeface="Cooper Black" panose="0208090404030B020404" pitchFamily="18" charset="0"/>
            </a:endParaRPr>
          </a:p>
          <a:p>
            <a:pPr algn="ctr" eaLnBrk="1" hangingPunct="1"/>
            <a:r>
              <a:rPr lang="en-US" sz="1400" b="1" i="1" dirty="0">
                <a:solidFill>
                  <a:srgbClr val="008000"/>
                </a:solidFill>
                <a:latin typeface="Arial Black" panose="020B0A04020102020204" pitchFamily="34" charset="0"/>
              </a:rPr>
              <a:t> </a:t>
            </a:r>
            <a:r>
              <a:rPr lang="en-US" sz="2400" b="1" i="1" dirty="0">
                <a:solidFill>
                  <a:srgbClr val="008000"/>
                </a:solidFill>
                <a:latin typeface="Calibri" panose="020F0502020204030204" pitchFamily="34" charset="0"/>
                <a:cs typeface="Calibri" panose="020F0502020204030204" pitchFamily="34" charset="0"/>
              </a:rPr>
              <a:t>Presented at The Media Trust Limited on 9 April 2019</a:t>
            </a:r>
          </a:p>
          <a:p>
            <a:pPr algn="ctr" eaLnBrk="1" hangingPunct="1"/>
            <a:r>
              <a:rPr lang="en-US" sz="2400" b="1" dirty="0">
                <a:solidFill>
                  <a:srgbClr val="008000"/>
                </a:solidFill>
                <a:latin typeface="Calibri" panose="020F0502020204030204" pitchFamily="34" charset="0"/>
                <a:cs typeface="Calibri" panose="020F0502020204030204" pitchFamily="34" charset="0"/>
              </a:rPr>
              <a:t>By</a:t>
            </a:r>
            <a:endParaRPr lang="en-US" sz="1600" b="1" i="1" dirty="0">
              <a:solidFill>
                <a:srgbClr val="008000"/>
              </a:solidFill>
              <a:latin typeface="Calibri" panose="020F0502020204030204" pitchFamily="34" charset="0"/>
              <a:cs typeface="Calibri" panose="020F0502020204030204" pitchFamily="34" charset="0"/>
            </a:endParaRPr>
          </a:p>
        </p:txBody>
      </p:sp>
      <p:sp>
        <p:nvSpPr>
          <p:cNvPr id="4" name="Rectangle 355" descr="Air Comdr Yusuf Anas rtd (reduced)"/>
          <p:cNvSpPr>
            <a:spLocks noChangeArrowheads="1"/>
          </p:cNvSpPr>
          <p:nvPr/>
        </p:nvSpPr>
        <p:spPr bwMode="auto">
          <a:xfrm flipH="1">
            <a:off x="4632848" y="1844824"/>
            <a:ext cx="2831304" cy="3298105"/>
          </a:xfrm>
          <a:prstGeom prst="rect">
            <a:avLst/>
          </a:prstGeom>
          <a:blipFill dpi="0" rotWithShape="0">
            <a:blip r:embed="rId2"/>
            <a:srcRect/>
            <a:stretch>
              <a:fillRect/>
            </a:stretch>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8000"/>
              </a:solidFill>
            </a:endParaRPr>
          </a:p>
        </p:txBody>
      </p:sp>
      <p:sp>
        <p:nvSpPr>
          <p:cNvPr id="5" name="TextBox 4"/>
          <p:cNvSpPr txBox="1"/>
          <p:nvPr/>
        </p:nvSpPr>
        <p:spPr>
          <a:xfrm>
            <a:off x="263352" y="5119473"/>
            <a:ext cx="11737304" cy="1323439"/>
          </a:xfrm>
          <a:prstGeom prst="rect">
            <a:avLst/>
          </a:prstGeom>
          <a:noFill/>
        </p:spPr>
        <p:txBody>
          <a:bodyPr wrap="square">
            <a:spAutoFit/>
          </a:bodyPr>
          <a:lstStyle/>
          <a:p>
            <a:pPr algn="ctr">
              <a:defRPr/>
            </a:pPr>
            <a:r>
              <a:rPr lang="en-US" sz="3200" b="1" dirty="0">
                <a:solidFill>
                  <a:srgbClr val="008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Air </a:t>
            </a:r>
            <a:r>
              <a:rPr lang="en-US" sz="3200" b="1" dirty="0" smtClean="0">
                <a:solidFill>
                  <a:srgbClr val="008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Commodore </a:t>
            </a:r>
            <a:r>
              <a:rPr lang="en-US" sz="3200" b="1" dirty="0">
                <a:solidFill>
                  <a:srgbClr val="008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Yusuf Anas (</a:t>
            </a:r>
            <a:r>
              <a:rPr lang="en-US" sz="3200" b="1" dirty="0" err="1">
                <a:solidFill>
                  <a:srgbClr val="008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Rtd</a:t>
            </a:r>
            <a:r>
              <a:rPr lang="en-US" sz="3200" b="1" dirty="0">
                <a:solidFill>
                  <a:srgbClr val="008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GB" b="1" dirty="0" err="1" smtClean="0">
                <a:solidFill>
                  <a:srgbClr val="008000"/>
                </a:solidFill>
              </a:rPr>
              <a:t>B.Sc</a:t>
            </a:r>
            <a:r>
              <a:rPr lang="en-GB" b="1" dirty="0" smtClean="0">
                <a:solidFill>
                  <a:srgbClr val="008000"/>
                </a:solidFill>
              </a:rPr>
              <a:t>, </a:t>
            </a:r>
            <a:r>
              <a:rPr lang="en-GB" b="1" dirty="0" err="1" smtClean="0">
                <a:solidFill>
                  <a:srgbClr val="008000"/>
                </a:solidFill>
              </a:rPr>
              <a:t>M.Sc</a:t>
            </a:r>
            <a:r>
              <a:rPr lang="en-GB" b="1" dirty="0" smtClean="0">
                <a:solidFill>
                  <a:srgbClr val="008000"/>
                </a:solidFill>
              </a:rPr>
              <a:t>, </a:t>
            </a:r>
            <a:r>
              <a:rPr lang="en-GB" b="1" dirty="0" err="1" smtClean="0">
                <a:solidFill>
                  <a:srgbClr val="008000"/>
                </a:solidFill>
              </a:rPr>
              <a:t>fwc</a:t>
            </a:r>
            <a:r>
              <a:rPr lang="en-GB" b="1" dirty="0">
                <a:solidFill>
                  <a:srgbClr val="008000"/>
                </a:solidFill>
              </a:rPr>
              <a:t>, MNIPR, MIPRA, MNIM</a:t>
            </a:r>
            <a:endParaRPr lang="en-US" sz="3200" b="1" dirty="0">
              <a:solidFill>
                <a:srgbClr val="008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ctr">
              <a:defRPr/>
            </a:pPr>
            <a:r>
              <a:rPr lang="en-US" sz="2400" b="1" dirty="0">
                <a:solidFill>
                  <a:srgbClr val="008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Executive Secretary</a:t>
            </a:r>
          </a:p>
          <a:p>
            <a:pPr algn="ctr">
              <a:defRPr/>
            </a:pPr>
            <a:r>
              <a:rPr lang="en-US" sz="2400" b="1" dirty="0">
                <a:solidFill>
                  <a:srgbClr val="008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Centre for Crisis Communication (CCC)</a:t>
            </a:r>
          </a:p>
        </p:txBody>
      </p:sp>
    </p:spTree>
    <p:extLst>
      <p:ext uri="{BB962C8B-B14F-4D97-AF65-F5344CB8AC3E}">
        <p14:creationId xmlns:p14="http://schemas.microsoft.com/office/powerpoint/2010/main" val="2377513137"/>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2656"/>
            <a:ext cx="12192000" cy="1323439"/>
          </a:xfrm>
          <a:prstGeom prst="rect">
            <a:avLst/>
          </a:prstGeom>
          <a:noFill/>
        </p:spPr>
        <p:txBody>
          <a:bodyPr wrap="square" rtlCol="0">
            <a:spAutoFit/>
          </a:bodyPr>
          <a:lstStyle/>
          <a:p>
            <a:pPr algn="ctr"/>
            <a:r>
              <a:rPr lang="en-US" sz="4000" u="sng" dirty="0">
                <a:solidFill>
                  <a:srgbClr val="008000"/>
                </a:solidFill>
                <a:latin typeface="Cooper Black" panose="0208090404030B020404" pitchFamily="18" charset="0"/>
              </a:rPr>
              <a:t>OVERVIEW OF SECURITY AGENCIES AND THE MEDIA IN NIGERIA (</a:t>
            </a:r>
            <a:r>
              <a:rPr lang="en-US" sz="4000" u="sng" dirty="0" err="1">
                <a:solidFill>
                  <a:srgbClr val="008000"/>
                </a:solidFill>
                <a:latin typeface="Cooper Black" panose="0208090404030B020404" pitchFamily="18" charset="0"/>
              </a:rPr>
              <a:t>Cont</a:t>
            </a:r>
            <a:r>
              <a:rPr lang="en-US" sz="4000" u="sng" dirty="0">
                <a:solidFill>
                  <a:srgbClr val="008000"/>
                </a:solidFill>
                <a:latin typeface="Cooper Black" panose="0208090404030B020404" pitchFamily="18" charset="0"/>
              </a:rPr>
              <a:t>)</a:t>
            </a:r>
          </a:p>
        </p:txBody>
      </p:sp>
      <p:sp>
        <p:nvSpPr>
          <p:cNvPr id="4" name="TextBox 3"/>
          <p:cNvSpPr txBox="1"/>
          <p:nvPr/>
        </p:nvSpPr>
        <p:spPr>
          <a:xfrm>
            <a:off x="358510" y="1828093"/>
            <a:ext cx="11449272" cy="4481227"/>
          </a:xfrm>
          <a:prstGeom prst="rect">
            <a:avLst/>
          </a:prstGeom>
          <a:noFill/>
        </p:spPr>
        <p:txBody>
          <a:bodyPr wrap="square" rtlCol="0">
            <a:spAutoFit/>
          </a:bodyPr>
          <a:lstStyle/>
          <a:p>
            <a:pPr marL="342900" indent="-342900" algn="just">
              <a:lnSpc>
                <a:spcPct val="130000"/>
              </a:lnSpc>
              <a:spcBef>
                <a:spcPts val="600"/>
              </a:spcBef>
              <a:spcAft>
                <a:spcPts val="600"/>
              </a:spcAft>
              <a:buFont typeface="Wingdings" panose="05000000000000000000" pitchFamily="2" charset="2"/>
              <a:buChar char="v"/>
            </a:pPr>
            <a:r>
              <a:rPr lang="en-US" sz="3600" b="1" i="1" dirty="0">
                <a:effectLst>
                  <a:outerShdw blurRad="38100" dist="38100" dir="2700000" algn="tl">
                    <a:srgbClr val="000000">
                      <a:alpha val="43137"/>
                    </a:srgbClr>
                  </a:outerShdw>
                </a:effectLst>
                <a:latin typeface="Cambria" panose="02040503050406030204" pitchFamily="18" charset="0"/>
              </a:rPr>
              <a:t>The Media:</a:t>
            </a:r>
          </a:p>
          <a:p>
            <a:pPr marL="800100" lvl="1" indent="-342900" algn="just">
              <a:lnSpc>
                <a:spcPct val="130000"/>
              </a:lnSpc>
              <a:spcBef>
                <a:spcPts val="600"/>
              </a:spcBef>
              <a:spcAft>
                <a:spcPts val="600"/>
              </a:spcAft>
              <a:buFont typeface="Wingdings" panose="05000000000000000000" pitchFamily="2" charset="2"/>
              <a:buChar char="ü"/>
            </a:pPr>
            <a:r>
              <a:rPr lang="en-US" sz="2800" b="1" i="1" dirty="0">
                <a:ln w="0"/>
                <a:effectLst>
                  <a:outerShdw blurRad="38100" dist="19050" dir="2700000" algn="tl" rotWithShape="0">
                    <a:schemeClr val="dk1">
                      <a:alpha val="40000"/>
                    </a:schemeClr>
                  </a:outerShdw>
                </a:effectLst>
                <a:latin typeface="Cambria" panose="02040503050406030204" pitchFamily="18" charset="0"/>
              </a:rPr>
              <a:t>Media is the means by which news and information is communicated to the public through the print and the airwaves</a:t>
            </a:r>
          </a:p>
          <a:p>
            <a:pPr marL="800100" lvl="1" indent="-342900" algn="just">
              <a:lnSpc>
                <a:spcPct val="130000"/>
              </a:lnSpc>
              <a:spcBef>
                <a:spcPts val="600"/>
              </a:spcBef>
              <a:spcAft>
                <a:spcPts val="600"/>
              </a:spcAft>
              <a:buFont typeface="Wingdings" panose="05000000000000000000" pitchFamily="2" charset="2"/>
              <a:buChar char="ü"/>
            </a:pPr>
            <a:r>
              <a:rPr lang="en-US" sz="2800" b="1" i="1" dirty="0">
                <a:ln w="0"/>
                <a:effectLst>
                  <a:outerShdw blurRad="38100" dist="19050" dir="2700000" algn="tl" rotWithShape="0">
                    <a:schemeClr val="dk1">
                      <a:alpha val="40000"/>
                    </a:schemeClr>
                  </a:outerShdw>
                </a:effectLst>
                <a:latin typeface="Cambria" panose="02040503050406030204" pitchFamily="18" charset="0"/>
              </a:rPr>
              <a:t>General usage now classifies it as Print (newspapers, magazines, journals, </a:t>
            </a:r>
            <a:r>
              <a:rPr lang="en-US" sz="2800" b="1" i="1" dirty="0" err="1">
                <a:ln w="0"/>
                <a:effectLst>
                  <a:outerShdw blurRad="38100" dist="19050" dir="2700000" algn="tl" rotWithShape="0">
                    <a:schemeClr val="dk1">
                      <a:alpha val="40000"/>
                    </a:schemeClr>
                  </a:outerShdw>
                </a:effectLst>
                <a:latin typeface="Cambria" panose="02040503050406030204" pitchFamily="18" charset="0"/>
              </a:rPr>
              <a:t>etc</a:t>
            </a:r>
            <a:r>
              <a:rPr lang="en-US" sz="2800" b="1" i="1" dirty="0">
                <a:ln w="0"/>
                <a:effectLst>
                  <a:outerShdw blurRad="38100" dist="19050" dir="2700000" algn="tl" rotWithShape="0">
                    <a:schemeClr val="dk1">
                      <a:alpha val="40000"/>
                    </a:schemeClr>
                  </a:outerShdw>
                </a:effectLst>
                <a:latin typeface="Cambria" panose="02040503050406030204" pitchFamily="18" charset="0"/>
              </a:rPr>
              <a:t>), Electronic (Radio and Television) and the New Media – news content made available through the use of internet and computer</a:t>
            </a:r>
            <a:endParaRPr lang="fr-FR" sz="2800" b="1" i="1" dirty="0">
              <a:ln w="0"/>
              <a:effectLst>
                <a:outerShdw blurRad="38100" dist="19050" dir="2700000" algn="tl" rotWithShape="0">
                  <a:schemeClr val="dk1">
                    <a:alpha val="40000"/>
                  </a:schemeClr>
                </a:outerShdw>
              </a:effectLst>
              <a:latin typeface="Cambria" panose="02040503050406030204" pitchFamily="18" charset="0"/>
            </a:endParaRPr>
          </a:p>
        </p:txBody>
      </p:sp>
    </p:spTree>
    <p:extLst>
      <p:ext uri="{BB962C8B-B14F-4D97-AF65-F5344CB8AC3E}">
        <p14:creationId xmlns:p14="http://schemas.microsoft.com/office/powerpoint/2010/main" val="1711373160"/>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2656"/>
            <a:ext cx="12192000" cy="1323439"/>
          </a:xfrm>
          <a:prstGeom prst="rect">
            <a:avLst/>
          </a:prstGeom>
          <a:noFill/>
        </p:spPr>
        <p:txBody>
          <a:bodyPr wrap="square" rtlCol="0">
            <a:spAutoFit/>
          </a:bodyPr>
          <a:lstStyle/>
          <a:p>
            <a:pPr algn="ctr"/>
            <a:r>
              <a:rPr lang="en-US" sz="4000" u="sng" dirty="0">
                <a:solidFill>
                  <a:srgbClr val="008000"/>
                </a:solidFill>
                <a:latin typeface="Cooper Black" panose="0208090404030B020404" pitchFamily="18" charset="0"/>
              </a:rPr>
              <a:t>OVERVIEW OF SECURITY AGENCIES AND THE MEDIA IN NIGERIA (</a:t>
            </a:r>
            <a:r>
              <a:rPr lang="en-US" sz="4000" u="sng" dirty="0" err="1">
                <a:solidFill>
                  <a:srgbClr val="008000"/>
                </a:solidFill>
                <a:latin typeface="Cooper Black" panose="0208090404030B020404" pitchFamily="18" charset="0"/>
              </a:rPr>
              <a:t>Cont</a:t>
            </a:r>
            <a:r>
              <a:rPr lang="en-US" sz="4000" u="sng" dirty="0">
                <a:solidFill>
                  <a:srgbClr val="008000"/>
                </a:solidFill>
                <a:latin typeface="Cooper Black" panose="0208090404030B020404" pitchFamily="18" charset="0"/>
              </a:rPr>
              <a:t>)</a:t>
            </a:r>
          </a:p>
        </p:txBody>
      </p:sp>
      <p:sp>
        <p:nvSpPr>
          <p:cNvPr id="4" name="TextBox 3"/>
          <p:cNvSpPr txBox="1"/>
          <p:nvPr/>
        </p:nvSpPr>
        <p:spPr>
          <a:xfrm>
            <a:off x="358510" y="1828093"/>
            <a:ext cx="11282106" cy="3921073"/>
          </a:xfrm>
          <a:prstGeom prst="rect">
            <a:avLst/>
          </a:prstGeom>
          <a:noFill/>
        </p:spPr>
        <p:txBody>
          <a:bodyPr wrap="square" rtlCol="0">
            <a:spAutoFit/>
          </a:bodyPr>
          <a:lstStyle/>
          <a:p>
            <a:pPr marL="342900" indent="-342900" algn="just">
              <a:lnSpc>
                <a:spcPct val="130000"/>
              </a:lnSpc>
              <a:spcBef>
                <a:spcPts val="600"/>
              </a:spcBef>
              <a:spcAft>
                <a:spcPts val="600"/>
              </a:spcAft>
              <a:buFont typeface="Wingdings" panose="05000000000000000000" pitchFamily="2" charset="2"/>
              <a:buChar char="v"/>
            </a:pPr>
            <a:r>
              <a:rPr lang="en-US" sz="3600" b="1" i="1" dirty="0">
                <a:effectLst>
                  <a:outerShdw blurRad="38100" dist="38100" dir="2700000" algn="tl">
                    <a:srgbClr val="000000">
                      <a:alpha val="43137"/>
                    </a:srgbClr>
                  </a:outerShdw>
                </a:effectLst>
                <a:latin typeface="Cambria" panose="02040503050406030204" pitchFamily="18" charset="0"/>
              </a:rPr>
              <a:t>The Media:</a:t>
            </a:r>
          </a:p>
          <a:p>
            <a:pPr marL="800100" lvl="1" indent="-342900" algn="just">
              <a:lnSpc>
                <a:spcPct val="130000"/>
              </a:lnSpc>
              <a:spcBef>
                <a:spcPts val="600"/>
              </a:spcBef>
              <a:spcAft>
                <a:spcPts val="600"/>
              </a:spcAft>
              <a:buFont typeface="Wingdings" panose="05000000000000000000" pitchFamily="2" charset="2"/>
              <a:buChar char="ü"/>
            </a:pPr>
            <a:r>
              <a:rPr lang="en-US" sz="2800" b="1" i="1" dirty="0">
                <a:ln w="0"/>
                <a:effectLst>
                  <a:outerShdw blurRad="38100" dist="19050" dir="2700000" algn="tl" rotWithShape="0">
                    <a:schemeClr val="dk1">
                      <a:alpha val="40000"/>
                    </a:schemeClr>
                  </a:outerShdw>
                </a:effectLst>
                <a:latin typeface="Cambria" panose="02040503050406030204" pitchFamily="18" charset="0"/>
              </a:rPr>
              <a:t>Practitioners of this noble profession are called journalists, media men or press men</a:t>
            </a:r>
          </a:p>
          <a:p>
            <a:pPr marL="800100" lvl="1" indent="-342900" algn="just">
              <a:lnSpc>
                <a:spcPct val="130000"/>
              </a:lnSpc>
              <a:spcBef>
                <a:spcPts val="600"/>
              </a:spcBef>
              <a:spcAft>
                <a:spcPts val="600"/>
              </a:spcAft>
              <a:buFont typeface="Wingdings" panose="05000000000000000000" pitchFamily="2" charset="2"/>
              <a:buChar char="ü"/>
            </a:pPr>
            <a:r>
              <a:rPr lang="en-US" sz="2800" b="1" i="1" dirty="0">
                <a:ln w="0"/>
                <a:effectLst>
                  <a:outerShdw blurRad="38100" dist="19050" dir="2700000" algn="tl" rotWithShape="0">
                    <a:schemeClr val="dk1">
                      <a:alpha val="40000"/>
                    </a:schemeClr>
                  </a:outerShdw>
                </a:effectLst>
                <a:latin typeface="Cambria" panose="02040503050406030204" pitchFamily="18" charset="0"/>
              </a:rPr>
              <a:t>To be a professional journalist in Nigeria, one needs to </a:t>
            </a:r>
            <a:r>
              <a:rPr lang="en-US" sz="2800" b="1" i="1" dirty="0" smtClean="0">
                <a:ln w="0"/>
                <a:effectLst>
                  <a:outerShdw blurRad="38100" dist="19050" dir="2700000" algn="tl" rotWithShape="0">
                    <a:schemeClr val="dk1">
                      <a:alpha val="40000"/>
                    </a:schemeClr>
                  </a:outerShdw>
                </a:effectLst>
                <a:latin typeface="Cambria" panose="02040503050406030204" pitchFamily="18" charset="0"/>
              </a:rPr>
              <a:t>be </a:t>
            </a:r>
            <a:r>
              <a:rPr lang="en-US" sz="2800" b="1" i="1" dirty="0">
                <a:ln w="0"/>
                <a:effectLst>
                  <a:outerShdw blurRad="38100" dist="19050" dir="2700000" algn="tl" rotWithShape="0">
                    <a:schemeClr val="dk1">
                      <a:alpha val="40000"/>
                    </a:schemeClr>
                  </a:outerShdw>
                </a:effectLst>
                <a:latin typeface="Cambria" panose="02040503050406030204" pitchFamily="18" charset="0"/>
              </a:rPr>
              <a:t>trained in school of journalism </a:t>
            </a:r>
            <a:r>
              <a:rPr lang="en-US" sz="2800" b="1" i="1" dirty="0" smtClean="0">
                <a:ln w="0"/>
                <a:effectLst>
                  <a:outerShdw blurRad="38100" dist="19050" dir="2700000" algn="tl" rotWithShape="0">
                    <a:schemeClr val="dk1">
                      <a:alpha val="40000"/>
                    </a:schemeClr>
                  </a:outerShdw>
                </a:effectLst>
                <a:latin typeface="Cambria" panose="02040503050406030204" pitchFamily="18" charset="0"/>
              </a:rPr>
              <a:t>or be a graduate in mass communication and other similar qualifications</a:t>
            </a:r>
            <a:endParaRPr lang="en-US" sz="2800" b="1" i="1" dirty="0">
              <a:ln w="0"/>
              <a:effectLst>
                <a:outerShdw blurRad="38100" dist="19050" dir="2700000" algn="tl" rotWithShape="0">
                  <a:schemeClr val="dk1">
                    <a:alpha val="40000"/>
                  </a:schemeClr>
                </a:outerShdw>
              </a:effectLst>
              <a:latin typeface="Cambria" panose="02040503050406030204" pitchFamily="18" charset="0"/>
            </a:endParaRPr>
          </a:p>
        </p:txBody>
      </p:sp>
    </p:spTree>
    <p:extLst>
      <p:ext uri="{BB962C8B-B14F-4D97-AF65-F5344CB8AC3E}">
        <p14:creationId xmlns:p14="http://schemas.microsoft.com/office/powerpoint/2010/main" val="2060791633"/>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2656"/>
            <a:ext cx="12192000" cy="1323439"/>
          </a:xfrm>
          <a:prstGeom prst="rect">
            <a:avLst/>
          </a:prstGeom>
          <a:noFill/>
        </p:spPr>
        <p:txBody>
          <a:bodyPr wrap="square" rtlCol="0">
            <a:spAutoFit/>
          </a:bodyPr>
          <a:lstStyle/>
          <a:p>
            <a:pPr algn="ctr"/>
            <a:r>
              <a:rPr lang="en-US" sz="4000" u="sng" dirty="0">
                <a:solidFill>
                  <a:srgbClr val="008000"/>
                </a:solidFill>
                <a:latin typeface="Cooper Black" panose="0208090404030B020404" pitchFamily="18" charset="0"/>
              </a:rPr>
              <a:t>OVERVIEW OF SECURITY AGENCIES AND THE MEDIA IN NIGERIA (</a:t>
            </a:r>
            <a:r>
              <a:rPr lang="en-US" sz="4000" u="sng" dirty="0" err="1">
                <a:solidFill>
                  <a:srgbClr val="008000"/>
                </a:solidFill>
                <a:latin typeface="Cooper Black" panose="0208090404030B020404" pitchFamily="18" charset="0"/>
              </a:rPr>
              <a:t>Cont</a:t>
            </a:r>
            <a:r>
              <a:rPr lang="en-US" sz="4000" u="sng" dirty="0">
                <a:solidFill>
                  <a:srgbClr val="008000"/>
                </a:solidFill>
                <a:latin typeface="Cooper Black" panose="0208090404030B020404" pitchFamily="18" charset="0"/>
              </a:rPr>
              <a:t>)</a:t>
            </a:r>
          </a:p>
        </p:txBody>
      </p:sp>
      <p:sp>
        <p:nvSpPr>
          <p:cNvPr id="4" name="TextBox 3"/>
          <p:cNvSpPr txBox="1"/>
          <p:nvPr/>
        </p:nvSpPr>
        <p:spPr>
          <a:xfrm>
            <a:off x="358510" y="1556792"/>
            <a:ext cx="8041746" cy="4881336"/>
          </a:xfrm>
          <a:prstGeom prst="rect">
            <a:avLst/>
          </a:prstGeom>
          <a:noFill/>
        </p:spPr>
        <p:txBody>
          <a:bodyPr wrap="square" rtlCol="0">
            <a:spAutoFit/>
          </a:bodyPr>
          <a:lstStyle/>
          <a:p>
            <a:pPr marL="342900" indent="-342900" algn="just">
              <a:lnSpc>
                <a:spcPct val="130000"/>
              </a:lnSpc>
              <a:spcBef>
                <a:spcPts val="600"/>
              </a:spcBef>
              <a:spcAft>
                <a:spcPts val="600"/>
              </a:spcAft>
              <a:buFont typeface="Wingdings" panose="05000000000000000000" pitchFamily="2" charset="2"/>
              <a:buChar char="v"/>
            </a:pPr>
            <a:r>
              <a:rPr lang="en-GB" sz="3200" b="1" i="1" dirty="0" smtClean="0">
                <a:effectLst>
                  <a:outerShdw blurRad="38100" dist="38100" dir="2700000" algn="tl">
                    <a:srgbClr val="000000">
                      <a:alpha val="43137"/>
                    </a:srgbClr>
                  </a:outerShdw>
                </a:effectLst>
                <a:latin typeface="Cambria" panose="02040503050406030204" pitchFamily="18" charset="0"/>
              </a:rPr>
              <a:t>The Media:</a:t>
            </a:r>
          </a:p>
          <a:p>
            <a:pPr marL="800100" lvl="1" indent="-342900" algn="just">
              <a:lnSpc>
                <a:spcPct val="130000"/>
              </a:lnSpc>
              <a:spcBef>
                <a:spcPts val="600"/>
              </a:spcBef>
              <a:spcAft>
                <a:spcPts val="600"/>
              </a:spcAft>
              <a:buFont typeface="Wingdings" panose="05000000000000000000" pitchFamily="2" charset="2"/>
              <a:buChar char="ü"/>
            </a:pPr>
            <a:r>
              <a:rPr lang="en-GB" sz="2400" b="1" i="1" dirty="0" smtClean="0">
                <a:ln w="0"/>
                <a:effectLst>
                  <a:outerShdw blurRad="38100" dist="19050" dir="2700000" algn="tl" rotWithShape="0">
                    <a:schemeClr val="dk1">
                      <a:alpha val="40000"/>
                    </a:schemeClr>
                  </a:outerShdw>
                </a:effectLst>
                <a:latin typeface="Cambria" panose="02040503050406030204" pitchFamily="18" charset="0"/>
              </a:rPr>
              <a:t>The news media is a curious instrument.  While the media (most especially the social media) possess the ability to prevent a crisis from spreading out of control, organizations or government and its agencies cannot ignore its ability to aggravate an unfolding crisis situation</a:t>
            </a:r>
          </a:p>
          <a:p>
            <a:pPr marL="800100" lvl="1" indent="-342900" algn="just">
              <a:lnSpc>
                <a:spcPct val="130000"/>
              </a:lnSpc>
              <a:spcBef>
                <a:spcPts val="600"/>
              </a:spcBef>
              <a:spcAft>
                <a:spcPts val="600"/>
              </a:spcAft>
              <a:buFont typeface="Wingdings" panose="05000000000000000000" pitchFamily="2" charset="2"/>
              <a:buChar char="ü"/>
            </a:pPr>
            <a:r>
              <a:rPr lang="en-GB" sz="2400" b="1" i="1" dirty="0" smtClean="0">
                <a:ln w="0"/>
                <a:effectLst>
                  <a:outerShdw blurRad="38100" dist="19050" dir="2700000" algn="tl" rotWithShape="0">
                    <a:schemeClr val="dk1">
                      <a:alpha val="40000"/>
                    </a:schemeClr>
                  </a:outerShdw>
                </a:effectLst>
                <a:latin typeface="Cambria" panose="02040503050406030204" pitchFamily="18" charset="0"/>
              </a:rPr>
              <a:t>In other words, the media can be weapon of war and can also hold prospects for peace</a:t>
            </a:r>
            <a:endParaRPr lang="en-GB" sz="2400" b="1" i="1" dirty="0">
              <a:ln w="0"/>
              <a:effectLst>
                <a:outerShdw blurRad="38100" dist="19050" dir="2700000" algn="tl" rotWithShape="0">
                  <a:schemeClr val="dk1">
                    <a:alpha val="40000"/>
                  </a:schemeClr>
                </a:outerShdw>
              </a:effectLst>
              <a:latin typeface="Cambria" panose="02040503050406030204" pitchFamily="18" charset="0"/>
            </a:endParaRPr>
          </a:p>
        </p:txBody>
      </p:sp>
      <p:pic>
        <p:nvPicPr>
          <p:cNvPr id="5" name="Picture 2" descr="Image result for social media logo GIF"/>
          <p:cNvPicPr>
            <a:picLocks noChangeAspect="1" noChangeArrowheads="1" noCrop="1"/>
          </p:cNvPicPr>
          <p:nvPr/>
        </p:nvPicPr>
        <p:blipFill>
          <a:blip r:embed="rId2" cstate="print"/>
          <a:srcRect/>
          <a:stretch>
            <a:fillRect/>
          </a:stretch>
        </p:blipFill>
        <p:spPr bwMode="auto">
          <a:xfrm>
            <a:off x="8544272" y="2276872"/>
            <a:ext cx="3407023" cy="3960440"/>
          </a:xfrm>
          <a:prstGeom prst="rect">
            <a:avLst/>
          </a:prstGeom>
          <a:noFill/>
        </p:spPr>
      </p:pic>
    </p:spTree>
    <p:extLst>
      <p:ext uri="{BB962C8B-B14F-4D97-AF65-F5344CB8AC3E}">
        <p14:creationId xmlns:p14="http://schemas.microsoft.com/office/powerpoint/2010/main" val="3145110361"/>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2656"/>
            <a:ext cx="12192000" cy="1323439"/>
          </a:xfrm>
          <a:prstGeom prst="rect">
            <a:avLst/>
          </a:prstGeom>
          <a:noFill/>
        </p:spPr>
        <p:txBody>
          <a:bodyPr wrap="square" rtlCol="0">
            <a:spAutoFit/>
          </a:bodyPr>
          <a:lstStyle/>
          <a:p>
            <a:pPr algn="ctr"/>
            <a:r>
              <a:rPr lang="en-US" sz="4000" u="sng" dirty="0">
                <a:solidFill>
                  <a:srgbClr val="008000"/>
                </a:solidFill>
                <a:latin typeface="Cooper Black" panose="0208090404030B020404" pitchFamily="18" charset="0"/>
              </a:rPr>
              <a:t>OVERVIEW OF SECURITY AGENCIES AND THE MEDIA IN NIGERIA (</a:t>
            </a:r>
            <a:r>
              <a:rPr lang="en-US" sz="4000" u="sng" dirty="0" err="1">
                <a:solidFill>
                  <a:srgbClr val="008000"/>
                </a:solidFill>
                <a:latin typeface="Cooper Black" panose="0208090404030B020404" pitchFamily="18" charset="0"/>
              </a:rPr>
              <a:t>Cont</a:t>
            </a:r>
            <a:r>
              <a:rPr lang="en-US" sz="4000" u="sng" dirty="0">
                <a:solidFill>
                  <a:srgbClr val="008000"/>
                </a:solidFill>
                <a:latin typeface="Cooper Black" panose="0208090404030B020404" pitchFamily="18" charset="0"/>
              </a:rPr>
              <a:t>)</a:t>
            </a:r>
          </a:p>
        </p:txBody>
      </p:sp>
      <p:sp>
        <p:nvSpPr>
          <p:cNvPr id="4" name="TextBox 3"/>
          <p:cNvSpPr txBox="1"/>
          <p:nvPr/>
        </p:nvSpPr>
        <p:spPr>
          <a:xfrm>
            <a:off x="358510" y="1828093"/>
            <a:ext cx="10994074" cy="3767185"/>
          </a:xfrm>
          <a:prstGeom prst="rect">
            <a:avLst/>
          </a:prstGeom>
          <a:noFill/>
        </p:spPr>
        <p:txBody>
          <a:bodyPr wrap="square" rtlCol="0">
            <a:spAutoFit/>
          </a:bodyPr>
          <a:lstStyle/>
          <a:p>
            <a:pPr marL="342900" indent="-342900" algn="just">
              <a:lnSpc>
                <a:spcPct val="130000"/>
              </a:lnSpc>
              <a:spcBef>
                <a:spcPts val="600"/>
              </a:spcBef>
              <a:spcAft>
                <a:spcPts val="600"/>
              </a:spcAft>
              <a:buFont typeface="Wingdings" panose="05000000000000000000" pitchFamily="2" charset="2"/>
              <a:buChar char="v"/>
            </a:pPr>
            <a:r>
              <a:rPr lang="en-US" sz="3600" b="1" i="1" dirty="0">
                <a:effectLst>
                  <a:outerShdw blurRad="38100" dist="38100" dir="2700000" algn="tl">
                    <a:srgbClr val="000000">
                      <a:alpha val="43137"/>
                    </a:srgbClr>
                  </a:outerShdw>
                </a:effectLst>
                <a:latin typeface="Cambria" panose="02040503050406030204" pitchFamily="18" charset="0"/>
              </a:rPr>
              <a:t>The Media:</a:t>
            </a:r>
          </a:p>
          <a:p>
            <a:pPr marL="800100" lvl="1" indent="-342900" algn="just">
              <a:lnSpc>
                <a:spcPct val="130000"/>
              </a:lnSpc>
              <a:spcBef>
                <a:spcPts val="600"/>
              </a:spcBef>
              <a:spcAft>
                <a:spcPts val="600"/>
              </a:spcAft>
              <a:buFont typeface="Wingdings" panose="05000000000000000000" pitchFamily="2" charset="2"/>
              <a:buChar char="ü"/>
            </a:pPr>
            <a:r>
              <a:rPr lang="en-US" sz="2800" b="1" i="1" dirty="0">
                <a:ln w="0"/>
                <a:effectLst>
                  <a:outerShdw blurRad="38100" dist="19050" dir="2700000" algn="tl" rotWithShape="0">
                    <a:schemeClr val="dk1">
                      <a:alpha val="40000"/>
                    </a:schemeClr>
                  </a:outerShdw>
                </a:effectLst>
                <a:latin typeface="Cambria" panose="02040503050406030204" pitchFamily="18" charset="0"/>
              </a:rPr>
              <a:t>In the hands of insidious interests, totalitarian governments and terrorist organizations alike, the media can be a </a:t>
            </a:r>
            <a:r>
              <a:rPr lang="en-US" sz="2800" b="1" i="1" dirty="0" smtClean="0">
                <a:ln w="0"/>
                <a:effectLst>
                  <a:outerShdw blurRad="38100" dist="19050" dir="2700000" algn="tl" rotWithShape="0">
                    <a:schemeClr val="dk1">
                      <a:alpha val="40000"/>
                    </a:schemeClr>
                  </a:outerShdw>
                </a:effectLst>
                <a:latin typeface="Cambria" panose="02040503050406030204" pitchFamily="18" charset="0"/>
              </a:rPr>
              <a:t>veritable </a:t>
            </a:r>
            <a:r>
              <a:rPr lang="en-US" sz="2800" b="1" i="1" dirty="0">
                <a:ln w="0"/>
                <a:effectLst>
                  <a:outerShdw blurRad="38100" dist="19050" dir="2700000" algn="tl" rotWithShape="0">
                    <a:schemeClr val="dk1">
                      <a:alpha val="40000"/>
                    </a:schemeClr>
                  </a:outerShdw>
                </a:effectLst>
                <a:latin typeface="Cambria" panose="02040503050406030204" pitchFamily="18" charset="0"/>
              </a:rPr>
              <a:t>device for spreading hate messages of strange ideologies, religious extremism, negative politics and variants of misinformation which tend to manipulate public sentiments.</a:t>
            </a:r>
          </a:p>
        </p:txBody>
      </p:sp>
    </p:spTree>
    <p:extLst>
      <p:ext uri="{BB962C8B-B14F-4D97-AF65-F5344CB8AC3E}">
        <p14:creationId xmlns:p14="http://schemas.microsoft.com/office/powerpoint/2010/main" val="1730355610"/>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2656"/>
            <a:ext cx="12192000" cy="1323439"/>
          </a:xfrm>
          <a:prstGeom prst="rect">
            <a:avLst/>
          </a:prstGeom>
          <a:noFill/>
        </p:spPr>
        <p:txBody>
          <a:bodyPr wrap="square" rtlCol="0">
            <a:spAutoFit/>
          </a:bodyPr>
          <a:lstStyle/>
          <a:p>
            <a:pPr algn="ctr"/>
            <a:r>
              <a:rPr lang="en-US" sz="4000" u="sng" dirty="0">
                <a:solidFill>
                  <a:srgbClr val="008000"/>
                </a:solidFill>
                <a:latin typeface="Cooper Black" panose="0208090404030B020404" pitchFamily="18" charset="0"/>
              </a:rPr>
              <a:t>OVERVIEW OF SECURITY AGENCIES AND THE MEDIA IN NIGERIA (</a:t>
            </a:r>
            <a:r>
              <a:rPr lang="en-US" sz="4000" u="sng" dirty="0" err="1">
                <a:solidFill>
                  <a:srgbClr val="008000"/>
                </a:solidFill>
                <a:latin typeface="Cooper Black" panose="0208090404030B020404" pitchFamily="18" charset="0"/>
              </a:rPr>
              <a:t>Cont</a:t>
            </a:r>
            <a:r>
              <a:rPr lang="en-US" sz="4000" u="sng" dirty="0">
                <a:solidFill>
                  <a:srgbClr val="008000"/>
                </a:solidFill>
                <a:latin typeface="Cooper Black" panose="0208090404030B020404" pitchFamily="18" charset="0"/>
              </a:rPr>
              <a:t>)</a:t>
            </a:r>
          </a:p>
        </p:txBody>
      </p:sp>
      <p:sp>
        <p:nvSpPr>
          <p:cNvPr id="4" name="TextBox 3"/>
          <p:cNvSpPr txBox="1"/>
          <p:nvPr/>
        </p:nvSpPr>
        <p:spPr>
          <a:xfrm>
            <a:off x="358510" y="1828093"/>
            <a:ext cx="11138090" cy="3207032"/>
          </a:xfrm>
          <a:prstGeom prst="rect">
            <a:avLst/>
          </a:prstGeom>
          <a:noFill/>
        </p:spPr>
        <p:txBody>
          <a:bodyPr wrap="square" rtlCol="0">
            <a:spAutoFit/>
          </a:bodyPr>
          <a:lstStyle/>
          <a:p>
            <a:pPr marL="342900" indent="-342900" algn="just">
              <a:lnSpc>
                <a:spcPct val="130000"/>
              </a:lnSpc>
              <a:spcBef>
                <a:spcPts val="600"/>
              </a:spcBef>
              <a:spcAft>
                <a:spcPts val="600"/>
              </a:spcAft>
              <a:buFont typeface="Wingdings" panose="05000000000000000000" pitchFamily="2" charset="2"/>
              <a:buChar char="v"/>
            </a:pPr>
            <a:r>
              <a:rPr lang="en-US" sz="3600" b="1" i="1" dirty="0">
                <a:effectLst>
                  <a:outerShdw blurRad="38100" dist="38100" dir="2700000" algn="tl">
                    <a:srgbClr val="000000">
                      <a:alpha val="43137"/>
                    </a:srgbClr>
                  </a:outerShdw>
                </a:effectLst>
                <a:latin typeface="Cambria" panose="02040503050406030204" pitchFamily="18" charset="0"/>
              </a:rPr>
              <a:t>The Media:</a:t>
            </a:r>
          </a:p>
          <a:p>
            <a:pPr marL="800100" lvl="1" indent="-342900" algn="just">
              <a:lnSpc>
                <a:spcPct val="130000"/>
              </a:lnSpc>
              <a:spcBef>
                <a:spcPts val="600"/>
              </a:spcBef>
              <a:spcAft>
                <a:spcPts val="600"/>
              </a:spcAft>
              <a:buFont typeface="Wingdings" panose="05000000000000000000" pitchFamily="2" charset="2"/>
              <a:buChar char="ü"/>
            </a:pPr>
            <a:r>
              <a:rPr lang="en-US" sz="2800" b="1" i="1" dirty="0">
                <a:ln w="0"/>
                <a:effectLst>
                  <a:outerShdw blurRad="38100" dist="19050" dir="2700000" algn="tl" rotWithShape="0">
                    <a:schemeClr val="dk1">
                      <a:alpha val="40000"/>
                    </a:schemeClr>
                  </a:outerShdw>
                </a:effectLst>
                <a:latin typeface="Cambria" panose="02040503050406030204" pitchFamily="18" charset="0"/>
              </a:rPr>
              <a:t>The use of government-controlled media to foment </a:t>
            </a:r>
            <a:r>
              <a:rPr lang="en-US" sz="2800" b="1" i="1" dirty="0" smtClean="0">
                <a:ln w="0"/>
                <a:effectLst>
                  <a:outerShdw blurRad="38100" dist="19050" dir="2700000" algn="tl" rotWithShape="0">
                    <a:schemeClr val="dk1">
                      <a:alpha val="40000"/>
                    </a:schemeClr>
                  </a:outerShdw>
                </a:effectLst>
                <a:latin typeface="Cambria" panose="02040503050406030204" pitchFamily="18" charset="0"/>
              </a:rPr>
              <a:t>genocide in </a:t>
            </a:r>
            <a:r>
              <a:rPr lang="en-US" sz="2800" b="1" i="1" dirty="0">
                <a:ln w="0"/>
                <a:effectLst>
                  <a:outerShdw blurRad="38100" dist="19050" dir="2700000" algn="tl" rotWithShape="0">
                    <a:schemeClr val="dk1">
                      <a:alpha val="40000"/>
                    </a:schemeClr>
                  </a:outerShdw>
                </a:effectLst>
                <a:latin typeface="Cambria" panose="02040503050406030204" pitchFamily="18" charset="0"/>
              </a:rPr>
              <a:t>Rwanda in 1994 and the ethnic hatred propagated by Serbian State on its broadcasting system in Bosnia are </a:t>
            </a:r>
            <a:r>
              <a:rPr lang="en-US" sz="2800" b="1" i="1" dirty="0" smtClean="0">
                <a:ln w="0"/>
                <a:effectLst>
                  <a:outerShdw blurRad="38100" dist="19050" dir="2700000" algn="tl" rotWithShape="0">
                    <a:schemeClr val="dk1">
                      <a:alpha val="40000"/>
                    </a:schemeClr>
                  </a:outerShdw>
                </a:effectLst>
                <a:latin typeface="Cambria" panose="02040503050406030204" pitchFamily="18" charset="0"/>
              </a:rPr>
              <a:t>typical examples </a:t>
            </a:r>
            <a:r>
              <a:rPr lang="en-US" sz="2800" b="1" i="1" dirty="0">
                <a:ln w="0"/>
                <a:effectLst>
                  <a:outerShdw blurRad="38100" dist="19050" dir="2700000" algn="tl" rotWithShape="0">
                    <a:schemeClr val="dk1">
                      <a:alpha val="40000"/>
                    </a:schemeClr>
                  </a:outerShdw>
                </a:effectLst>
                <a:latin typeface="Cambria" panose="02040503050406030204" pitchFamily="18" charset="0"/>
              </a:rPr>
              <a:t>of media falling into the </a:t>
            </a:r>
            <a:r>
              <a:rPr lang="en-US" sz="2800" b="1" i="1" dirty="0" smtClean="0">
                <a:ln w="0"/>
                <a:effectLst>
                  <a:outerShdw blurRad="38100" dist="19050" dir="2700000" algn="tl" rotWithShape="0">
                    <a:schemeClr val="dk1">
                      <a:alpha val="40000"/>
                    </a:schemeClr>
                  </a:outerShdw>
                </a:effectLst>
                <a:latin typeface="Cambria" panose="02040503050406030204" pitchFamily="18" charset="0"/>
              </a:rPr>
              <a:t>wrong </a:t>
            </a:r>
            <a:r>
              <a:rPr lang="en-US" sz="2800" b="1" i="1" dirty="0">
                <a:ln w="0"/>
                <a:effectLst>
                  <a:outerShdw blurRad="38100" dist="19050" dir="2700000" algn="tl" rotWithShape="0">
                    <a:schemeClr val="dk1">
                      <a:alpha val="40000"/>
                    </a:schemeClr>
                  </a:outerShdw>
                </a:effectLst>
                <a:latin typeface="Cambria" panose="02040503050406030204" pitchFamily="18" charset="0"/>
              </a:rPr>
              <a:t>hands</a:t>
            </a:r>
          </a:p>
        </p:txBody>
      </p:sp>
    </p:spTree>
    <p:extLst>
      <p:ext uri="{BB962C8B-B14F-4D97-AF65-F5344CB8AC3E}">
        <p14:creationId xmlns:p14="http://schemas.microsoft.com/office/powerpoint/2010/main" val="3083856844"/>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2656"/>
            <a:ext cx="12192000" cy="1323439"/>
          </a:xfrm>
          <a:prstGeom prst="rect">
            <a:avLst/>
          </a:prstGeom>
          <a:noFill/>
        </p:spPr>
        <p:txBody>
          <a:bodyPr wrap="square" rtlCol="0">
            <a:spAutoFit/>
          </a:bodyPr>
          <a:lstStyle/>
          <a:p>
            <a:pPr algn="ctr"/>
            <a:r>
              <a:rPr lang="en-US" sz="4000" u="sng" dirty="0">
                <a:solidFill>
                  <a:srgbClr val="008000"/>
                </a:solidFill>
                <a:latin typeface="Cooper Black" panose="0208090404030B020404" pitchFamily="18" charset="0"/>
              </a:rPr>
              <a:t>OVERVIEW OF SECURITY AGENCIES AND THE MEDIA IN NIGERIA (</a:t>
            </a:r>
            <a:r>
              <a:rPr lang="en-US" sz="4000" u="sng" dirty="0" err="1">
                <a:solidFill>
                  <a:srgbClr val="008000"/>
                </a:solidFill>
                <a:latin typeface="Cooper Black" panose="0208090404030B020404" pitchFamily="18" charset="0"/>
              </a:rPr>
              <a:t>Cont</a:t>
            </a:r>
            <a:r>
              <a:rPr lang="en-US" sz="4000" u="sng" dirty="0">
                <a:solidFill>
                  <a:srgbClr val="008000"/>
                </a:solidFill>
                <a:latin typeface="Cooper Black" panose="0208090404030B020404" pitchFamily="18" charset="0"/>
              </a:rPr>
              <a:t>)</a:t>
            </a:r>
          </a:p>
        </p:txBody>
      </p:sp>
      <p:sp>
        <p:nvSpPr>
          <p:cNvPr id="4" name="TextBox 3"/>
          <p:cNvSpPr txBox="1"/>
          <p:nvPr/>
        </p:nvSpPr>
        <p:spPr>
          <a:xfrm>
            <a:off x="598963" y="1988840"/>
            <a:ext cx="10994074" cy="4573560"/>
          </a:xfrm>
          <a:prstGeom prst="rect">
            <a:avLst/>
          </a:prstGeom>
          <a:noFill/>
        </p:spPr>
        <p:txBody>
          <a:bodyPr wrap="square" rtlCol="0">
            <a:spAutoFit/>
          </a:bodyPr>
          <a:lstStyle/>
          <a:p>
            <a:pPr marL="0" lvl="1" algn="just">
              <a:lnSpc>
                <a:spcPct val="130000"/>
              </a:lnSpc>
              <a:spcBef>
                <a:spcPts val="600"/>
              </a:spcBef>
              <a:spcAft>
                <a:spcPts val="600"/>
              </a:spcAft>
            </a:pPr>
            <a:r>
              <a:rPr lang="en-US" sz="3200" b="1" i="1" dirty="0" smtClean="0">
                <a:ln w="0"/>
                <a:effectLst>
                  <a:outerShdw blurRad="38100" dist="19050" dir="2700000" algn="tl" rotWithShape="0">
                    <a:schemeClr val="dk1">
                      <a:alpha val="40000"/>
                    </a:schemeClr>
                  </a:outerShdw>
                </a:effectLst>
                <a:latin typeface="Cambria" panose="02040503050406030204" pitchFamily="18" charset="0"/>
              </a:rPr>
              <a:t>In an ideal environment, </a:t>
            </a:r>
            <a:r>
              <a:rPr lang="en-US" sz="3200" b="1" i="1" dirty="0">
                <a:ln w="0"/>
                <a:effectLst>
                  <a:outerShdw blurRad="38100" dist="19050" dir="2700000" algn="tl" rotWithShape="0">
                    <a:schemeClr val="dk1">
                      <a:alpha val="40000"/>
                    </a:schemeClr>
                  </a:outerShdw>
                </a:effectLst>
                <a:latin typeface="Cambria" panose="02040503050406030204" pitchFamily="18" charset="0"/>
              </a:rPr>
              <a:t>the media is </a:t>
            </a:r>
            <a:r>
              <a:rPr lang="en-US" sz="3200" b="1" i="1" dirty="0" smtClean="0">
                <a:ln w="0"/>
                <a:effectLst>
                  <a:outerShdw blurRad="38100" dist="19050" dir="2700000" algn="tl" rotWithShape="0">
                    <a:schemeClr val="dk1">
                      <a:alpha val="40000"/>
                    </a:schemeClr>
                  </a:outerShdw>
                </a:effectLst>
                <a:latin typeface="Cambria" panose="02040503050406030204" pitchFamily="18" charset="0"/>
              </a:rPr>
              <a:t>supposed </a:t>
            </a:r>
            <a:r>
              <a:rPr lang="en-US" sz="3200" b="1" i="1" dirty="0">
                <a:ln w="0"/>
                <a:effectLst>
                  <a:outerShdw blurRad="38100" dist="19050" dir="2700000" algn="tl" rotWithShape="0">
                    <a:schemeClr val="dk1">
                      <a:alpha val="40000"/>
                    </a:schemeClr>
                  </a:outerShdw>
                </a:effectLst>
                <a:latin typeface="Cambria" panose="02040503050406030204" pitchFamily="18" charset="0"/>
              </a:rPr>
              <a:t>to </a:t>
            </a:r>
            <a:r>
              <a:rPr lang="en-US" sz="3200" b="1" i="1" dirty="0" smtClean="0">
                <a:ln w="0"/>
                <a:effectLst>
                  <a:outerShdw blurRad="38100" dist="19050" dir="2700000" algn="tl" rotWithShape="0">
                    <a:schemeClr val="dk1">
                      <a:alpha val="40000"/>
                    </a:schemeClr>
                  </a:outerShdw>
                </a:effectLst>
                <a:latin typeface="Cambria" panose="02040503050406030204" pitchFamily="18" charset="0"/>
              </a:rPr>
              <a:t>be independent and very responsible according </a:t>
            </a:r>
            <a:r>
              <a:rPr lang="en-US" sz="3200" b="1" i="1" dirty="0">
                <a:ln w="0"/>
                <a:effectLst>
                  <a:outerShdw blurRad="38100" dist="19050" dir="2700000" algn="tl" rotWithShape="0">
                    <a:schemeClr val="dk1">
                      <a:alpha val="40000"/>
                    </a:schemeClr>
                  </a:outerShdw>
                </a:effectLst>
                <a:latin typeface="Cambria" panose="02040503050406030204" pitchFamily="18" charset="0"/>
              </a:rPr>
              <a:t>to </a:t>
            </a:r>
            <a:r>
              <a:rPr lang="en-US" sz="3200" b="1" i="1" dirty="0" smtClean="0">
                <a:ln w="0"/>
                <a:effectLst>
                  <a:outerShdw blurRad="38100" dist="19050" dir="2700000" algn="tl" rotWithShape="0">
                    <a:schemeClr val="dk1">
                      <a:alpha val="40000"/>
                    </a:schemeClr>
                  </a:outerShdw>
                </a:effectLst>
                <a:latin typeface="Cambria" panose="02040503050406030204" pitchFamily="18" charset="0"/>
              </a:rPr>
              <a:t>its professional code </a:t>
            </a:r>
            <a:r>
              <a:rPr lang="en-US" sz="3200" b="1" i="1" dirty="0">
                <a:ln w="0"/>
                <a:effectLst>
                  <a:outerShdw blurRad="38100" dist="19050" dir="2700000" algn="tl" rotWithShape="0">
                    <a:schemeClr val="dk1">
                      <a:alpha val="40000"/>
                    </a:schemeClr>
                  </a:outerShdw>
                </a:effectLst>
                <a:latin typeface="Cambria" panose="02040503050406030204" pitchFamily="18" charset="0"/>
              </a:rPr>
              <a:t>of conduct.  However, this is not always the case.  In </a:t>
            </a:r>
            <a:r>
              <a:rPr lang="en-US" sz="3200" b="1" i="1" dirty="0" smtClean="0">
                <a:ln w="0"/>
                <a:effectLst>
                  <a:outerShdw blurRad="38100" dist="19050" dir="2700000" algn="tl" rotWithShape="0">
                    <a:schemeClr val="dk1">
                      <a:alpha val="40000"/>
                    </a:schemeClr>
                  </a:outerShdw>
                </a:effectLst>
                <a:latin typeface="Cambria" panose="02040503050406030204" pitchFamily="18" charset="0"/>
              </a:rPr>
              <a:t>developing and less developed countries, </a:t>
            </a:r>
            <a:r>
              <a:rPr lang="en-US" sz="3200" b="1" i="1" dirty="0">
                <a:ln w="0"/>
                <a:effectLst>
                  <a:outerShdw blurRad="38100" dist="19050" dir="2700000" algn="tl" rotWithShape="0">
                    <a:schemeClr val="dk1">
                      <a:alpha val="40000"/>
                    </a:schemeClr>
                  </a:outerShdw>
                </a:effectLst>
                <a:latin typeface="Cambria" panose="02040503050406030204" pitchFamily="18" charset="0"/>
              </a:rPr>
              <a:t>media </a:t>
            </a:r>
            <a:r>
              <a:rPr lang="en-US" sz="3200" b="1" i="1" dirty="0" smtClean="0">
                <a:ln w="0"/>
                <a:effectLst>
                  <a:outerShdw blurRad="38100" dist="19050" dir="2700000" algn="tl" rotWithShape="0">
                    <a:schemeClr val="dk1">
                      <a:alpha val="40000"/>
                    </a:schemeClr>
                  </a:outerShdw>
                </a:effectLst>
                <a:latin typeface="Cambria" panose="02040503050406030204" pitchFamily="18" charset="0"/>
              </a:rPr>
              <a:t>reports are associated with bias</a:t>
            </a:r>
            <a:r>
              <a:rPr lang="en-US" sz="3200" b="1" i="1" dirty="0">
                <a:ln w="0"/>
                <a:effectLst>
                  <a:outerShdw blurRad="38100" dist="19050" dir="2700000" algn="tl" rotWithShape="0">
                    <a:schemeClr val="dk1">
                      <a:alpha val="40000"/>
                    </a:schemeClr>
                  </a:outerShdw>
                </a:effectLst>
                <a:latin typeface="Cambria" panose="02040503050406030204" pitchFamily="18" charset="0"/>
              </a:rPr>
              <a:t>, inaccurate news reporting and sensationalism </a:t>
            </a:r>
            <a:r>
              <a:rPr lang="en-US" sz="3200" b="1" i="1" dirty="0" smtClean="0">
                <a:ln w="0"/>
                <a:effectLst>
                  <a:outerShdw blurRad="38100" dist="19050" dir="2700000" algn="tl" rotWithShape="0">
                    <a:schemeClr val="dk1">
                      <a:alpha val="40000"/>
                    </a:schemeClr>
                  </a:outerShdw>
                </a:effectLst>
                <a:latin typeface="Cambria" panose="02040503050406030204" pitchFamily="18" charset="0"/>
              </a:rPr>
              <a:t>which at times generate </a:t>
            </a:r>
            <a:r>
              <a:rPr lang="en-US" sz="3200" b="1" i="1" dirty="0">
                <a:ln w="0"/>
                <a:effectLst>
                  <a:outerShdw blurRad="38100" dist="19050" dir="2700000" algn="tl" rotWithShape="0">
                    <a:schemeClr val="dk1">
                      <a:alpha val="40000"/>
                    </a:schemeClr>
                  </a:outerShdw>
                </a:effectLst>
                <a:latin typeface="Cambria" panose="02040503050406030204" pitchFamily="18" charset="0"/>
              </a:rPr>
              <a:t>violent conflicts.</a:t>
            </a:r>
          </a:p>
        </p:txBody>
      </p:sp>
    </p:spTree>
    <p:extLst>
      <p:ext uri="{BB962C8B-B14F-4D97-AF65-F5344CB8AC3E}">
        <p14:creationId xmlns:p14="http://schemas.microsoft.com/office/powerpoint/2010/main" val="1508193083"/>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2656"/>
            <a:ext cx="12192000" cy="1323439"/>
          </a:xfrm>
          <a:prstGeom prst="rect">
            <a:avLst/>
          </a:prstGeom>
          <a:noFill/>
        </p:spPr>
        <p:txBody>
          <a:bodyPr wrap="square" rtlCol="0">
            <a:spAutoFit/>
          </a:bodyPr>
          <a:lstStyle/>
          <a:p>
            <a:pPr algn="ctr"/>
            <a:r>
              <a:rPr lang="en-US" sz="4000" u="sng" dirty="0">
                <a:solidFill>
                  <a:srgbClr val="008000"/>
                </a:solidFill>
                <a:latin typeface="Cooper Black" panose="0208090404030B020404" pitchFamily="18" charset="0"/>
              </a:rPr>
              <a:t>OVERVIEW OF SECURITY AGENCIES AND THE MEDIA IN NIGERIA (</a:t>
            </a:r>
            <a:r>
              <a:rPr lang="en-US" sz="4000" u="sng" dirty="0" err="1">
                <a:solidFill>
                  <a:srgbClr val="008000"/>
                </a:solidFill>
                <a:latin typeface="Cooper Black" panose="0208090404030B020404" pitchFamily="18" charset="0"/>
              </a:rPr>
              <a:t>Cont</a:t>
            </a:r>
            <a:r>
              <a:rPr lang="en-US" sz="4000" u="sng" dirty="0">
                <a:solidFill>
                  <a:srgbClr val="008000"/>
                </a:solidFill>
                <a:latin typeface="Cooper Black" panose="0208090404030B020404" pitchFamily="18" charset="0"/>
              </a:rPr>
              <a:t>)</a:t>
            </a:r>
          </a:p>
        </p:txBody>
      </p:sp>
      <p:sp>
        <p:nvSpPr>
          <p:cNvPr id="4" name="TextBox 3"/>
          <p:cNvSpPr txBox="1"/>
          <p:nvPr/>
        </p:nvSpPr>
        <p:spPr>
          <a:xfrm>
            <a:off x="0" y="1556792"/>
            <a:ext cx="12000656" cy="4321183"/>
          </a:xfrm>
          <a:prstGeom prst="rect">
            <a:avLst/>
          </a:prstGeom>
          <a:noFill/>
        </p:spPr>
        <p:txBody>
          <a:bodyPr wrap="square" rtlCol="0">
            <a:spAutoFit/>
          </a:bodyPr>
          <a:lstStyle/>
          <a:p>
            <a:pPr marL="342900" indent="-342900" algn="just">
              <a:lnSpc>
                <a:spcPct val="130000"/>
              </a:lnSpc>
              <a:spcBef>
                <a:spcPts val="600"/>
              </a:spcBef>
              <a:spcAft>
                <a:spcPts val="600"/>
              </a:spcAft>
              <a:buFont typeface="Wingdings" panose="05000000000000000000" pitchFamily="2" charset="2"/>
              <a:buChar char="v"/>
            </a:pPr>
            <a:r>
              <a:rPr lang="en-US" sz="2800" b="1" i="1" dirty="0">
                <a:effectLst>
                  <a:outerShdw blurRad="38100" dist="38100" dir="2700000" algn="tl">
                    <a:srgbClr val="000000">
                      <a:alpha val="43137"/>
                    </a:srgbClr>
                  </a:outerShdw>
                </a:effectLst>
                <a:latin typeface="Cambria" panose="02040503050406030204" pitchFamily="18" charset="0"/>
              </a:rPr>
              <a:t>The Media:</a:t>
            </a:r>
          </a:p>
          <a:p>
            <a:pPr marL="800100" lvl="1" indent="-342900" algn="just">
              <a:lnSpc>
                <a:spcPct val="130000"/>
              </a:lnSpc>
              <a:spcBef>
                <a:spcPts val="600"/>
              </a:spcBef>
              <a:spcAft>
                <a:spcPts val="600"/>
              </a:spcAft>
              <a:buFont typeface="Wingdings" panose="05000000000000000000" pitchFamily="2" charset="2"/>
              <a:buChar char="ü"/>
            </a:pPr>
            <a:r>
              <a:rPr lang="en-US" sz="2400" b="1" i="1" dirty="0" err="1">
                <a:ln w="0"/>
                <a:effectLst>
                  <a:outerShdw blurRad="38100" dist="19050" dir="2700000" algn="tl" rotWithShape="0">
                    <a:schemeClr val="dk1">
                      <a:alpha val="40000"/>
                    </a:schemeClr>
                  </a:outerShdw>
                </a:effectLst>
                <a:latin typeface="Cambria" panose="02040503050406030204" pitchFamily="18" charset="0"/>
              </a:rPr>
              <a:t>Inspite</a:t>
            </a:r>
            <a:r>
              <a:rPr lang="en-US" sz="2400" b="1" i="1" dirty="0">
                <a:ln w="0"/>
                <a:effectLst>
                  <a:outerShdw blurRad="38100" dist="19050" dir="2700000" algn="tl" rotWithShape="0">
                    <a:schemeClr val="dk1">
                      <a:alpha val="40000"/>
                    </a:schemeClr>
                  </a:outerShdw>
                </a:effectLst>
                <a:latin typeface="Cambria" panose="02040503050406030204" pitchFamily="18" charset="0"/>
              </a:rPr>
              <a:t> of the above accounts, </a:t>
            </a:r>
            <a:r>
              <a:rPr lang="en-US" sz="2400" b="1" i="1" dirty="0" smtClean="0">
                <a:ln w="0"/>
                <a:effectLst>
                  <a:outerShdw blurRad="38100" dist="19050" dir="2700000" algn="tl" rotWithShape="0">
                    <a:schemeClr val="dk1">
                      <a:alpha val="40000"/>
                    </a:schemeClr>
                  </a:outerShdw>
                </a:effectLst>
                <a:latin typeface="Cambria" panose="02040503050406030204" pitchFamily="18" charset="0"/>
              </a:rPr>
              <a:t>it </a:t>
            </a:r>
            <a:r>
              <a:rPr lang="en-US" sz="2400" b="1" i="1" dirty="0">
                <a:ln w="0"/>
                <a:effectLst>
                  <a:outerShdw blurRad="38100" dist="19050" dir="2700000" algn="tl" rotWithShape="0">
                    <a:schemeClr val="dk1">
                      <a:alpha val="40000"/>
                    </a:schemeClr>
                  </a:outerShdw>
                </a:effectLst>
                <a:latin typeface="Cambria" panose="02040503050406030204" pitchFamily="18" charset="0"/>
              </a:rPr>
              <a:t>is </a:t>
            </a:r>
            <a:r>
              <a:rPr lang="en-US" sz="2400" b="1" i="1" dirty="0" smtClean="0">
                <a:ln w="0"/>
                <a:effectLst>
                  <a:outerShdw blurRad="38100" dist="19050" dir="2700000" algn="tl" rotWithShape="0">
                    <a:schemeClr val="dk1">
                      <a:alpha val="40000"/>
                    </a:schemeClr>
                  </a:outerShdw>
                </a:effectLst>
                <a:latin typeface="Cambria" panose="02040503050406030204" pitchFamily="18" charset="0"/>
              </a:rPr>
              <a:t>pertinent to note that </a:t>
            </a:r>
            <a:r>
              <a:rPr lang="en-US" sz="2400" b="1" i="1" dirty="0">
                <a:ln w="0"/>
                <a:effectLst>
                  <a:outerShdw blurRad="38100" dist="19050" dir="2700000" algn="tl" rotWithShape="0">
                    <a:schemeClr val="dk1">
                      <a:alpha val="40000"/>
                    </a:schemeClr>
                  </a:outerShdw>
                </a:effectLst>
                <a:latin typeface="Cambria" panose="02040503050406030204" pitchFamily="18" charset="0"/>
              </a:rPr>
              <a:t>the Nigerian media has played a </a:t>
            </a:r>
            <a:r>
              <a:rPr lang="en-US" sz="2400" b="1" i="1" dirty="0" smtClean="0">
                <a:ln w="0"/>
                <a:effectLst>
                  <a:outerShdw blurRad="38100" dist="19050" dir="2700000" algn="tl" rotWithShape="0">
                    <a:schemeClr val="dk1">
                      <a:alpha val="40000"/>
                    </a:schemeClr>
                  </a:outerShdw>
                </a:effectLst>
                <a:latin typeface="Cambria" panose="02040503050406030204" pitchFamily="18" charset="0"/>
              </a:rPr>
              <a:t>more positive </a:t>
            </a:r>
            <a:r>
              <a:rPr lang="en-US" sz="2400" b="1" i="1" dirty="0">
                <a:ln w="0"/>
                <a:effectLst>
                  <a:outerShdw blurRad="38100" dist="19050" dir="2700000" algn="tl" rotWithShape="0">
                    <a:schemeClr val="dk1">
                      <a:alpha val="40000"/>
                    </a:schemeClr>
                  </a:outerShdw>
                </a:effectLst>
                <a:latin typeface="Cambria" panose="02040503050406030204" pitchFamily="18" charset="0"/>
              </a:rPr>
              <a:t>role in our national development than whatever negative influence it may have </a:t>
            </a:r>
            <a:r>
              <a:rPr lang="en-US" sz="2400" b="1" i="1" dirty="0" smtClean="0">
                <a:ln w="0"/>
                <a:effectLst>
                  <a:outerShdw blurRad="38100" dist="19050" dir="2700000" algn="tl" rotWithShape="0">
                    <a:schemeClr val="dk1">
                      <a:alpha val="40000"/>
                    </a:schemeClr>
                  </a:outerShdw>
                </a:effectLst>
                <a:latin typeface="Cambria" panose="02040503050406030204" pitchFamily="18" charset="0"/>
              </a:rPr>
              <a:t>impacted in </a:t>
            </a:r>
            <a:r>
              <a:rPr lang="en-US" sz="2400" b="1" i="1" dirty="0">
                <a:ln w="0"/>
                <a:effectLst>
                  <a:outerShdw blurRad="38100" dist="19050" dir="2700000" algn="tl" rotWithShape="0">
                    <a:schemeClr val="dk1">
                      <a:alpha val="40000"/>
                    </a:schemeClr>
                  </a:outerShdw>
                </a:effectLst>
                <a:latin typeface="Cambria" panose="02040503050406030204" pitchFamily="18" charset="0"/>
              </a:rPr>
              <a:t>our march to nationhood</a:t>
            </a:r>
          </a:p>
          <a:p>
            <a:pPr marL="800100" lvl="1" indent="-342900" algn="just">
              <a:lnSpc>
                <a:spcPct val="130000"/>
              </a:lnSpc>
              <a:spcBef>
                <a:spcPts val="600"/>
              </a:spcBef>
              <a:spcAft>
                <a:spcPts val="600"/>
              </a:spcAft>
              <a:buFont typeface="Wingdings" panose="05000000000000000000" pitchFamily="2" charset="2"/>
              <a:buChar char="ü"/>
            </a:pPr>
            <a:r>
              <a:rPr lang="en-US" sz="2400" b="1" i="1" dirty="0">
                <a:ln w="0"/>
                <a:effectLst>
                  <a:outerShdw blurRad="38100" dist="19050" dir="2700000" algn="tl" rotWithShape="0">
                    <a:schemeClr val="dk1">
                      <a:alpha val="40000"/>
                    </a:schemeClr>
                  </a:outerShdw>
                </a:effectLst>
                <a:latin typeface="Cambria" panose="02040503050406030204" pitchFamily="18" charset="0"/>
              </a:rPr>
              <a:t>From the time of nationalist struggles for independence by our founding fathers up to the struggle for democracy from military </a:t>
            </a:r>
            <a:r>
              <a:rPr lang="en-US" sz="2400" b="1" i="1" dirty="0" smtClean="0">
                <a:ln w="0"/>
                <a:effectLst>
                  <a:outerShdw blurRad="38100" dist="19050" dir="2700000" algn="tl" rotWithShape="0">
                    <a:schemeClr val="dk1">
                      <a:alpha val="40000"/>
                    </a:schemeClr>
                  </a:outerShdw>
                </a:effectLst>
                <a:latin typeface="Cambria" panose="02040503050406030204" pitchFamily="18" charset="0"/>
              </a:rPr>
              <a:t>rule </a:t>
            </a:r>
            <a:r>
              <a:rPr lang="en-US" sz="2400" b="1" i="1" dirty="0">
                <a:ln w="0"/>
                <a:effectLst>
                  <a:outerShdw blurRad="38100" dist="19050" dir="2700000" algn="tl" rotWithShape="0">
                    <a:schemeClr val="dk1">
                      <a:alpha val="40000"/>
                    </a:schemeClr>
                  </a:outerShdw>
                </a:effectLst>
                <a:latin typeface="Cambria" panose="02040503050406030204" pitchFamily="18" charset="0"/>
              </a:rPr>
              <a:t>and the sustained agitation for good governance, the Nigerian media has always played key roles in galvanizing public sentiments and </a:t>
            </a:r>
            <a:r>
              <a:rPr lang="en-US" sz="2400" b="1" i="1" dirty="0" smtClean="0">
                <a:ln w="0"/>
                <a:effectLst>
                  <a:outerShdw blurRad="38100" dist="19050" dir="2700000" algn="tl" rotWithShape="0">
                    <a:schemeClr val="dk1">
                      <a:alpha val="40000"/>
                    </a:schemeClr>
                  </a:outerShdw>
                </a:effectLst>
                <a:latin typeface="Cambria" panose="02040503050406030204" pitchFamily="18" charset="0"/>
              </a:rPr>
              <a:t>support</a:t>
            </a:r>
            <a:endParaRPr lang="en-US" sz="2400" b="1" i="1" dirty="0">
              <a:ln w="0"/>
              <a:effectLst>
                <a:outerShdw blurRad="38100" dist="19050" dir="2700000" algn="tl" rotWithShape="0">
                  <a:schemeClr val="dk1">
                    <a:alpha val="40000"/>
                  </a:schemeClr>
                </a:outerShdw>
              </a:effectLst>
              <a:latin typeface="Cambria" panose="02040503050406030204" pitchFamily="18" charset="0"/>
            </a:endParaRPr>
          </a:p>
        </p:txBody>
      </p:sp>
    </p:spTree>
    <p:extLst>
      <p:ext uri="{BB962C8B-B14F-4D97-AF65-F5344CB8AC3E}">
        <p14:creationId xmlns:p14="http://schemas.microsoft.com/office/powerpoint/2010/main" val="2340665768"/>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2656"/>
            <a:ext cx="12192000" cy="1323439"/>
          </a:xfrm>
          <a:prstGeom prst="rect">
            <a:avLst/>
          </a:prstGeom>
          <a:noFill/>
        </p:spPr>
        <p:txBody>
          <a:bodyPr wrap="square" rtlCol="0">
            <a:spAutoFit/>
          </a:bodyPr>
          <a:lstStyle/>
          <a:p>
            <a:pPr algn="ctr"/>
            <a:r>
              <a:rPr lang="en-US" sz="4000" u="sng" dirty="0">
                <a:solidFill>
                  <a:srgbClr val="008000"/>
                </a:solidFill>
                <a:latin typeface="Cooper Black" panose="0208090404030B020404" pitchFamily="18" charset="0"/>
              </a:rPr>
              <a:t>OVERVIEW OF SECURITY AGENCIES AND THE MEDIA IN NIGERIA (</a:t>
            </a:r>
            <a:r>
              <a:rPr lang="en-US" sz="4000" u="sng" dirty="0" err="1">
                <a:solidFill>
                  <a:srgbClr val="008000"/>
                </a:solidFill>
                <a:latin typeface="Cooper Black" panose="0208090404030B020404" pitchFamily="18" charset="0"/>
              </a:rPr>
              <a:t>Cont</a:t>
            </a:r>
            <a:r>
              <a:rPr lang="en-US" sz="4000" u="sng" dirty="0">
                <a:solidFill>
                  <a:srgbClr val="008000"/>
                </a:solidFill>
                <a:latin typeface="Cooper Black" panose="0208090404030B020404" pitchFamily="18" charset="0"/>
              </a:rPr>
              <a:t>)</a:t>
            </a:r>
          </a:p>
        </p:txBody>
      </p:sp>
      <p:sp>
        <p:nvSpPr>
          <p:cNvPr id="4" name="TextBox 3"/>
          <p:cNvSpPr txBox="1"/>
          <p:nvPr/>
        </p:nvSpPr>
        <p:spPr>
          <a:xfrm>
            <a:off x="0" y="2406133"/>
            <a:ext cx="7104112" cy="3687163"/>
          </a:xfrm>
          <a:prstGeom prst="rect">
            <a:avLst/>
          </a:prstGeom>
          <a:noFill/>
        </p:spPr>
        <p:txBody>
          <a:bodyPr wrap="square" rtlCol="0">
            <a:spAutoFit/>
          </a:bodyPr>
          <a:lstStyle/>
          <a:p>
            <a:pPr marL="342900" indent="-342900" algn="just">
              <a:lnSpc>
                <a:spcPct val="130000"/>
              </a:lnSpc>
              <a:spcBef>
                <a:spcPts val="600"/>
              </a:spcBef>
              <a:spcAft>
                <a:spcPts val="600"/>
              </a:spcAft>
              <a:buFont typeface="Wingdings" panose="05000000000000000000" pitchFamily="2" charset="2"/>
              <a:buChar char="v"/>
            </a:pPr>
            <a:r>
              <a:rPr lang="en-US" sz="3200" b="1" i="1" dirty="0">
                <a:effectLst>
                  <a:outerShdw blurRad="38100" dist="38100" dir="2700000" algn="tl">
                    <a:srgbClr val="000000">
                      <a:alpha val="43137"/>
                    </a:srgbClr>
                  </a:outerShdw>
                </a:effectLst>
                <a:latin typeface="Cambria" panose="02040503050406030204" pitchFamily="18" charset="0"/>
              </a:rPr>
              <a:t>The Media:</a:t>
            </a:r>
          </a:p>
          <a:p>
            <a:pPr marL="800100" lvl="1" indent="-342900" algn="just">
              <a:lnSpc>
                <a:spcPct val="130000"/>
              </a:lnSpc>
              <a:spcBef>
                <a:spcPts val="600"/>
              </a:spcBef>
              <a:spcAft>
                <a:spcPts val="600"/>
              </a:spcAft>
              <a:buFont typeface="Wingdings" panose="05000000000000000000" pitchFamily="2" charset="2"/>
              <a:buChar char="ü"/>
            </a:pPr>
            <a:r>
              <a:rPr lang="en-US" sz="2800" b="1" i="1" dirty="0">
                <a:ln w="0"/>
                <a:effectLst>
                  <a:outerShdw blurRad="38100" dist="19050" dir="2700000" algn="tl" rotWithShape="0">
                    <a:schemeClr val="dk1">
                      <a:alpha val="40000"/>
                    </a:schemeClr>
                  </a:outerShdw>
                </a:effectLst>
                <a:latin typeface="Cambria" panose="02040503050406030204" pitchFamily="18" charset="0"/>
              </a:rPr>
              <a:t>A recent case in point is the last general election when the media, </a:t>
            </a:r>
            <a:r>
              <a:rPr lang="en-US" sz="2800" b="1" i="1" dirty="0" smtClean="0">
                <a:ln w="0"/>
                <a:effectLst>
                  <a:outerShdw blurRad="38100" dist="19050" dir="2700000" algn="tl" rotWithShape="0">
                    <a:schemeClr val="dk1">
                      <a:alpha val="40000"/>
                    </a:schemeClr>
                  </a:outerShdw>
                </a:effectLst>
                <a:latin typeface="Cambria" panose="02040503050406030204" pitchFamily="18" charset="0"/>
              </a:rPr>
              <a:t>particularly </a:t>
            </a:r>
            <a:r>
              <a:rPr lang="en-US" sz="2800" b="1" i="1" dirty="0">
                <a:ln w="0"/>
                <a:effectLst>
                  <a:outerShdw blurRad="38100" dist="19050" dir="2700000" algn="tl" rotWithShape="0">
                    <a:schemeClr val="dk1">
                      <a:alpha val="40000"/>
                    </a:schemeClr>
                  </a:outerShdw>
                </a:effectLst>
                <a:latin typeface="Cambria" panose="02040503050406030204" pitchFamily="18" charset="0"/>
              </a:rPr>
              <a:t>the </a:t>
            </a:r>
            <a:r>
              <a:rPr lang="en-US" sz="2800" b="1" i="1" dirty="0" smtClean="0">
                <a:ln w="0"/>
                <a:effectLst>
                  <a:outerShdw blurRad="38100" dist="19050" dir="2700000" algn="tl" rotWithShape="0">
                    <a:schemeClr val="dk1">
                      <a:alpha val="40000"/>
                    </a:schemeClr>
                  </a:outerShdw>
                </a:effectLst>
                <a:latin typeface="Cambria" panose="02040503050406030204" pitchFamily="18" charset="0"/>
              </a:rPr>
              <a:t>social </a:t>
            </a:r>
            <a:r>
              <a:rPr lang="en-US" sz="2800" b="1" i="1" dirty="0">
                <a:ln w="0"/>
                <a:effectLst>
                  <a:outerShdw blurRad="38100" dist="19050" dir="2700000" algn="tl" rotWithShape="0">
                    <a:schemeClr val="dk1">
                      <a:alpha val="40000"/>
                    </a:schemeClr>
                  </a:outerShdw>
                </a:effectLst>
                <a:latin typeface="Cambria" panose="02040503050406030204" pitchFamily="18" charset="0"/>
              </a:rPr>
              <a:t>media, were quite instrumental in informing and shaping opinions </a:t>
            </a:r>
            <a:r>
              <a:rPr lang="en-US" sz="2800" b="1" i="1" dirty="0" smtClean="0">
                <a:ln w="0"/>
                <a:effectLst>
                  <a:outerShdw blurRad="38100" dist="19050" dir="2700000" algn="tl" rotWithShape="0">
                    <a:schemeClr val="dk1">
                      <a:alpha val="40000"/>
                    </a:schemeClr>
                  </a:outerShdw>
                </a:effectLst>
                <a:latin typeface="Cambria" panose="02040503050406030204" pitchFamily="18" charset="0"/>
              </a:rPr>
              <a:t>of </a:t>
            </a:r>
            <a:r>
              <a:rPr lang="en-US" sz="2800" b="1" i="1" dirty="0">
                <a:ln w="0"/>
                <a:effectLst>
                  <a:outerShdw blurRad="38100" dist="19050" dir="2700000" algn="tl" rotWithShape="0">
                    <a:schemeClr val="dk1">
                      <a:alpha val="40000"/>
                    </a:schemeClr>
                  </a:outerShdw>
                </a:effectLst>
                <a:latin typeface="Cambria" panose="02040503050406030204" pitchFamily="18" charset="0"/>
              </a:rPr>
              <a:t>Nigerians</a:t>
            </a:r>
          </a:p>
        </p:txBody>
      </p:sp>
      <p:pic>
        <p:nvPicPr>
          <p:cNvPr id="5" name="Picture 2" descr="Related image"/>
          <p:cNvPicPr>
            <a:picLocks noChangeAspect="1" noChangeArrowheads="1"/>
          </p:cNvPicPr>
          <p:nvPr/>
        </p:nvPicPr>
        <p:blipFill>
          <a:blip r:embed="rId2" cstate="print"/>
          <a:srcRect/>
          <a:stretch>
            <a:fillRect/>
          </a:stretch>
        </p:blipFill>
        <p:spPr bwMode="auto">
          <a:xfrm>
            <a:off x="7248128" y="1988840"/>
            <a:ext cx="4536504" cy="4335003"/>
          </a:xfrm>
          <a:prstGeom prst="rect">
            <a:avLst/>
          </a:prstGeom>
          <a:noFill/>
        </p:spPr>
      </p:pic>
    </p:spTree>
    <p:extLst>
      <p:ext uri="{BB962C8B-B14F-4D97-AF65-F5344CB8AC3E}">
        <p14:creationId xmlns:p14="http://schemas.microsoft.com/office/powerpoint/2010/main" val="1541763624"/>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2656"/>
            <a:ext cx="12192000" cy="1323439"/>
          </a:xfrm>
          <a:prstGeom prst="rect">
            <a:avLst/>
          </a:prstGeom>
          <a:noFill/>
        </p:spPr>
        <p:txBody>
          <a:bodyPr wrap="square" rtlCol="0">
            <a:spAutoFit/>
          </a:bodyPr>
          <a:lstStyle/>
          <a:p>
            <a:pPr algn="ctr"/>
            <a:r>
              <a:rPr lang="en-US" sz="4000" u="sng" dirty="0">
                <a:solidFill>
                  <a:srgbClr val="008000"/>
                </a:solidFill>
                <a:latin typeface="Cooper Black" panose="0208090404030B020404" pitchFamily="18" charset="0"/>
              </a:rPr>
              <a:t>OVERVIEW OF SECURITY AGENCIES AND THE MEDIA IN NIGERIA (</a:t>
            </a:r>
            <a:r>
              <a:rPr lang="en-US" sz="4000" u="sng" dirty="0" err="1">
                <a:solidFill>
                  <a:srgbClr val="008000"/>
                </a:solidFill>
                <a:latin typeface="Cooper Black" panose="0208090404030B020404" pitchFamily="18" charset="0"/>
              </a:rPr>
              <a:t>Cont</a:t>
            </a:r>
            <a:r>
              <a:rPr lang="en-US" sz="4000" u="sng" dirty="0">
                <a:solidFill>
                  <a:srgbClr val="008000"/>
                </a:solidFill>
                <a:latin typeface="Cooper Black" panose="0208090404030B020404" pitchFamily="18" charset="0"/>
              </a:rPr>
              <a:t>)</a:t>
            </a:r>
          </a:p>
        </p:txBody>
      </p:sp>
      <p:sp>
        <p:nvSpPr>
          <p:cNvPr id="4" name="TextBox 3"/>
          <p:cNvSpPr txBox="1"/>
          <p:nvPr/>
        </p:nvSpPr>
        <p:spPr>
          <a:xfrm>
            <a:off x="479376" y="1776287"/>
            <a:ext cx="11233248" cy="4475071"/>
          </a:xfrm>
          <a:prstGeom prst="rect">
            <a:avLst/>
          </a:prstGeom>
          <a:noFill/>
        </p:spPr>
        <p:txBody>
          <a:bodyPr wrap="square" rtlCol="0">
            <a:spAutoFit/>
          </a:bodyPr>
          <a:lstStyle/>
          <a:p>
            <a:pPr marL="342900" indent="-342900" algn="just">
              <a:lnSpc>
                <a:spcPct val="130000"/>
              </a:lnSpc>
              <a:spcBef>
                <a:spcPts val="600"/>
              </a:spcBef>
              <a:spcAft>
                <a:spcPts val="600"/>
              </a:spcAft>
              <a:buFont typeface="Wingdings" panose="05000000000000000000" pitchFamily="2" charset="2"/>
              <a:buChar char="v"/>
            </a:pPr>
            <a:r>
              <a:rPr lang="en-US" sz="2800" b="1" i="1" dirty="0">
                <a:effectLst>
                  <a:outerShdw blurRad="38100" dist="38100" dir="2700000" algn="tl">
                    <a:srgbClr val="000000">
                      <a:alpha val="43137"/>
                    </a:srgbClr>
                  </a:outerShdw>
                </a:effectLst>
                <a:latin typeface="Cambria" panose="02040503050406030204" pitchFamily="18" charset="0"/>
              </a:rPr>
              <a:t>The Media:</a:t>
            </a:r>
          </a:p>
          <a:p>
            <a:pPr marL="800100" lvl="1" indent="-342900" algn="just">
              <a:lnSpc>
                <a:spcPct val="130000"/>
              </a:lnSpc>
              <a:spcBef>
                <a:spcPts val="600"/>
              </a:spcBef>
              <a:spcAft>
                <a:spcPts val="600"/>
              </a:spcAft>
              <a:buFont typeface="Wingdings" panose="05000000000000000000" pitchFamily="2" charset="2"/>
              <a:buChar char="ü"/>
            </a:pPr>
            <a:r>
              <a:rPr lang="en-US" sz="2400" b="1" i="1" dirty="0">
                <a:ln w="0"/>
                <a:effectLst>
                  <a:outerShdw blurRad="38100" dist="19050" dir="2700000" algn="tl" rotWithShape="0">
                    <a:schemeClr val="dk1">
                      <a:alpha val="40000"/>
                    </a:schemeClr>
                  </a:outerShdw>
                </a:effectLst>
                <a:latin typeface="Cambria" panose="02040503050406030204" pitchFamily="18" charset="0"/>
              </a:rPr>
              <a:t>The media therefore is a veritable tool for socio-political change and effective instrument for crisis management and conflict resolution</a:t>
            </a:r>
          </a:p>
          <a:p>
            <a:pPr marL="800100" lvl="1" indent="-342900" algn="just">
              <a:lnSpc>
                <a:spcPct val="130000"/>
              </a:lnSpc>
              <a:spcBef>
                <a:spcPts val="600"/>
              </a:spcBef>
              <a:spcAft>
                <a:spcPts val="600"/>
              </a:spcAft>
              <a:buFont typeface="Wingdings" panose="05000000000000000000" pitchFamily="2" charset="2"/>
              <a:buChar char="ü"/>
            </a:pPr>
            <a:r>
              <a:rPr lang="en-US" sz="2400" b="1" i="1" dirty="0">
                <a:ln w="0"/>
                <a:effectLst>
                  <a:outerShdw blurRad="38100" dist="19050" dir="2700000" algn="tl" rotWithShape="0">
                    <a:schemeClr val="dk1">
                      <a:alpha val="40000"/>
                    </a:schemeClr>
                  </a:outerShdw>
                </a:effectLst>
                <a:latin typeface="Cambria" panose="02040503050406030204" pitchFamily="18" charset="0"/>
              </a:rPr>
              <a:t>When it </a:t>
            </a:r>
            <a:r>
              <a:rPr lang="en-US" sz="2400" b="1" i="1" dirty="0" smtClean="0">
                <a:ln w="0"/>
                <a:effectLst>
                  <a:outerShdw blurRad="38100" dist="19050" dir="2700000" algn="tl" rotWithShape="0">
                    <a:schemeClr val="dk1">
                      <a:alpha val="40000"/>
                    </a:schemeClr>
                  </a:outerShdw>
                </a:effectLst>
                <a:latin typeface="Cambria" panose="02040503050406030204" pitchFamily="18" charset="0"/>
              </a:rPr>
              <a:t>conforms to </a:t>
            </a:r>
            <a:r>
              <a:rPr lang="en-US" sz="2400" b="1" i="1" dirty="0">
                <a:ln w="0"/>
                <a:effectLst>
                  <a:outerShdw blurRad="38100" dist="19050" dir="2700000" algn="tl" rotWithShape="0">
                    <a:schemeClr val="dk1">
                      <a:alpha val="40000"/>
                    </a:schemeClr>
                  </a:outerShdw>
                </a:effectLst>
                <a:latin typeface="Cambria" panose="02040503050406030204" pitchFamily="18" charset="0"/>
              </a:rPr>
              <a:t>its own professional ethics such as accuracy, </a:t>
            </a:r>
            <a:r>
              <a:rPr lang="en-US" sz="2400" b="1" i="1" dirty="0" smtClean="0">
                <a:ln w="0"/>
                <a:effectLst>
                  <a:outerShdw blurRad="38100" dist="19050" dir="2700000" algn="tl" rotWithShape="0">
                    <a:schemeClr val="dk1">
                      <a:alpha val="40000"/>
                    </a:schemeClr>
                  </a:outerShdw>
                </a:effectLst>
                <a:latin typeface="Cambria" panose="02040503050406030204" pitchFamily="18" charset="0"/>
              </a:rPr>
              <a:t>objectivity </a:t>
            </a:r>
            <a:r>
              <a:rPr lang="en-US" sz="2400" b="1" i="1" dirty="0">
                <a:ln w="0"/>
                <a:effectLst>
                  <a:outerShdw blurRad="38100" dist="19050" dir="2700000" algn="tl" rotWithShape="0">
                    <a:schemeClr val="dk1">
                      <a:alpha val="40000"/>
                    </a:schemeClr>
                  </a:outerShdw>
                </a:effectLst>
                <a:latin typeface="Cambria" panose="02040503050406030204" pitchFamily="18" charset="0"/>
              </a:rPr>
              <a:t>and </a:t>
            </a:r>
            <a:r>
              <a:rPr lang="en-US" sz="2400" b="1" i="1" dirty="0" smtClean="0">
                <a:ln w="0"/>
                <a:effectLst>
                  <a:outerShdw blurRad="38100" dist="19050" dir="2700000" algn="tl" rotWithShape="0">
                    <a:schemeClr val="dk1">
                      <a:alpha val="40000"/>
                    </a:schemeClr>
                  </a:outerShdw>
                </a:effectLst>
                <a:latin typeface="Cambria" panose="02040503050406030204" pitchFamily="18" charset="0"/>
              </a:rPr>
              <a:t>balanced reportage, the </a:t>
            </a:r>
            <a:r>
              <a:rPr lang="en-US" sz="2400" b="1" i="1" dirty="0">
                <a:ln w="0"/>
                <a:effectLst>
                  <a:outerShdw blurRad="38100" dist="19050" dir="2700000" algn="tl" rotWithShape="0">
                    <a:schemeClr val="dk1">
                      <a:alpha val="40000"/>
                    </a:schemeClr>
                  </a:outerShdw>
                </a:effectLst>
                <a:latin typeface="Cambria" panose="02040503050406030204" pitchFamily="18" charset="0"/>
              </a:rPr>
              <a:t>media can have an influence on peace-building</a:t>
            </a:r>
          </a:p>
          <a:p>
            <a:pPr marL="800100" lvl="1" indent="-342900" algn="just">
              <a:lnSpc>
                <a:spcPct val="130000"/>
              </a:lnSpc>
              <a:spcBef>
                <a:spcPts val="600"/>
              </a:spcBef>
              <a:spcAft>
                <a:spcPts val="600"/>
              </a:spcAft>
              <a:buFont typeface="Wingdings" panose="05000000000000000000" pitchFamily="2" charset="2"/>
              <a:buChar char="ü"/>
            </a:pPr>
            <a:r>
              <a:rPr lang="en-US" sz="2400" b="1" i="1" dirty="0">
                <a:ln w="0"/>
                <a:effectLst>
                  <a:outerShdw blurRad="38100" dist="19050" dir="2700000" algn="tl" rotWithShape="0">
                    <a:schemeClr val="dk1">
                      <a:alpha val="40000"/>
                    </a:schemeClr>
                  </a:outerShdw>
                </a:effectLst>
                <a:latin typeface="Cambria" panose="02040503050406030204" pitchFamily="18" charset="0"/>
              </a:rPr>
              <a:t>It can enable citizens to make well-informed decisions in their own best </a:t>
            </a:r>
            <a:r>
              <a:rPr lang="en-US" sz="2400" b="1" i="1" dirty="0" smtClean="0">
                <a:ln w="0"/>
                <a:effectLst>
                  <a:outerShdw blurRad="38100" dist="19050" dir="2700000" algn="tl" rotWithShape="0">
                    <a:schemeClr val="dk1">
                      <a:alpha val="40000"/>
                    </a:schemeClr>
                  </a:outerShdw>
                </a:effectLst>
                <a:latin typeface="Cambria" panose="02040503050406030204" pitchFamily="18" charset="0"/>
              </a:rPr>
              <a:t>interest</a:t>
            </a:r>
            <a:endParaRPr lang="en-US" sz="2400" b="1" i="1" dirty="0">
              <a:ln w="0"/>
              <a:effectLst>
                <a:outerShdw blurRad="38100" dist="19050" dir="2700000" algn="tl" rotWithShape="0">
                  <a:schemeClr val="dk1">
                    <a:alpha val="40000"/>
                  </a:schemeClr>
                </a:outerShdw>
              </a:effectLst>
              <a:latin typeface="Cambria" panose="02040503050406030204" pitchFamily="18" charset="0"/>
            </a:endParaRPr>
          </a:p>
        </p:txBody>
      </p:sp>
    </p:spTree>
    <p:extLst>
      <p:ext uri="{BB962C8B-B14F-4D97-AF65-F5344CB8AC3E}">
        <p14:creationId xmlns:p14="http://schemas.microsoft.com/office/powerpoint/2010/main" val="3676464869"/>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2656"/>
            <a:ext cx="12192000" cy="1323439"/>
          </a:xfrm>
          <a:prstGeom prst="rect">
            <a:avLst/>
          </a:prstGeom>
          <a:noFill/>
        </p:spPr>
        <p:txBody>
          <a:bodyPr wrap="square" rtlCol="0">
            <a:spAutoFit/>
          </a:bodyPr>
          <a:lstStyle/>
          <a:p>
            <a:pPr algn="ctr"/>
            <a:r>
              <a:rPr lang="en-US" sz="4000" u="sng" dirty="0">
                <a:solidFill>
                  <a:srgbClr val="008000"/>
                </a:solidFill>
                <a:latin typeface="Cooper Black" panose="0208090404030B020404" pitchFamily="18" charset="0"/>
              </a:rPr>
              <a:t>OVERVIEW OF SECURITY AGENCIES AND THE MEDIA IN NIGERIA (</a:t>
            </a:r>
            <a:r>
              <a:rPr lang="en-US" sz="4000" u="sng" dirty="0" err="1">
                <a:solidFill>
                  <a:srgbClr val="008000"/>
                </a:solidFill>
                <a:latin typeface="Cooper Black" panose="0208090404030B020404" pitchFamily="18" charset="0"/>
              </a:rPr>
              <a:t>Cont</a:t>
            </a:r>
            <a:r>
              <a:rPr lang="en-US" sz="4000" u="sng" dirty="0">
                <a:solidFill>
                  <a:srgbClr val="008000"/>
                </a:solidFill>
                <a:latin typeface="Cooper Black" panose="0208090404030B020404" pitchFamily="18" charset="0"/>
              </a:rPr>
              <a:t>)</a:t>
            </a:r>
          </a:p>
        </p:txBody>
      </p:sp>
      <p:sp>
        <p:nvSpPr>
          <p:cNvPr id="4" name="TextBox 3"/>
          <p:cNvSpPr txBox="1"/>
          <p:nvPr/>
        </p:nvSpPr>
        <p:spPr>
          <a:xfrm>
            <a:off x="479376" y="2410424"/>
            <a:ext cx="11233248" cy="3453253"/>
          </a:xfrm>
          <a:prstGeom prst="rect">
            <a:avLst/>
          </a:prstGeom>
          <a:noFill/>
        </p:spPr>
        <p:txBody>
          <a:bodyPr wrap="square" rtlCol="0">
            <a:spAutoFit/>
          </a:bodyPr>
          <a:lstStyle/>
          <a:p>
            <a:pPr algn="just">
              <a:lnSpc>
                <a:spcPct val="130000"/>
              </a:lnSpc>
              <a:spcBef>
                <a:spcPts val="600"/>
              </a:spcBef>
              <a:spcAft>
                <a:spcPts val="600"/>
              </a:spcAft>
            </a:pPr>
            <a:r>
              <a:rPr lang="en-US" sz="2800" b="1" i="1" dirty="0">
                <a:ln w="0"/>
                <a:effectLst>
                  <a:outerShdw blurRad="38100" dist="19050" dir="2700000" algn="tl" rotWithShape="0">
                    <a:schemeClr val="dk1">
                      <a:alpha val="40000"/>
                    </a:schemeClr>
                  </a:outerShdw>
                </a:effectLst>
                <a:latin typeface="Cambria" panose="02040503050406030204" pitchFamily="18" charset="0"/>
              </a:rPr>
              <a:t>I </a:t>
            </a:r>
            <a:r>
              <a:rPr lang="en-US" sz="2800" b="1" i="1" dirty="0" smtClean="0">
                <a:ln w="0"/>
                <a:effectLst>
                  <a:outerShdw blurRad="38100" dist="19050" dir="2700000" algn="tl" rotWithShape="0">
                    <a:schemeClr val="dk1">
                      <a:alpha val="40000"/>
                    </a:schemeClr>
                  </a:outerShdw>
                </a:effectLst>
                <a:latin typeface="Cambria" panose="02040503050406030204" pitchFamily="18" charset="0"/>
              </a:rPr>
              <a:t>want to </a:t>
            </a:r>
            <a:r>
              <a:rPr lang="en-US" sz="2800" b="1" i="1" dirty="0" err="1" smtClean="0">
                <a:ln w="0"/>
                <a:effectLst>
                  <a:outerShdw blurRad="38100" dist="19050" dir="2700000" algn="tl" rotWithShape="0">
                    <a:schemeClr val="dk1">
                      <a:alpha val="40000"/>
                    </a:schemeClr>
                  </a:outerShdw>
                </a:effectLst>
                <a:latin typeface="Cambria" panose="02040503050406030204" pitchFamily="18" charset="0"/>
              </a:rPr>
              <a:t>emphasise</a:t>
            </a:r>
            <a:r>
              <a:rPr lang="en-US" sz="2800" b="1" i="1" dirty="0" smtClean="0">
                <a:ln w="0"/>
                <a:effectLst>
                  <a:outerShdw blurRad="38100" dist="19050" dir="2700000" algn="tl" rotWithShape="0">
                    <a:schemeClr val="dk1">
                      <a:alpha val="40000"/>
                    </a:schemeClr>
                  </a:outerShdw>
                </a:effectLst>
                <a:latin typeface="Cambria" panose="02040503050406030204" pitchFamily="18" charset="0"/>
              </a:rPr>
              <a:t> that the media </a:t>
            </a:r>
            <a:r>
              <a:rPr lang="en-US" sz="2800" b="1" i="1" dirty="0">
                <a:ln w="0"/>
                <a:effectLst>
                  <a:outerShdw blurRad="38100" dist="19050" dir="2700000" algn="tl" rotWithShape="0">
                    <a:schemeClr val="dk1">
                      <a:alpha val="40000"/>
                    </a:schemeClr>
                  </a:outerShdw>
                </a:effectLst>
                <a:latin typeface="Cambria" panose="02040503050406030204" pitchFamily="18" charset="0"/>
              </a:rPr>
              <a:t>as a strategic </a:t>
            </a:r>
            <a:r>
              <a:rPr lang="en-US" sz="2800" b="1" i="1" dirty="0" smtClean="0">
                <a:ln w="0"/>
                <a:effectLst>
                  <a:outerShdw blurRad="38100" dist="19050" dir="2700000" algn="tl" rotWithShape="0">
                    <a:schemeClr val="dk1">
                      <a:alpha val="40000"/>
                    </a:schemeClr>
                  </a:outerShdw>
                </a:effectLst>
                <a:latin typeface="Cambria" panose="02040503050406030204" pitchFamily="18" charset="0"/>
              </a:rPr>
              <a:t>institution, demands </a:t>
            </a:r>
            <a:r>
              <a:rPr lang="en-US" sz="2800" b="1" i="1" dirty="0">
                <a:ln w="0"/>
                <a:effectLst>
                  <a:outerShdw blurRad="38100" dist="19050" dir="2700000" algn="tl" rotWithShape="0">
                    <a:schemeClr val="dk1">
                      <a:alpha val="40000"/>
                    </a:schemeClr>
                  </a:outerShdw>
                </a:effectLst>
                <a:latin typeface="Cambria" panose="02040503050406030204" pitchFamily="18" charset="0"/>
              </a:rPr>
              <a:t>credibility from those who may want to use it to advance the course and cause of peace and conflict resolution. Credibility is everything as far as information is concerned</a:t>
            </a:r>
            <a:r>
              <a:rPr lang="en-US" sz="2800" b="1" i="1" dirty="0" smtClean="0">
                <a:ln w="0"/>
                <a:effectLst>
                  <a:outerShdw blurRad="38100" dist="19050" dir="2700000" algn="tl" rotWithShape="0">
                    <a:schemeClr val="dk1">
                      <a:alpha val="40000"/>
                    </a:schemeClr>
                  </a:outerShdw>
                </a:effectLst>
                <a:latin typeface="Cambria" panose="02040503050406030204" pitchFamily="18" charset="0"/>
              </a:rPr>
              <a:t>. </a:t>
            </a:r>
            <a:r>
              <a:rPr lang="en-US" sz="2800" b="1" i="1" dirty="0">
                <a:ln w="0"/>
                <a:effectLst>
                  <a:outerShdw blurRad="38100" dist="19050" dir="2700000" algn="tl" rotWithShape="0">
                    <a:schemeClr val="dk1">
                      <a:alpha val="40000"/>
                    </a:schemeClr>
                  </a:outerShdw>
                </a:effectLst>
                <a:latin typeface="Cambria" panose="02040503050406030204" pitchFamily="18" charset="0"/>
              </a:rPr>
              <a:t>Credibility is synonymous with influence and trust, and this means the ability to stick </a:t>
            </a:r>
            <a:r>
              <a:rPr lang="en-US" sz="2800" b="1" i="1" dirty="0" smtClean="0">
                <a:ln w="0"/>
                <a:effectLst>
                  <a:outerShdw blurRad="38100" dist="19050" dir="2700000" algn="tl" rotWithShape="0">
                    <a:schemeClr val="dk1">
                      <a:alpha val="40000"/>
                    </a:schemeClr>
                  </a:outerShdw>
                </a:effectLst>
                <a:latin typeface="Cambria" panose="02040503050406030204" pitchFamily="18" charset="0"/>
              </a:rPr>
              <a:t>to the </a:t>
            </a:r>
            <a:r>
              <a:rPr lang="en-US" sz="2800" b="1" i="1" dirty="0">
                <a:ln w="0"/>
                <a:effectLst>
                  <a:outerShdw blurRad="38100" dist="19050" dir="2700000" algn="tl" rotWithShape="0">
                    <a:schemeClr val="dk1">
                      <a:alpha val="40000"/>
                    </a:schemeClr>
                  </a:outerShdw>
                </a:effectLst>
                <a:latin typeface="Cambria" panose="02040503050406030204" pitchFamily="18" charset="0"/>
              </a:rPr>
              <a:t>truth.</a:t>
            </a:r>
          </a:p>
        </p:txBody>
      </p:sp>
    </p:spTree>
    <p:extLst>
      <p:ext uri="{BB962C8B-B14F-4D97-AF65-F5344CB8AC3E}">
        <p14:creationId xmlns:p14="http://schemas.microsoft.com/office/powerpoint/2010/main" val="89576704"/>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04664"/>
            <a:ext cx="12192000" cy="5976664"/>
          </a:xfrm>
          <a:effectLst/>
        </p:spPr>
        <p:txBody>
          <a:bodyPr>
            <a:noAutofit/>
          </a:bodyPr>
          <a:lstStyle/>
          <a:p>
            <a:r>
              <a:rPr lang="en-US" sz="4800" b="1" u="sng" dirty="0">
                <a:ln w="0"/>
                <a:solidFill>
                  <a:srgbClr val="FF0000"/>
                </a:solidFill>
                <a:effectLst>
                  <a:outerShdw blurRad="38100" dist="19050" dir="2700000" algn="tl" rotWithShape="0">
                    <a:schemeClr val="dk1">
                      <a:alpha val="40000"/>
                    </a:schemeClr>
                  </a:outerShdw>
                </a:effectLst>
                <a:latin typeface="Cooper Black" panose="0208090404030B020404" pitchFamily="18" charset="0"/>
              </a:rPr>
              <a:t>TOPIC</a:t>
            </a:r>
            <a:r>
              <a:rPr lang="en-US" sz="2800" b="1" dirty="0">
                <a:ln w="0"/>
                <a:effectLst>
                  <a:outerShdw blurRad="38100" dist="19050" dir="2700000" algn="tl" rotWithShape="0">
                    <a:schemeClr val="dk1">
                      <a:alpha val="40000"/>
                    </a:schemeClr>
                  </a:outerShdw>
                </a:effectLst>
              </a:rPr>
              <a:t/>
            </a:r>
            <a:br>
              <a:rPr lang="en-US" sz="2800" b="1" dirty="0">
                <a:ln w="0"/>
                <a:effectLst>
                  <a:outerShdw blurRad="38100" dist="19050" dir="2700000" algn="tl" rotWithShape="0">
                    <a:schemeClr val="dk1">
                      <a:alpha val="40000"/>
                    </a:schemeClr>
                  </a:outerShdw>
                </a:effectLst>
              </a:rPr>
            </a:br>
            <a:r>
              <a:rPr lang="en-US" sz="2800" b="1" dirty="0">
                <a:ln w="0"/>
                <a:effectLst>
                  <a:outerShdw blurRad="38100" dist="19050" dir="2700000" algn="tl" rotWithShape="0">
                    <a:schemeClr val="dk1">
                      <a:alpha val="40000"/>
                    </a:schemeClr>
                  </a:outerShdw>
                </a:effectLst>
              </a:rPr>
              <a:t/>
            </a:r>
            <a:br>
              <a:rPr lang="en-US" sz="2800" b="1" dirty="0">
                <a:ln w="0"/>
                <a:effectLst>
                  <a:outerShdw blurRad="38100" dist="19050" dir="2700000" algn="tl" rotWithShape="0">
                    <a:schemeClr val="dk1">
                      <a:alpha val="40000"/>
                    </a:schemeClr>
                  </a:outerShdw>
                </a:effectLst>
              </a:rPr>
            </a:br>
            <a:r>
              <a:rPr lang="en-US" sz="2800" b="1" dirty="0">
                <a:ln w="0"/>
                <a:effectLst>
                  <a:outerShdw blurRad="38100" dist="19050" dir="2700000" algn="tl" rotWithShape="0">
                    <a:schemeClr val="dk1">
                      <a:alpha val="40000"/>
                    </a:schemeClr>
                  </a:outerShdw>
                </a:effectLst>
              </a:rPr>
              <a:t/>
            </a:r>
            <a:br>
              <a:rPr lang="en-US" sz="2800" b="1" dirty="0">
                <a:ln w="0"/>
                <a:effectLst>
                  <a:outerShdw blurRad="38100" dist="19050" dir="2700000" algn="tl" rotWithShape="0">
                    <a:schemeClr val="dk1">
                      <a:alpha val="40000"/>
                    </a:schemeClr>
                  </a:outerShdw>
                </a:effectLst>
              </a:rPr>
            </a:br>
            <a:r>
              <a:rPr lang="en-US" sz="5400" b="1" dirty="0">
                <a:ln w="0"/>
                <a:solidFill>
                  <a:srgbClr val="008000"/>
                </a:solidFill>
                <a:effectLst>
                  <a:outerShdw blurRad="38100" dist="19050" dir="2700000" algn="tl" rotWithShape="0">
                    <a:schemeClr val="dk1">
                      <a:alpha val="40000"/>
                    </a:schemeClr>
                  </a:outerShdw>
                </a:effectLst>
                <a:latin typeface="Cooper Black" panose="0208090404030B020404" pitchFamily="18" charset="0"/>
              </a:rPr>
              <a:t>Security Agencies and the Media in Nigeria: An Overview</a:t>
            </a:r>
            <a:endParaRPr lang="fr-FR" sz="4000" b="1" dirty="0">
              <a:ln w="0"/>
              <a:solidFill>
                <a:srgbClr val="008000"/>
              </a:solidFill>
              <a:effectLst>
                <a:outerShdw blurRad="38100" dist="19050" dir="2700000" algn="tl" rotWithShape="0">
                  <a:schemeClr val="dk1">
                    <a:alpha val="40000"/>
                  </a:schemeClr>
                </a:outerShdw>
              </a:effectLst>
              <a:latin typeface="Cooper Black" panose="0208090404030B020404" pitchFamily="18" charset="0"/>
            </a:endParaRPr>
          </a:p>
        </p:txBody>
      </p:sp>
    </p:spTree>
    <p:extLst>
      <p:ext uri="{BB962C8B-B14F-4D97-AF65-F5344CB8AC3E}">
        <p14:creationId xmlns:p14="http://schemas.microsoft.com/office/powerpoint/2010/main" val="2387796578"/>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2656"/>
            <a:ext cx="12192000" cy="1323439"/>
          </a:xfrm>
          <a:prstGeom prst="rect">
            <a:avLst/>
          </a:prstGeom>
          <a:noFill/>
        </p:spPr>
        <p:txBody>
          <a:bodyPr wrap="square" rtlCol="0">
            <a:spAutoFit/>
          </a:bodyPr>
          <a:lstStyle/>
          <a:p>
            <a:pPr algn="ctr"/>
            <a:r>
              <a:rPr lang="en-US" sz="4000" u="sng" dirty="0">
                <a:solidFill>
                  <a:srgbClr val="008000"/>
                </a:solidFill>
                <a:latin typeface="Cooper Black" panose="0208090404030B020404" pitchFamily="18" charset="0"/>
              </a:rPr>
              <a:t>OVERVIEW OF SECURITY AGENCIES AND THE MEDIA IN NIGERIA (</a:t>
            </a:r>
            <a:r>
              <a:rPr lang="en-US" sz="4000" u="sng" dirty="0" err="1">
                <a:solidFill>
                  <a:srgbClr val="008000"/>
                </a:solidFill>
                <a:latin typeface="Cooper Black" panose="0208090404030B020404" pitchFamily="18" charset="0"/>
              </a:rPr>
              <a:t>Cont</a:t>
            </a:r>
            <a:r>
              <a:rPr lang="en-US" sz="4000" u="sng" dirty="0">
                <a:solidFill>
                  <a:srgbClr val="008000"/>
                </a:solidFill>
                <a:latin typeface="Cooper Black" panose="0208090404030B020404" pitchFamily="18" charset="0"/>
              </a:rPr>
              <a:t>)</a:t>
            </a:r>
          </a:p>
        </p:txBody>
      </p:sp>
      <p:sp>
        <p:nvSpPr>
          <p:cNvPr id="4" name="TextBox 3"/>
          <p:cNvSpPr txBox="1"/>
          <p:nvPr/>
        </p:nvSpPr>
        <p:spPr>
          <a:xfrm>
            <a:off x="479376" y="1776287"/>
            <a:ext cx="11233248" cy="3841052"/>
          </a:xfrm>
          <a:prstGeom prst="rect">
            <a:avLst/>
          </a:prstGeom>
          <a:noFill/>
        </p:spPr>
        <p:txBody>
          <a:bodyPr wrap="square" rtlCol="0">
            <a:spAutoFit/>
          </a:bodyPr>
          <a:lstStyle/>
          <a:p>
            <a:pPr marL="342900" indent="-342900" algn="just">
              <a:lnSpc>
                <a:spcPct val="130000"/>
              </a:lnSpc>
              <a:spcBef>
                <a:spcPts val="600"/>
              </a:spcBef>
              <a:spcAft>
                <a:spcPts val="600"/>
              </a:spcAft>
              <a:buFont typeface="Wingdings" panose="05000000000000000000" pitchFamily="2" charset="2"/>
              <a:buChar char="v"/>
            </a:pPr>
            <a:r>
              <a:rPr lang="en-US" sz="2800" b="1" i="1" dirty="0">
                <a:effectLst>
                  <a:outerShdw blurRad="38100" dist="38100" dir="2700000" algn="tl">
                    <a:srgbClr val="000000">
                      <a:alpha val="43137"/>
                    </a:srgbClr>
                  </a:outerShdw>
                </a:effectLst>
                <a:latin typeface="Cambria" panose="02040503050406030204" pitchFamily="18" charset="0"/>
              </a:rPr>
              <a:t>Investigative Journalism:</a:t>
            </a:r>
          </a:p>
          <a:p>
            <a:pPr marL="800100" lvl="1" indent="-342900" algn="just">
              <a:lnSpc>
                <a:spcPct val="130000"/>
              </a:lnSpc>
              <a:spcBef>
                <a:spcPts val="600"/>
              </a:spcBef>
              <a:spcAft>
                <a:spcPts val="600"/>
              </a:spcAft>
              <a:buFont typeface="Wingdings" panose="05000000000000000000" pitchFamily="2" charset="2"/>
              <a:buChar char="ü"/>
            </a:pPr>
            <a:r>
              <a:rPr lang="en-US" sz="2400" b="1" i="1" dirty="0">
                <a:ln w="0"/>
                <a:effectLst>
                  <a:outerShdw blurRad="38100" dist="19050" dir="2700000" algn="tl" rotWithShape="0">
                    <a:schemeClr val="dk1">
                      <a:alpha val="40000"/>
                    </a:schemeClr>
                  </a:outerShdw>
                </a:effectLst>
                <a:latin typeface="Cambria" panose="02040503050406030204" pitchFamily="18" charset="0"/>
              </a:rPr>
              <a:t>From my own perspective, investigative journalism is that </a:t>
            </a:r>
            <a:r>
              <a:rPr lang="en-US" sz="2400" b="1" i="1" dirty="0" smtClean="0">
                <a:ln w="0"/>
                <a:effectLst>
                  <a:outerShdw blurRad="38100" dist="19050" dir="2700000" algn="tl" rotWithShape="0">
                    <a:schemeClr val="dk1">
                      <a:alpha val="40000"/>
                    </a:schemeClr>
                  </a:outerShdw>
                </a:effectLst>
                <a:latin typeface="Cambria" panose="02040503050406030204" pitchFamily="18" charset="0"/>
              </a:rPr>
              <a:t>type </a:t>
            </a:r>
            <a:r>
              <a:rPr lang="en-US" sz="2400" b="1" i="1" dirty="0">
                <a:ln w="0"/>
                <a:effectLst>
                  <a:outerShdw blurRad="38100" dist="19050" dir="2700000" algn="tl" rotWithShape="0">
                    <a:schemeClr val="dk1">
                      <a:alpha val="40000"/>
                    </a:schemeClr>
                  </a:outerShdw>
                </a:effectLst>
                <a:latin typeface="Cambria" panose="02040503050406030204" pitchFamily="18" charset="0"/>
              </a:rPr>
              <a:t>of journalism in which reporters deeply investigate or single out topic of interest such as serious crimes, political issues, corruption </a:t>
            </a:r>
            <a:r>
              <a:rPr lang="en-US" sz="2400" b="1" i="1" dirty="0" smtClean="0">
                <a:ln w="0"/>
                <a:effectLst>
                  <a:outerShdw blurRad="38100" dist="19050" dir="2700000" algn="tl" rotWithShape="0">
                    <a:schemeClr val="dk1">
                      <a:alpha val="40000"/>
                    </a:schemeClr>
                  </a:outerShdw>
                </a:effectLst>
                <a:latin typeface="Cambria" panose="02040503050406030204" pitchFamily="18" charset="0"/>
              </a:rPr>
              <a:t>matters </a:t>
            </a:r>
            <a:r>
              <a:rPr lang="en-US" sz="2400" b="1" i="1" dirty="0">
                <a:ln w="0"/>
                <a:effectLst>
                  <a:outerShdw blurRad="38100" dist="19050" dir="2700000" algn="tl" rotWithShape="0">
                    <a:schemeClr val="dk1">
                      <a:alpha val="40000"/>
                    </a:schemeClr>
                  </a:outerShdw>
                </a:effectLst>
                <a:latin typeface="Cambria" panose="02040503050406030204" pitchFamily="18" charset="0"/>
              </a:rPr>
              <a:t>or corporate wrong </a:t>
            </a:r>
            <a:r>
              <a:rPr lang="en-US" sz="2400" b="1" i="1" dirty="0" smtClean="0">
                <a:ln w="0"/>
                <a:effectLst>
                  <a:outerShdw blurRad="38100" dist="19050" dir="2700000" algn="tl" rotWithShape="0">
                    <a:schemeClr val="dk1">
                      <a:alpha val="40000"/>
                    </a:schemeClr>
                  </a:outerShdw>
                </a:effectLst>
                <a:latin typeface="Cambria" panose="02040503050406030204" pitchFamily="18" charset="0"/>
              </a:rPr>
              <a:t>doings, amongst others</a:t>
            </a:r>
            <a:endParaRPr lang="en-US" sz="2400" b="1" i="1" dirty="0">
              <a:ln w="0"/>
              <a:effectLst>
                <a:outerShdw blurRad="38100" dist="19050" dir="2700000" algn="tl" rotWithShape="0">
                  <a:schemeClr val="dk1">
                    <a:alpha val="40000"/>
                  </a:schemeClr>
                </a:outerShdw>
              </a:effectLst>
              <a:latin typeface="Cambria" panose="02040503050406030204" pitchFamily="18" charset="0"/>
            </a:endParaRPr>
          </a:p>
          <a:p>
            <a:pPr marL="800100" lvl="1" indent="-342900" algn="just">
              <a:lnSpc>
                <a:spcPct val="130000"/>
              </a:lnSpc>
              <a:spcBef>
                <a:spcPts val="600"/>
              </a:spcBef>
              <a:spcAft>
                <a:spcPts val="600"/>
              </a:spcAft>
              <a:buFont typeface="Wingdings" panose="05000000000000000000" pitchFamily="2" charset="2"/>
              <a:buChar char="ü"/>
            </a:pPr>
            <a:r>
              <a:rPr lang="en-US" sz="2400" b="1" i="1" dirty="0">
                <a:ln w="0"/>
                <a:effectLst>
                  <a:outerShdw blurRad="38100" dist="19050" dir="2700000" algn="tl" rotWithShape="0">
                    <a:schemeClr val="dk1">
                      <a:alpha val="40000"/>
                    </a:schemeClr>
                  </a:outerShdw>
                </a:effectLst>
                <a:latin typeface="Cambria" panose="02040503050406030204" pitchFamily="18" charset="0"/>
              </a:rPr>
              <a:t>An investigative journalist may spend months or years </a:t>
            </a:r>
            <a:r>
              <a:rPr lang="en-US" sz="2400" b="1" i="1" dirty="0" smtClean="0">
                <a:ln w="0"/>
                <a:effectLst>
                  <a:outerShdw blurRad="38100" dist="19050" dir="2700000" algn="tl" rotWithShape="0">
                    <a:schemeClr val="dk1">
                      <a:alpha val="40000"/>
                    </a:schemeClr>
                  </a:outerShdw>
                </a:effectLst>
                <a:latin typeface="Cambria" panose="02040503050406030204" pitchFamily="18" charset="0"/>
              </a:rPr>
              <a:t>researching and </a:t>
            </a:r>
            <a:r>
              <a:rPr lang="en-US" sz="2400" b="1" i="1" dirty="0">
                <a:ln w="0"/>
                <a:effectLst>
                  <a:outerShdw blurRad="38100" dist="19050" dir="2700000" algn="tl" rotWithShape="0">
                    <a:schemeClr val="dk1">
                      <a:alpha val="40000"/>
                    </a:schemeClr>
                  </a:outerShdw>
                </a:effectLst>
                <a:latin typeface="Cambria" panose="02040503050406030204" pitchFamily="18" charset="0"/>
              </a:rPr>
              <a:t>preparing a report in public interest</a:t>
            </a:r>
          </a:p>
        </p:txBody>
      </p:sp>
    </p:spTree>
    <p:extLst>
      <p:ext uri="{BB962C8B-B14F-4D97-AF65-F5344CB8AC3E}">
        <p14:creationId xmlns:p14="http://schemas.microsoft.com/office/powerpoint/2010/main" val="2509491508"/>
      </p:ext>
    </p:extLst>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2656"/>
            <a:ext cx="12192000" cy="1323439"/>
          </a:xfrm>
          <a:prstGeom prst="rect">
            <a:avLst/>
          </a:prstGeom>
          <a:noFill/>
        </p:spPr>
        <p:txBody>
          <a:bodyPr wrap="square" rtlCol="0">
            <a:spAutoFit/>
          </a:bodyPr>
          <a:lstStyle/>
          <a:p>
            <a:pPr algn="ctr"/>
            <a:r>
              <a:rPr lang="en-US" sz="4000" u="sng" dirty="0">
                <a:solidFill>
                  <a:srgbClr val="008000"/>
                </a:solidFill>
                <a:latin typeface="Cooper Black" panose="0208090404030B020404" pitchFamily="18" charset="0"/>
              </a:rPr>
              <a:t>OVERVIEW OF SECURITY AGENCIES AND THE MEDIA IN NIGERIA (</a:t>
            </a:r>
            <a:r>
              <a:rPr lang="en-US" sz="4000" u="sng" dirty="0" err="1">
                <a:solidFill>
                  <a:srgbClr val="008000"/>
                </a:solidFill>
                <a:latin typeface="Cooper Black" panose="0208090404030B020404" pitchFamily="18" charset="0"/>
              </a:rPr>
              <a:t>Cont</a:t>
            </a:r>
            <a:r>
              <a:rPr lang="en-US" sz="4000" u="sng" dirty="0">
                <a:solidFill>
                  <a:srgbClr val="008000"/>
                </a:solidFill>
                <a:latin typeface="Cooper Black" panose="0208090404030B020404" pitchFamily="18" charset="0"/>
              </a:rPr>
              <a:t>)</a:t>
            </a:r>
          </a:p>
        </p:txBody>
      </p:sp>
      <p:sp>
        <p:nvSpPr>
          <p:cNvPr id="4" name="TextBox 3"/>
          <p:cNvSpPr txBox="1"/>
          <p:nvPr/>
        </p:nvSpPr>
        <p:spPr>
          <a:xfrm>
            <a:off x="479376" y="1776287"/>
            <a:ext cx="11233248" cy="4321183"/>
          </a:xfrm>
          <a:prstGeom prst="rect">
            <a:avLst/>
          </a:prstGeom>
          <a:noFill/>
        </p:spPr>
        <p:txBody>
          <a:bodyPr wrap="square" rtlCol="0">
            <a:spAutoFit/>
          </a:bodyPr>
          <a:lstStyle/>
          <a:p>
            <a:pPr marL="342900" indent="-342900" algn="just">
              <a:lnSpc>
                <a:spcPct val="130000"/>
              </a:lnSpc>
              <a:spcBef>
                <a:spcPts val="600"/>
              </a:spcBef>
              <a:spcAft>
                <a:spcPts val="600"/>
              </a:spcAft>
              <a:buFont typeface="Wingdings" panose="05000000000000000000" pitchFamily="2" charset="2"/>
              <a:buChar char="v"/>
            </a:pPr>
            <a:r>
              <a:rPr lang="en-US" sz="2800" b="1" i="1" dirty="0">
                <a:effectLst>
                  <a:outerShdw blurRad="38100" dist="38100" dir="2700000" algn="tl">
                    <a:srgbClr val="000000">
                      <a:alpha val="43137"/>
                    </a:srgbClr>
                  </a:outerShdw>
                </a:effectLst>
                <a:latin typeface="Cambria" panose="02040503050406030204" pitchFamily="18" charset="0"/>
              </a:rPr>
              <a:t>Investigative Journalism:</a:t>
            </a:r>
          </a:p>
          <a:p>
            <a:pPr marL="800100" lvl="1" indent="-342900" algn="just">
              <a:lnSpc>
                <a:spcPct val="130000"/>
              </a:lnSpc>
              <a:spcBef>
                <a:spcPts val="600"/>
              </a:spcBef>
              <a:spcAft>
                <a:spcPts val="600"/>
              </a:spcAft>
              <a:buFont typeface="Wingdings" panose="05000000000000000000" pitchFamily="2" charset="2"/>
              <a:buChar char="ü"/>
            </a:pPr>
            <a:r>
              <a:rPr lang="en-US" sz="2400" b="1" i="1" dirty="0">
                <a:ln w="0"/>
                <a:effectLst>
                  <a:outerShdw blurRad="38100" dist="19050" dir="2700000" algn="tl" rotWithShape="0">
                    <a:schemeClr val="dk1">
                      <a:alpha val="40000"/>
                    </a:schemeClr>
                  </a:outerShdw>
                </a:effectLst>
                <a:latin typeface="Cambria" panose="02040503050406030204" pitchFamily="18" charset="0"/>
              </a:rPr>
              <a:t>Investigative journalism exposes abuse of power and betrayal of public trust by government or its officials, business concerns and issues affecting the society at large</a:t>
            </a:r>
          </a:p>
          <a:p>
            <a:pPr marL="800100" lvl="1" indent="-342900" algn="just">
              <a:lnSpc>
                <a:spcPct val="130000"/>
              </a:lnSpc>
              <a:spcBef>
                <a:spcPts val="600"/>
              </a:spcBef>
              <a:spcAft>
                <a:spcPts val="600"/>
              </a:spcAft>
              <a:buFont typeface="Wingdings" panose="05000000000000000000" pitchFamily="2" charset="2"/>
              <a:buChar char="ü"/>
            </a:pPr>
            <a:r>
              <a:rPr lang="en-US" sz="2400" b="1" i="1" dirty="0">
                <a:ln w="0"/>
                <a:effectLst>
                  <a:outerShdw blurRad="38100" dist="19050" dir="2700000" algn="tl" rotWithShape="0">
                    <a:schemeClr val="dk1">
                      <a:alpha val="40000"/>
                    </a:schemeClr>
                  </a:outerShdw>
                </a:effectLst>
                <a:latin typeface="Cambria" panose="02040503050406030204" pitchFamily="18" charset="0"/>
              </a:rPr>
              <a:t>Investigative journalism critically contributes to freedom of expression, check abuse of </a:t>
            </a:r>
            <a:r>
              <a:rPr lang="en-US" sz="2400" b="1" i="1" dirty="0" smtClean="0">
                <a:ln w="0"/>
                <a:effectLst>
                  <a:outerShdw blurRad="38100" dist="19050" dir="2700000" algn="tl" rotWithShape="0">
                    <a:schemeClr val="dk1">
                      <a:alpha val="40000"/>
                    </a:schemeClr>
                  </a:outerShdw>
                </a:effectLst>
                <a:latin typeface="Cambria" panose="02040503050406030204" pitchFamily="18" charset="0"/>
              </a:rPr>
              <a:t>power/office </a:t>
            </a:r>
            <a:r>
              <a:rPr lang="en-US" sz="2400" b="1" i="1" dirty="0">
                <a:ln w="0"/>
                <a:effectLst>
                  <a:outerShdw blurRad="38100" dist="19050" dir="2700000" algn="tl" rotWithShape="0">
                    <a:schemeClr val="dk1">
                      <a:alpha val="40000"/>
                    </a:schemeClr>
                  </a:outerShdw>
                </a:effectLst>
                <a:latin typeface="Cambria" panose="02040503050406030204" pitchFamily="18" charset="0"/>
              </a:rPr>
              <a:t>by ensuring all institutions of the state </a:t>
            </a:r>
            <a:r>
              <a:rPr lang="en-US" sz="2400" b="1" i="1" dirty="0" smtClean="0">
                <a:ln w="0"/>
                <a:effectLst>
                  <a:outerShdw blurRad="38100" dist="19050" dir="2700000" algn="tl" rotWithShape="0">
                    <a:schemeClr val="dk1">
                      <a:alpha val="40000"/>
                    </a:schemeClr>
                  </a:outerShdw>
                </a:effectLst>
                <a:latin typeface="Cambria" panose="02040503050406030204" pitchFamily="18" charset="0"/>
              </a:rPr>
              <a:t>whether </a:t>
            </a:r>
            <a:r>
              <a:rPr lang="en-US" sz="2400" b="1" i="1" dirty="0">
                <a:ln w="0"/>
                <a:effectLst>
                  <a:outerShdw blurRad="38100" dist="19050" dir="2700000" algn="tl" rotWithShape="0">
                    <a:schemeClr val="dk1">
                      <a:alpha val="40000"/>
                    </a:schemeClr>
                  </a:outerShdw>
                </a:effectLst>
                <a:latin typeface="Cambria" panose="02040503050406030204" pitchFamily="18" charset="0"/>
              </a:rPr>
              <a:t>public or private adhere to laid down norms which are the cornerstone of modern democracy</a:t>
            </a:r>
          </a:p>
        </p:txBody>
      </p:sp>
    </p:spTree>
    <p:extLst>
      <p:ext uri="{BB962C8B-B14F-4D97-AF65-F5344CB8AC3E}">
        <p14:creationId xmlns:p14="http://schemas.microsoft.com/office/powerpoint/2010/main" val="3408533828"/>
      </p:ext>
    </p:extLst>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2656"/>
            <a:ext cx="12192000" cy="1323439"/>
          </a:xfrm>
          <a:prstGeom prst="rect">
            <a:avLst/>
          </a:prstGeom>
          <a:noFill/>
        </p:spPr>
        <p:txBody>
          <a:bodyPr wrap="square" rtlCol="0">
            <a:spAutoFit/>
          </a:bodyPr>
          <a:lstStyle/>
          <a:p>
            <a:pPr algn="ctr"/>
            <a:r>
              <a:rPr lang="en-US" sz="4000" u="sng" dirty="0">
                <a:solidFill>
                  <a:srgbClr val="008000"/>
                </a:solidFill>
                <a:latin typeface="Cooper Black" panose="0208090404030B020404" pitchFamily="18" charset="0"/>
              </a:rPr>
              <a:t>OVERVIEW OF SECURITY AGENCIES AND THE MEDIA IN NIGERIA (</a:t>
            </a:r>
            <a:r>
              <a:rPr lang="en-US" sz="4000" u="sng" dirty="0" err="1">
                <a:solidFill>
                  <a:srgbClr val="008000"/>
                </a:solidFill>
                <a:latin typeface="Cooper Black" panose="0208090404030B020404" pitchFamily="18" charset="0"/>
              </a:rPr>
              <a:t>Cont</a:t>
            </a:r>
            <a:r>
              <a:rPr lang="en-US" sz="4000" u="sng" dirty="0">
                <a:solidFill>
                  <a:srgbClr val="008000"/>
                </a:solidFill>
                <a:latin typeface="Cooper Black" panose="0208090404030B020404" pitchFamily="18" charset="0"/>
              </a:rPr>
              <a:t>)</a:t>
            </a:r>
          </a:p>
        </p:txBody>
      </p:sp>
      <p:sp>
        <p:nvSpPr>
          <p:cNvPr id="4" name="TextBox 3"/>
          <p:cNvSpPr txBox="1"/>
          <p:nvPr/>
        </p:nvSpPr>
        <p:spPr>
          <a:xfrm>
            <a:off x="479376" y="1484784"/>
            <a:ext cx="11233248" cy="4875181"/>
          </a:xfrm>
          <a:prstGeom prst="rect">
            <a:avLst/>
          </a:prstGeom>
          <a:noFill/>
        </p:spPr>
        <p:txBody>
          <a:bodyPr wrap="square" rtlCol="0">
            <a:spAutoFit/>
          </a:bodyPr>
          <a:lstStyle/>
          <a:p>
            <a:pPr marL="342900" indent="-342900" algn="just">
              <a:lnSpc>
                <a:spcPct val="130000"/>
              </a:lnSpc>
              <a:spcBef>
                <a:spcPts val="600"/>
              </a:spcBef>
              <a:spcAft>
                <a:spcPts val="600"/>
              </a:spcAft>
              <a:buFont typeface="Wingdings" panose="05000000000000000000" pitchFamily="2" charset="2"/>
              <a:buChar char="v"/>
            </a:pPr>
            <a:r>
              <a:rPr lang="en-US" sz="2800" b="1" i="1" dirty="0">
                <a:effectLst>
                  <a:outerShdw blurRad="38100" dist="38100" dir="2700000" algn="tl">
                    <a:srgbClr val="000000">
                      <a:alpha val="43137"/>
                    </a:srgbClr>
                  </a:outerShdw>
                </a:effectLst>
                <a:latin typeface="Cambria" panose="02040503050406030204" pitchFamily="18" charset="0"/>
              </a:rPr>
              <a:t>Investigative Journalism:</a:t>
            </a:r>
          </a:p>
          <a:p>
            <a:pPr marL="800100" lvl="1" indent="-342900" algn="just">
              <a:lnSpc>
                <a:spcPct val="130000"/>
              </a:lnSpc>
              <a:spcBef>
                <a:spcPts val="600"/>
              </a:spcBef>
              <a:spcAft>
                <a:spcPts val="600"/>
              </a:spcAft>
              <a:buFont typeface="Wingdings" panose="05000000000000000000" pitchFamily="2" charset="2"/>
              <a:buChar char="ü"/>
            </a:pPr>
            <a:r>
              <a:rPr lang="en-US" sz="2400" b="1" i="1" dirty="0">
                <a:ln w="0"/>
                <a:effectLst>
                  <a:outerShdw blurRad="38100" dist="19050" dir="2700000" algn="tl" rotWithShape="0">
                    <a:schemeClr val="dk1">
                      <a:alpha val="40000"/>
                    </a:schemeClr>
                  </a:outerShdw>
                </a:effectLst>
                <a:latin typeface="Cambria" panose="02040503050406030204" pitchFamily="18" charset="0"/>
              </a:rPr>
              <a:t>Investigative journalism provides truth about people from government and other entities such as </a:t>
            </a:r>
            <a:r>
              <a:rPr lang="en-US" sz="2400" b="1" i="1" dirty="0" smtClean="0">
                <a:ln w="0"/>
                <a:effectLst>
                  <a:outerShdw blurRad="38100" dist="19050" dir="2700000" algn="tl" rotWithShape="0">
                    <a:schemeClr val="dk1">
                      <a:alpha val="40000"/>
                    </a:schemeClr>
                  </a:outerShdw>
                </a:effectLst>
                <a:latin typeface="Cambria" panose="02040503050406030204" pitchFamily="18" charset="0"/>
              </a:rPr>
              <a:t>public corporations </a:t>
            </a:r>
            <a:r>
              <a:rPr lang="en-US" sz="2400" b="1" i="1" dirty="0">
                <a:ln w="0"/>
                <a:effectLst>
                  <a:outerShdw blurRad="38100" dist="19050" dir="2700000" algn="tl" rotWithShape="0">
                    <a:schemeClr val="dk1">
                      <a:alpha val="40000"/>
                    </a:schemeClr>
                  </a:outerShdw>
                </a:effectLst>
                <a:latin typeface="Cambria" panose="02040503050406030204" pitchFamily="18" charset="0"/>
              </a:rPr>
              <a:t>who attempt to keep their </a:t>
            </a:r>
            <a:r>
              <a:rPr lang="en-US" sz="2400" b="1" i="1" dirty="0" smtClean="0">
                <a:ln w="0"/>
                <a:effectLst>
                  <a:outerShdw blurRad="38100" dist="19050" dir="2700000" algn="tl" rotWithShape="0">
                    <a:schemeClr val="dk1">
                      <a:alpha val="40000"/>
                    </a:schemeClr>
                  </a:outerShdw>
                </a:effectLst>
                <a:latin typeface="Cambria" panose="02040503050406030204" pitchFamily="18" charset="0"/>
              </a:rPr>
              <a:t>illegal </a:t>
            </a:r>
            <a:r>
              <a:rPr lang="en-US" sz="2400" b="1" i="1" dirty="0">
                <a:ln w="0"/>
                <a:effectLst>
                  <a:outerShdw blurRad="38100" dist="19050" dir="2700000" algn="tl" rotWithShape="0">
                    <a:schemeClr val="dk1">
                      <a:alpha val="40000"/>
                    </a:schemeClr>
                  </a:outerShdw>
                </a:effectLst>
                <a:latin typeface="Cambria" panose="02040503050406030204" pitchFamily="18" charset="0"/>
              </a:rPr>
              <a:t>activities </a:t>
            </a:r>
            <a:r>
              <a:rPr lang="en-US" sz="2400" b="1" i="1" dirty="0" smtClean="0">
                <a:ln w="0"/>
                <a:effectLst>
                  <a:outerShdw blurRad="38100" dist="19050" dir="2700000" algn="tl" rotWithShape="0">
                    <a:schemeClr val="dk1">
                      <a:alpha val="40000"/>
                    </a:schemeClr>
                  </a:outerShdw>
                </a:effectLst>
                <a:latin typeface="Cambria" panose="02040503050406030204" pitchFamily="18" charset="0"/>
              </a:rPr>
              <a:t>very secretive</a:t>
            </a:r>
            <a:endParaRPr lang="en-US" sz="2400" b="1" i="1" dirty="0">
              <a:ln w="0"/>
              <a:effectLst>
                <a:outerShdw blurRad="38100" dist="19050" dir="2700000" algn="tl" rotWithShape="0">
                  <a:schemeClr val="dk1">
                    <a:alpha val="40000"/>
                  </a:schemeClr>
                </a:outerShdw>
              </a:effectLst>
              <a:latin typeface="Cambria" panose="02040503050406030204" pitchFamily="18" charset="0"/>
            </a:endParaRPr>
          </a:p>
          <a:p>
            <a:pPr marL="800100" lvl="1" indent="-342900" algn="just">
              <a:lnSpc>
                <a:spcPct val="130000"/>
              </a:lnSpc>
              <a:spcBef>
                <a:spcPts val="600"/>
              </a:spcBef>
              <a:spcAft>
                <a:spcPts val="600"/>
              </a:spcAft>
              <a:buFont typeface="Wingdings" panose="05000000000000000000" pitchFamily="2" charset="2"/>
              <a:buChar char="ü"/>
            </a:pPr>
            <a:r>
              <a:rPr lang="en-US" sz="2400" b="1" i="1" dirty="0">
                <a:ln w="0"/>
                <a:effectLst>
                  <a:outerShdw blurRad="38100" dist="19050" dir="2700000" algn="tl" rotWithShape="0">
                    <a:schemeClr val="dk1">
                      <a:alpha val="40000"/>
                    </a:schemeClr>
                  </a:outerShdw>
                </a:effectLst>
                <a:latin typeface="Cambria" panose="02040503050406030204" pitchFamily="18" charset="0"/>
              </a:rPr>
              <a:t>Its purpose is to expose such actions so that those involved can be held accountable</a:t>
            </a:r>
          </a:p>
          <a:p>
            <a:pPr marL="800100" lvl="1" indent="-342900" algn="just">
              <a:lnSpc>
                <a:spcPct val="130000"/>
              </a:lnSpc>
              <a:spcBef>
                <a:spcPts val="600"/>
              </a:spcBef>
              <a:spcAft>
                <a:spcPts val="600"/>
              </a:spcAft>
              <a:buFont typeface="Wingdings" panose="05000000000000000000" pitchFamily="2" charset="2"/>
              <a:buChar char="ü"/>
            </a:pPr>
            <a:r>
              <a:rPr lang="en-US" sz="2400" b="1" i="1" dirty="0" smtClean="0">
                <a:ln w="0"/>
                <a:effectLst>
                  <a:outerShdw blurRad="38100" dist="19050" dir="2700000" algn="tl" rotWithShape="0">
                    <a:schemeClr val="dk1">
                      <a:alpha val="40000"/>
                    </a:schemeClr>
                  </a:outerShdw>
                </a:effectLst>
                <a:latin typeface="Cambria" panose="02040503050406030204" pitchFamily="18" charset="0"/>
              </a:rPr>
              <a:t>Investigative </a:t>
            </a:r>
            <a:r>
              <a:rPr lang="en-US" sz="2400" b="1" i="1" dirty="0">
                <a:ln w="0"/>
                <a:effectLst>
                  <a:outerShdw blurRad="38100" dist="19050" dir="2700000" algn="tl" rotWithShape="0">
                    <a:schemeClr val="dk1">
                      <a:alpha val="40000"/>
                    </a:schemeClr>
                  </a:outerShdw>
                </a:effectLst>
                <a:latin typeface="Cambria" panose="02040503050406030204" pitchFamily="18" charset="0"/>
              </a:rPr>
              <a:t>journalism requires the reporter to dig deeply into an issue or topic of </a:t>
            </a:r>
            <a:r>
              <a:rPr lang="en-US" sz="2400" b="1" i="1" dirty="0" smtClean="0">
                <a:ln w="0"/>
                <a:effectLst>
                  <a:outerShdw blurRad="38100" dist="19050" dir="2700000" algn="tl" rotWithShape="0">
                    <a:schemeClr val="dk1">
                      <a:alpha val="40000"/>
                    </a:schemeClr>
                  </a:outerShdw>
                </a:effectLst>
                <a:latin typeface="Cambria" panose="02040503050406030204" pitchFamily="18" charset="0"/>
              </a:rPr>
              <a:t>interest - </a:t>
            </a:r>
            <a:r>
              <a:rPr lang="en-US" sz="2000" b="1" i="1" dirty="0" smtClean="0">
                <a:ln w="0"/>
                <a:solidFill>
                  <a:srgbClr val="FF0000"/>
                </a:solidFill>
                <a:effectLst>
                  <a:outerShdw blurRad="38100" dist="19050" dir="2700000" algn="tl" rotWithShape="0">
                    <a:schemeClr val="dk1">
                      <a:alpha val="40000"/>
                    </a:schemeClr>
                  </a:outerShdw>
                </a:effectLst>
                <a:latin typeface="Cambria" panose="02040503050406030204" pitchFamily="18" charset="0"/>
              </a:rPr>
              <a:t>David </a:t>
            </a:r>
            <a:r>
              <a:rPr lang="en-US" sz="2000" b="1" i="1" dirty="0">
                <a:ln w="0"/>
                <a:solidFill>
                  <a:srgbClr val="FF0000"/>
                </a:solidFill>
                <a:effectLst>
                  <a:outerShdw blurRad="38100" dist="19050" dir="2700000" algn="tl" rotWithShape="0">
                    <a:schemeClr val="dk1">
                      <a:alpha val="40000"/>
                    </a:schemeClr>
                  </a:outerShdw>
                </a:effectLst>
                <a:latin typeface="Cambria" panose="02040503050406030204" pitchFamily="18" charset="0"/>
              </a:rPr>
              <a:t>Kaplan, Executive Director of the Global Investigative Journalism Network (GIJN</a:t>
            </a:r>
            <a:r>
              <a:rPr lang="en-US" sz="2000" b="1" i="1" dirty="0" smtClean="0">
                <a:ln w="0"/>
                <a:solidFill>
                  <a:srgbClr val="FF0000"/>
                </a:solidFill>
                <a:effectLst>
                  <a:outerShdw blurRad="38100" dist="19050" dir="2700000" algn="tl" rotWithShape="0">
                    <a:schemeClr val="dk1">
                      <a:alpha val="40000"/>
                    </a:schemeClr>
                  </a:outerShdw>
                </a:effectLst>
                <a:latin typeface="Cambria" panose="02040503050406030204" pitchFamily="18" charset="0"/>
              </a:rPr>
              <a:t>)</a:t>
            </a:r>
            <a:endParaRPr lang="en-US" sz="2000" b="1" i="1" dirty="0">
              <a:ln w="0"/>
              <a:solidFill>
                <a:srgbClr val="FF0000"/>
              </a:solidFill>
              <a:effectLst>
                <a:outerShdw blurRad="38100" dist="19050" dir="2700000" algn="tl" rotWithShape="0">
                  <a:schemeClr val="dk1">
                    <a:alpha val="40000"/>
                  </a:schemeClr>
                </a:outerShdw>
              </a:effectLst>
              <a:latin typeface="Cambria" panose="02040503050406030204" pitchFamily="18" charset="0"/>
            </a:endParaRPr>
          </a:p>
        </p:txBody>
      </p:sp>
    </p:spTree>
    <p:extLst>
      <p:ext uri="{BB962C8B-B14F-4D97-AF65-F5344CB8AC3E}">
        <p14:creationId xmlns:p14="http://schemas.microsoft.com/office/powerpoint/2010/main" val="2652472552"/>
      </p:ext>
    </p:extLst>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2656"/>
            <a:ext cx="12192000" cy="1323439"/>
          </a:xfrm>
          <a:prstGeom prst="rect">
            <a:avLst/>
          </a:prstGeom>
          <a:noFill/>
        </p:spPr>
        <p:txBody>
          <a:bodyPr wrap="square" rtlCol="0">
            <a:spAutoFit/>
          </a:bodyPr>
          <a:lstStyle/>
          <a:p>
            <a:pPr algn="ctr"/>
            <a:r>
              <a:rPr lang="en-US" sz="4000" u="sng" dirty="0">
                <a:solidFill>
                  <a:srgbClr val="008000"/>
                </a:solidFill>
                <a:latin typeface="Cooper Black" panose="0208090404030B020404" pitchFamily="18" charset="0"/>
              </a:rPr>
              <a:t>OVERVIEW OF SECURITY AGENCIES AND THE MEDIA IN NIGERIA (</a:t>
            </a:r>
            <a:r>
              <a:rPr lang="en-US" sz="4000" u="sng" dirty="0" err="1">
                <a:solidFill>
                  <a:srgbClr val="008000"/>
                </a:solidFill>
                <a:latin typeface="Cooper Black" panose="0208090404030B020404" pitchFamily="18" charset="0"/>
              </a:rPr>
              <a:t>Cont</a:t>
            </a:r>
            <a:r>
              <a:rPr lang="en-US" sz="4000" u="sng" dirty="0">
                <a:solidFill>
                  <a:srgbClr val="008000"/>
                </a:solidFill>
                <a:latin typeface="Cooper Black" panose="0208090404030B020404" pitchFamily="18" charset="0"/>
              </a:rPr>
              <a:t>)</a:t>
            </a:r>
          </a:p>
        </p:txBody>
      </p:sp>
      <p:sp>
        <p:nvSpPr>
          <p:cNvPr id="4" name="TextBox 3"/>
          <p:cNvSpPr txBox="1"/>
          <p:nvPr/>
        </p:nvSpPr>
        <p:spPr>
          <a:xfrm>
            <a:off x="479376" y="1511473"/>
            <a:ext cx="11233248" cy="5121402"/>
          </a:xfrm>
          <a:prstGeom prst="rect">
            <a:avLst/>
          </a:prstGeom>
          <a:noFill/>
        </p:spPr>
        <p:txBody>
          <a:bodyPr wrap="square" rtlCol="0">
            <a:spAutoFit/>
          </a:bodyPr>
          <a:lstStyle/>
          <a:p>
            <a:pPr marL="342900" indent="-342900" algn="just">
              <a:lnSpc>
                <a:spcPct val="130000"/>
              </a:lnSpc>
              <a:spcBef>
                <a:spcPts val="600"/>
              </a:spcBef>
              <a:spcAft>
                <a:spcPts val="600"/>
              </a:spcAft>
              <a:buFont typeface="Wingdings" panose="05000000000000000000" pitchFamily="2" charset="2"/>
              <a:buChar char="v"/>
            </a:pPr>
            <a:r>
              <a:rPr lang="en-US" sz="2400" b="1" i="1" dirty="0">
                <a:effectLst>
                  <a:outerShdw blurRad="38100" dist="38100" dir="2700000" algn="tl">
                    <a:srgbClr val="000000">
                      <a:alpha val="43137"/>
                    </a:srgbClr>
                  </a:outerShdw>
                </a:effectLst>
                <a:latin typeface="Cambria" panose="02040503050406030204" pitchFamily="18" charset="0"/>
              </a:rPr>
              <a:t>Investigative Journalism</a:t>
            </a:r>
            <a:r>
              <a:rPr lang="en-US" sz="2400" b="1" i="1" dirty="0" smtClean="0">
                <a:effectLst>
                  <a:outerShdw blurRad="38100" dist="38100" dir="2700000" algn="tl">
                    <a:srgbClr val="000000">
                      <a:alpha val="43137"/>
                    </a:srgbClr>
                  </a:outerShdw>
                </a:effectLst>
                <a:latin typeface="Cambria" panose="02040503050406030204" pitchFamily="18" charset="0"/>
              </a:rPr>
              <a:t>:</a:t>
            </a:r>
          </a:p>
          <a:p>
            <a:pPr algn="just">
              <a:lnSpc>
                <a:spcPct val="130000"/>
              </a:lnSpc>
              <a:spcBef>
                <a:spcPts val="600"/>
              </a:spcBef>
              <a:spcAft>
                <a:spcPts val="600"/>
              </a:spcAft>
            </a:pPr>
            <a:r>
              <a:rPr lang="en-US" sz="2400" b="1" i="1" dirty="0" smtClean="0">
                <a:ln w="0"/>
                <a:effectLst>
                  <a:outerShdw blurRad="38100" dist="19050" dir="2700000" algn="tl" rotWithShape="0">
                    <a:schemeClr val="dk1">
                      <a:alpha val="40000"/>
                    </a:schemeClr>
                  </a:outerShdw>
                </a:effectLst>
                <a:latin typeface="Cambria" panose="02040503050406030204" pitchFamily="18" charset="0"/>
              </a:rPr>
              <a:t>“… </a:t>
            </a:r>
            <a:r>
              <a:rPr lang="en-US" sz="2400" b="1" i="1" dirty="0">
                <a:ln w="0"/>
                <a:effectLst>
                  <a:outerShdw blurRad="38100" dist="19050" dir="2700000" algn="tl" rotWithShape="0">
                    <a:schemeClr val="dk1">
                      <a:alpha val="40000"/>
                    </a:schemeClr>
                  </a:outerShdw>
                </a:effectLst>
                <a:latin typeface="Cambria" panose="02040503050406030204" pitchFamily="18" charset="0"/>
              </a:rPr>
              <a:t>Investigative journalism is not instantaneous. It develops through </a:t>
            </a:r>
            <a:r>
              <a:rPr lang="en-US" sz="2400" b="1" i="1" dirty="0" err="1">
                <a:ln w="0"/>
                <a:effectLst>
                  <a:outerShdw blurRad="38100" dist="19050" dir="2700000" algn="tl" rotWithShape="0">
                    <a:schemeClr val="dk1">
                      <a:alpha val="40000"/>
                    </a:schemeClr>
                  </a:outerShdw>
                </a:effectLst>
                <a:latin typeface="Cambria" panose="02040503050406030204" pitchFamily="18" charset="0"/>
              </a:rPr>
              <a:t>recognised</a:t>
            </a:r>
            <a:r>
              <a:rPr lang="en-US" sz="2400" b="1" i="1" dirty="0">
                <a:ln w="0"/>
                <a:effectLst>
                  <a:outerShdw blurRad="38100" dist="19050" dir="2700000" algn="tl" rotWithShape="0">
                    <a:schemeClr val="dk1">
                      <a:alpha val="40000"/>
                    </a:schemeClr>
                  </a:outerShdw>
                </a:effectLst>
                <a:latin typeface="Cambria" panose="02040503050406030204" pitchFamily="18" charset="0"/>
              </a:rPr>
              <a:t> stages of planning, researching and </a:t>
            </a:r>
            <a:r>
              <a:rPr lang="en-US" sz="2400" b="1" i="1" dirty="0" smtClean="0">
                <a:ln w="0"/>
                <a:effectLst>
                  <a:outerShdw blurRad="38100" dist="19050" dir="2700000" algn="tl" rotWithShape="0">
                    <a:schemeClr val="dk1">
                      <a:alpha val="40000"/>
                    </a:schemeClr>
                  </a:outerShdw>
                </a:effectLst>
                <a:latin typeface="Cambria" panose="02040503050406030204" pitchFamily="18" charset="0"/>
              </a:rPr>
              <a:t>reporting </a:t>
            </a:r>
            <a:r>
              <a:rPr lang="en-US" sz="2400" b="1" i="1" dirty="0">
                <a:ln w="0"/>
                <a:effectLst>
                  <a:outerShdw blurRad="38100" dist="19050" dir="2700000" algn="tl" rotWithShape="0">
                    <a:schemeClr val="dk1">
                      <a:alpha val="40000"/>
                    </a:schemeClr>
                  </a:outerShdw>
                </a:effectLst>
                <a:latin typeface="Cambria" panose="02040503050406030204" pitchFamily="18" charset="0"/>
              </a:rPr>
              <a:t>and has to adhere to accepted standards of accuracy and evidence. The base of an investigative story is the proactive work of a journalist and, where resources permit, his or her team. After receiving a story tip, journalists develop hypotheses, plan additional research, decide on the relevant questions, and go out to investigate them. </a:t>
            </a:r>
            <a:r>
              <a:rPr lang="en-US" sz="2400" b="1" i="1" dirty="0" smtClean="0">
                <a:ln w="0"/>
                <a:effectLst>
                  <a:outerShdw blurRad="38100" dist="19050" dir="2700000" algn="tl" rotWithShape="0">
                    <a:schemeClr val="dk1">
                      <a:alpha val="40000"/>
                    </a:schemeClr>
                  </a:outerShdw>
                </a:effectLst>
                <a:latin typeface="Cambria" panose="02040503050406030204" pitchFamily="18" charset="0"/>
              </a:rPr>
              <a:t>… The </a:t>
            </a:r>
            <a:r>
              <a:rPr lang="en-US" sz="2400" b="1" i="1" dirty="0">
                <a:ln w="0"/>
                <a:effectLst>
                  <a:outerShdw blurRad="38100" dist="19050" dir="2700000" algn="tl" rotWithShape="0">
                    <a:schemeClr val="dk1">
                      <a:alpha val="40000"/>
                    </a:schemeClr>
                  </a:outerShdw>
                </a:effectLst>
                <a:latin typeface="Cambria" panose="02040503050406030204" pitchFamily="18" charset="0"/>
              </a:rPr>
              <a:t>final story should reveal new information or assemble previously available information in a new way to reveal its </a:t>
            </a:r>
            <a:r>
              <a:rPr lang="en-US" sz="2400" b="1" i="1" dirty="0" smtClean="0">
                <a:ln w="0"/>
                <a:effectLst>
                  <a:outerShdw blurRad="38100" dist="19050" dir="2700000" algn="tl" rotWithShape="0">
                    <a:schemeClr val="dk1">
                      <a:alpha val="40000"/>
                    </a:schemeClr>
                  </a:outerShdw>
                </a:effectLst>
                <a:latin typeface="Cambria" panose="02040503050406030204" pitchFamily="18" charset="0"/>
              </a:rPr>
              <a:t>significance”</a:t>
            </a:r>
          </a:p>
          <a:p>
            <a:pPr lvl="1" algn="r">
              <a:lnSpc>
                <a:spcPct val="130000"/>
              </a:lnSpc>
              <a:spcBef>
                <a:spcPts val="600"/>
              </a:spcBef>
              <a:spcAft>
                <a:spcPts val="600"/>
              </a:spcAft>
            </a:pPr>
            <a:r>
              <a:rPr lang="en-US" sz="2000" b="1" i="1" dirty="0" smtClean="0">
                <a:ln w="0"/>
                <a:solidFill>
                  <a:srgbClr val="FF0000"/>
                </a:solidFill>
                <a:effectLst>
                  <a:outerShdw blurRad="38100" dist="19050" dir="2700000" algn="tl" rotWithShape="0">
                    <a:schemeClr val="dk1">
                      <a:alpha val="40000"/>
                    </a:schemeClr>
                  </a:outerShdw>
                </a:effectLst>
                <a:latin typeface="Cambria" panose="02040503050406030204" pitchFamily="18" charset="0"/>
              </a:rPr>
              <a:t>- David </a:t>
            </a:r>
            <a:r>
              <a:rPr lang="en-US" sz="2000" b="1" i="1" dirty="0">
                <a:ln w="0"/>
                <a:solidFill>
                  <a:srgbClr val="FF0000"/>
                </a:solidFill>
                <a:effectLst>
                  <a:outerShdw blurRad="38100" dist="19050" dir="2700000" algn="tl" rotWithShape="0">
                    <a:schemeClr val="dk1">
                      <a:alpha val="40000"/>
                    </a:schemeClr>
                  </a:outerShdw>
                </a:effectLst>
                <a:latin typeface="Cambria" panose="02040503050406030204" pitchFamily="18" charset="0"/>
              </a:rPr>
              <a:t>Kaplan, Executive Director of the Global Investigative Journalism Network (GIJN)</a:t>
            </a:r>
            <a:endParaRPr lang="en-US" sz="2000" b="1" i="1" dirty="0">
              <a:ln w="0"/>
              <a:effectLst>
                <a:outerShdw blurRad="38100" dist="19050" dir="2700000" algn="tl" rotWithShape="0">
                  <a:schemeClr val="dk1">
                    <a:alpha val="40000"/>
                  </a:schemeClr>
                </a:outerShdw>
              </a:effectLst>
              <a:latin typeface="Cambria" panose="02040503050406030204" pitchFamily="18" charset="0"/>
            </a:endParaRPr>
          </a:p>
        </p:txBody>
      </p:sp>
    </p:spTree>
    <p:extLst>
      <p:ext uri="{BB962C8B-B14F-4D97-AF65-F5344CB8AC3E}">
        <p14:creationId xmlns:p14="http://schemas.microsoft.com/office/powerpoint/2010/main" val="2120050084"/>
      </p:ext>
    </p:extLst>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2656"/>
            <a:ext cx="12192000" cy="1323439"/>
          </a:xfrm>
          <a:prstGeom prst="rect">
            <a:avLst/>
          </a:prstGeom>
          <a:noFill/>
        </p:spPr>
        <p:txBody>
          <a:bodyPr wrap="square" rtlCol="0">
            <a:spAutoFit/>
          </a:bodyPr>
          <a:lstStyle/>
          <a:p>
            <a:pPr algn="ctr"/>
            <a:r>
              <a:rPr lang="en-US" sz="4000" u="sng" dirty="0">
                <a:solidFill>
                  <a:srgbClr val="008000"/>
                </a:solidFill>
                <a:latin typeface="Cooper Black" panose="0208090404030B020404" pitchFamily="18" charset="0"/>
              </a:rPr>
              <a:t>OVERVIEW OF SECURITY AGENCIES AND THE MEDIA IN NIGERIA (</a:t>
            </a:r>
            <a:r>
              <a:rPr lang="en-US" sz="4000" u="sng" dirty="0" err="1">
                <a:solidFill>
                  <a:srgbClr val="008000"/>
                </a:solidFill>
                <a:latin typeface="Cooper Black" panose="0208090404030B020404" pitchFamily="18" charset="0"/>
              </a:rPr>
              <a:t>Cont</a:t>
            </a:r>
            <a:r>
              <a:rPr lang="en-US" sz="4000" u="sng" dirty="0">
                <a:solidFill>
                  <a:srgbClr val="008000"/>
                </a:solidFill>
                <a:latin typeface="Cooper Black" panose="0208090404030B020404" pitchFamily="18" charset="0"/>
              </a:rPr>
              <a:t>)</a:t>
            </a:r>
          </a:p>
        </p:txBody>
      </p:sp>
      <p:sp>
        <p:nvSpPr>
          <p:cNvPr id="4" name="TextBox 3"/>
          <p:cNvSpPr txBox="1"/>
          <p:nvPr/>
        </p:nvSpPr>
        <p:spPr>
          <a:xfrm>
            <a:off x="479376" y="1776287"/>
            <a:ext cx="11233248" cy="3841052"/>
          </a:xfrm>
          <a:prstGeom prst="rect">
            <a:avLst/>
          </a:prstGeom>
          <a:noFill/>
        </p:spPr>
        <p:txBody>
          <a:bodyPr wrap="square" rtlCol="0">
            <a:spAutoFit/>
          </a:bodyPr>
          <a:lstStyle/>
          <a:p>
            <a:pPr marL="342900" indent="-342900" algn="just">
              <a:lnSpc>
                <a:spcPct val="130000"/>
              </a:lnSpc>
              <a:spcBef>
                <a:spcPts val="600"/>
              </a:spcBef>
              <a:spcAft>
                <a:spcPts val="600"/>
              </a:spcAft>
              <a:buFont typeface="Wingdings" panose="05000000000000000000" pitchFamily="2" charset="2"/>
              <a:buChar char="v"/>
            </a:pPr>
            <a:r>
              <a:rPr lang="en-US" sz="2800" b="1" i="1" dirty="0">
                <a:effectLst>
                  <a:outerShdw blurRad="38100" dist="38100" dir="2700000" algn="tl">
                    <a:srgbClr val="000000">
                      <a:alpha val="43137"/>
                    </a:srgbClr>
                  </a:outerShdw>
                </a:effectLst>
                <a:latin typeface="Cambria" panose="02040503050406030204" pitchFamily="18" charset="0"/>
              </a:rPr>
              <a:t>Investigative Journalism:</a:t>
            </a:r>
          </a:p>
          <a:p>
            <a:pPr marL="800100" lvl="1" indent="-342900" algn="just">
              <a:lnSpc>
                <a:spcPct val="130000"/>
              </a:lnSpc>
              <a:spcBef>
                <a:spcPts val="600"/>
              </a:spcBef>
              <a:spcAft>
                <a:spcPts val="600"/>
              </a:spcAft>
              <a:buFont typeface="Wingdings" panose="05000000000000000000" pitchFamily="2" charset="2"/>
              <a:buChar char="ü"/>
            </a:pPr>
            <a:r>
              <a:rPr lang="en-US" sz="2400" b="1" i="1" dirty="0">
                <a:ln w="0"/>
                <a:effectLst>
                  <a:outerShdw blurRad="38100" dist="19050" dir="2700000" algn="tl" rotWithShape="0">
                    <a:schemeClr val="dk1">
                      <a:alpha val="40000"/>
                    </a:schemeClr>
                  </a:outerShdw>
                </a:effectLst>
                <a:latin typeface="Cambria" panose="02040503050406030204" pitchFamily="18" charset="0"/>
              </a:rPr>
              <a:t>One can argue that there is a dearth of investigative journalism in Nigeria as many journalists now prefer easy way out by relying on hearsay or the internet for their news sources</a:t>
            </a:r>
          </a:p>
          <a:p>
            <a:pPr marL="800100" lvl="1" indent="-342900" algn="just">
              <a:lnSpc>
                <a:spcPct val="130000"/>
              </a:lnSpc>
              <a:spcBef>
                <a:spcPts val="600"/>
              </a:spcBef>
              <a:spcAft>
                <a:spcPts val="600"/>
              </a:spcAft>
              <a:buFont typeface="Wingdings" panose="05000000000000000000" pitchFamily="2" charset="2"/>
              <a:buChar char="ü"/>
            </a:pPr>
            <a:r>
              <a:rPr lang="en-US" sz="2400" b="1" i="1" dirty="0">
                <a:ln w="0"/>
                <a:effectLst>
                  <a:outerShdw blurRad="38100" dist="19050" dir="2700000" algn="tl" rotWithShape="0">
                    <a:schemeClr val="dk1">
                      <a:alpha val="40000"/>
                    </a:schemeClr>
                  </a:outerShdw>
                </a:effectLst>
                <a:latin typeface="Cambria" panose="02040503050406030204" pitchFamily="18" charset="0"/>
              </a:rPr>
              <a:t> However, we have also seen very daring, thoroughly executed investigative works by Nigerian journalists who through their bravery have exposed underhand practices in public and private enterprises</a:t>
            </a:r>
          </a:p>
        </p:txBody>
      </p:sp>
    </p:spTree>
    <p:extLst>
      <p:ext uri="{BB962C8B-B14F-4D97-AF65-F5344CB8AC3E}">
        <p14:creationId xmlns:p14="http://schemas.microsoft.com/office/powerpoint/2010/main" val="2058314107"/>
      </p:ext>
    </p:extLst>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2656"/>
            <a:ext cx="12192000" cy="1323439"/>
          </a:xfrm>
          <a:prstGeom prst="rect">
            <a:avLst/>
          </a:prstGeom>
          <a:noFill/>
        </p:spPr>
        <p:txBody>
          <a:bodyPr wrap="square" rtlCol="0">
            <a:spAutoFit/>
          </a:bodyPr>
          <a:lstStyle/>
          <a:p>
            <a:pPr algn="ctr"/>
            <a:r>
              <a:rPr lang="en-US" sz="4000" u="sng" dirty="0">
                <a:solidFill>
                  <a:srgbClr val="008000"/>
                </a:solidFill>
                <a:latin typeface="Cooper Black" panose="0208090404030B020404" pitchFamily="18" charset="0"/>
              </a:rPr>
              <a:t>OVERVIEW OF SECURITY AGENCIES AND THE MEDIA IN NIGERIA (</a:t>
            </a:r>
            <a:r>
              <a:rPr lang="en-US" sz="4000" u="sng" dirty="0" err="1">
                <a:solidFill>
                  <a:srgbClr val="008000"/>
                </a:solidFill>
                <a:latin typeface="Cooper Black" panose="0208090404030B020404" pitchFamily="18" charset="0"/>
              </a:rPr>
              <a:t>Cont</a:t>
            </a:r>
            <a:r>
              <a:rPr lang="en-US" sz="4000" u="sng" dirty="0">
                <a:solidFill>
                  <a:srgbClr val="008000"/>
                </a:solidFill>
                <a:latin typeface="Cooper Black" panose="0208090404030B020404" pitchFamily="18" charset="0"/>
              </a:rPr>
              <a:t>)</a:t>
            </a:r>
          </a:p>
        </p:txBody>
      </p:sp>
      <p:sp>
        <p:nvSpPr>
          <p:cNvPr id="4" name="TextBox 3"/>
          <p:cNvSpPr txBox="1"/>
          <p:nvPr/>
        </p:nvSpPr>
        <p:spPr>
          <a:xfrm>
            <a:off x="0" y="1776287"/>
            <a:ext cx="7032104" cy="3487108"/>
          </a:xfrm>
          <a:prstGeom prst="rect">
            <a:avLst/>
          </a:prstGeom>
          <a:noFill/>
        </p:spPr>
        <p:txBody>
          <a:bodyPr wrap="square" rtlCol="0">
            <a:spAutoFit/>
          </a:bodyPr>
          <a:lstStyle/>
          <a:p>
            <a:pPr marL="342900" indent="-342900" algn="just">
              <a:lnSpc>
                <a:spcPct val="130000"/>
              </a:lnSpc>
              <a:spcBef>
                <a:spcPts val="600"/>
              </a:spcBef>
              <a:spcAft>
                <a:spcPts val="600"/>
              </a:spcAft>
              <a:buFont typeface="Wingdings" panose="05000000000000000000" pitchFamily="2" charset="2"/>
              <a:buChar char="v"/>
            </a:pPr>
            <a:r>
              <a:rPr lang="en-US" sz="3200" b="1" i="1" dirty="0">
                <a:effectLst>
                  <a:outerShdw blurRad="38100" dist="38100" dir="2700000" algn="tl">
                    <a:srgbClr val="000000">
                      <a:alpha val="43137"/>
                    </a:srgbClr>
                  </a:outerShdw>
                </a:effectLst>
                <a:latin typeface="Cambria" panose="02040503050406030204" pitchFamily="18" charset="0"/>
              </a:rPr>
              <a:t>Investigative Journalism:</a:t>
            </a:r>
          </a:p>
          <a:p>
            <a:pPr marL="800100" lvl="1" indent="-342900" algn="just">
              <a:lnSpc>
                <a:spcPct val="130000"/>
              </a:lnSpc>
              <a:spcBef>
                <a:spcPts val="600"/>
              </a:spcBef>
              <a:spcAft>
                <a:spcPts val="600"/>
              </a:spcAft>
              <a:buFont typeface="Wingdings" panose="05000000000000000000" pitchFamily="2" charset="2"/>
              <a:buChar char="ü"/>
            </a:pPr>
            <a:r>
              <a:rPr lang="en-US" sz="2600" b="1" i="1" dirty="0">
                <a:ln w="0"/>
                <a:effectLst>
                  <a:outerShdw blurRad="38100" dist="19050" dir="2700000" algn="tl" rotWithShape="0">
                    <a:schemeClr val="dk1">
                      <a:alpha val="40000"/>
                    </a:schemeClr>
                  </a:outerShdw>
                </a:effectLst>
                <a:latin typeface="Cambria" panose="02040503050406030204" pitchFamily="18" charset="0"/>
              </a:rPr>
              <a:t>We remember the exploits of the Premium Times investigative reporter who uncovered the </a:t>
            </a:r>
            <a:r>
              <a:rPr lang="en-US" sz="2600" b="1" i="1" dirty="0" smtClean="0">
                <a:ln w="0"/>
                <a:effectLst>
                  <a:outerShdw blurRad="38100" dist="19050" dir="2700000" algn="tl" rotWithShape="0">
                    <a:schemeClr val="dk1">
                      <a:alpha val="40000"/>
                    </a:schemeClr>
                  </a:outerShdw>
                </a:effectLst>
                <a:latin typeface="Cambria" panose="02040503050406030204" pitchFamily="18" charset="0"/>
              </a:rPr>
              <a:t>non participation in the NYSC </a:t>
            </a:r>
            <a:r>
              <a:rPr lang="en-US" sz="2600" b="1" i="1" dirty="0">
                <a:ln w="0"/>
                <a:effectLst>
                  <a:outerShdw blurRad="38100" dist="19050" dir="2700000" algn="tl" rotWithShape="0">
                    <a:schemeClr val="dk1">
                      <a:alpha val="40000"/>
                    </a:schemeClr>
                  </a:outerShdw>
                </a:effectLst>
                <a:latin typeface="Cambria" panose="02040503050406030204" pitchFamily="18" charset="0"/>
              </a:rPr>
              <a:t>s</a:t>
            </a:r>
            <a:r>
              <a:rPr lang="en-US" sz="2600" b="1" i="1" dirty="0" smtClean="0">
                <a:ln w="0"/>
                <a:effectLst>
                  <a:outerShdw blurRad="38100" dist="19050" dir="2700000" algn="tl" rotWithShape="0">
                    <a:schemeClr val="dk1">
                      <a:alpha val="40000"/>
                    </a:schemeClr>
                  </a:outerShdw>
                </a:effectLst>
                <a:latin typeface="Cambria" panose="02040503050406030204" pitchFamily="18" charset="0"/>
              </a:rPr>
              <a:t>cheme by some top government functionaries</a:t>
            </a:r>
            <a:endParaRPr lang="en-US" sz="2600" b="1" i="1" dirty="0">
              <a:ln w="0"/>
              <a:effectLst>
                <a:outerShdw blurRad="38100" dist="19050" dir="2700000" algn="tl" rotWithShape="0">
                  <a:schemeClr val="dk1">
                    <a:alpha val="40000"/>
                  </a:schemeClr>
                </a:outerShdw>
              </a:effectLst>
              <a:latin typeface="Cambria" panose="02040503050406030204" pitchFamily="18" charset="0"/>
            </a:endParaRPr>
          </a:p>
        </p:txBody>
      </p:sp>
      <p:pic>
        <p:nvPicPr>
          <p:cNvPr id="6" name="Picture 5"/>
          <p:cNvPicPr>
            <a:picLocks noChangeAspect="1"/>
          </p:cNvPicPr>
          <p:nvPr/>
        </p:nvPicPr>
        <p:blipFill>
          <a:blip r:embed="rId2"/>
          <a:stretch>
            <a:fillRect/>
          </a:stretch>
        </p:blipFill>
        <p:spPr>
          <a:xfrm>
            <a:off x="7313790" y="1947774"/>
            <a:ext cx="4875025" cy="4464496"/>
          </a:xfrm>
          <a:prstGeom prst="rect">
            <a:avLst/>
          </a:prstGeom>
        </p:spPr>
      </p:pic>
    </p:spTree>
    <p:extLst>
      <p:ext uri="{BB962C8B-B14F-4D97-AF65-F5344CB8AC3E}">
        <p14:creationId xmlns:p14="http://schemas.microsoft.com/office/powerpoint/2010/main" val="3629581381"/>
      </p:ext>
    </p:extLst>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2656"/>
            <a:ext cx="12192000" cy="1323439"/>
          </a:xfrm>
          <a:prstGeom prst="rect">
            <a:avLst/>
          </a:prstGeom>
          <a:noFill/>
        </p:spPr>
        <p:txBody>
          <a:bodyPr wrap="square" rtlCol="0">
            <a:spAutoFit/>
          </a:bodyPr>
          <a:lstStyle/>
          <a:p>
            <a:pPr algn="ctr"/>
            <a:r>
              <a:rPr lang="en-US" sz="4000" u="sng" dirty="0">
                <a:solidFill>
                  <a:srgbClr val="008000"/>
                </a:solidFill>
                <a:latin typeface="Cooper Black" panose="0208090404030B020404" pitchFamily="18" charset="0"/>
              </a:rPr>
              <a:t>OVERVIEW OF SECURITY AGENCIES AND THE MEDIA IN NIGERIA (</a:t>
            </a:r>
            <a:r>
              <a:rPr lang="en-US" sz="4000" u="sng" dirty="0" err="1">
                <a:solidFill>
                  <a:srgbClr val="008000"/>
                </a:solidFill>
                <a:latin typeface="Cooper Black" panose="0208090404030B020404" pitchFamily="18" charset="0"/>
              </a:rPr>
              <a:t>Cont</a:t>
            </a:r>
            <a:r>
              <a:rPr lang="en-US" sz="4000" u="sng" dirty="0">
                <a:solidFill>
                  <a:srgbClr val="008000"/>
                </a:solidFill>
                <a:latin typeface="Cooper Black" panose="0208090404030B020404" pitchFamily="18" charset="0"/>
              </a:rPr>
              <a:t>)</a:t>
            </a:r>
          </a:p>
        </p:txBody>
      </p:sp>
      <p:sp>
        <p:nvSpPr>
          <p:cNvPr id="4" name="TextBox 3"/>
          <p:cNvSpPr txBox="1"/>
          <p:nvPr/>
        </p:nvSpPr>
        <p:spPr>
          <a:xfrm>
            <a:off x="479376" y="2262117"/>
            <a:ext cx="6336704" cy="3687163"/>
          </a:xfrm>
          <a:prstGeom prst="rect">
            <a:avLst/>
          </a:prstGeom>
          <a:noFill/>
        </p:spPr>
        <p:txBody>
          <a:bodyPr wrap="square" rtlCol="0">
            <a:spAutoFit/>
          </a:bodyPr>
          <a:lstStyle/>
          <a:p>
            <a:pPr marL="342900" indent="-342900" algn="just">
              <a:lnSpc>
                <a:spcPct val="130000"/>
              </a:lnSpc>
              <a:spcBef>
                <a:spcPts val="600"/>
              </a:spcBef>
              <a:spcAft>
                <a:spcPts val="600"/>
              </a:spcAft>
              <a:buFont typeface="Wingdings" panose="05000000000000000000" pitchFamily="2" charset="2"/>
              <a:buChar char="v"/>
            </a:pPr>
            <a:r>
              <a:rPr lang="en-US" sz="2800" b="1" i="1" dirty="0">
                <a:effectLst>
                  <a:outerShdw blurRad="38100" dist="38100" dir="2700000" algn="tl">
                    <a:srgbClr val="000000">
                      <a:alpha val="43137"/>
                    </a:srgbClr>
                  </a:outerShdw>
                </a:effectLst>
                <a:latin typeface="Cambria" panose="02040503050406030204" pitchFamily="18" charset="0"/>
              </a:rPr>
              <a:t>Investigative Journalism:</a:t>
            </a:r>
          </a:p>
          <a:p>
            <a:pPr marL="800100" lvl="1" indent="-342900" algn="just">
              <a:lnSpc>
                <a:spcPct val="130000"/>
              </a:lnSpc>
              <a:spcBef>
                <a:spcPts val="600"/>
              </a:spcBef>
              <a:spcAft>
                <a:spcPts val="600"/>
              </a:spcAft>
              <a:buFont typeface="Wingdings" panose="05000000000000000000" pitchFamily="2" charset="2"/>
              <a:buChar char="ü"/>
            </a:pPr>
            <a:r>
              <a:rPr lang="en-US" sz="2400" b="1" i="1" dirty="0">
                <a:ln w="0"/>
                <a:effectLst>
                  <a:outerShdw blurRad="38100" dist="19050" dir="2700000" algn="tl" rotWithShape="0">
                    <a:schemeClr val="dk1">
                      <a:alpha val="40000"/>
                    </a:schemeClr>
                  </a:outerShdw>
                </a:effectLst>
                <a:latin typeface="Cambria" panose="02040503050406030204" pitchFamily="18" charset="0"/>
              </a:rPr>
              <a:t>In nearby Ghana, an investigative journalist, Anas </a:t>
            </a:r>
            <a:r>
              <a:rPr lang="en-US" sz="2400" b="1" i="1" dirty="0" err="1">
                <a:ln w="0"/>
                <a:effectLst>
                  <a:outerShdw blurRad="38100" dist="19050" dir="2700000" algn="tl" rotWithShape="0">
                    <a:schemeClr val="dk1">
                      <a:alpha val="40000"/>
                    </a:schemeClr>
                  </a:outerShdw>
                </a:effectLst>
                <a:latin typeface="Cambria" panose="02040503050406030204" pitchFamily="18" charset="0"/>
              </a:rPr>
              <a:t>Aremeyan</a:t>
            </a:r>
            <a:r>
              <a:rPr lang="en-US" sz="2400" b="1" i="1" dirty="0">
                <a:ln w="0"/>
                <a:effectLst>
                  <a:outerShdw blurRad="38100" dist="19050" dir="2700000" algn="tl" rotWithShape="0">
                    <a:schemeClr val="dk1">
                      <a:alpha val="40000"/>
                    </a:schemeClr>
                  </a:outerShdw>
                </a:effectLst>
                <a:latin typeface="Cambria" panose="02040503050406030204" pitchFamily="18" charset="0"/>
              </a:rPr>
              <a:t> Anas exposed a number of bribe-taking judges and some referees of their national football association which led to the sacking of some judges</a:t>
            </a:r>
          </a:p>
        </p:txBody>
      </p:sp>
      <p:pic>
        <p:nvPicPr>
          <p:cNvPr id="5" name="Picture 4"/>
          <p:cNvPicPr>
            <a:picLocks noChangeAspect="1"/>
          </p:cNvPicPr>
          <p:nvPr/>
        </p:nvPicPr>
        <p:blipFill>
          <a:blip r:embed="rId2"/>
          <a:stretch>
            <a:fillRect/>
          </a:stretch>
        </p:blipFill>
        <p:spPr>
          <a:xfrm>
            <a:off x="6960096" y="2226079"/>
            <a:ext cx="5024618" cy="3759237"/>
          </a:xfrm>
          <a:prstGeom prst="rect">
            <a:avLst/>
          </a:prstGeom>
        </p:spPr>
      </p:pic>
    </p:spTree>
    <p:extLst>
      <p:ext uri="{BB962C8B-B14F-4D97-AF65-F5344CB8AC3E}">
        <p14:creationId xmlns:p14="http://schemas.microsoft.com/office/powerpoint/2010/main" val="3007113673"/>
      </p:ext>
    </p:extLst>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2656"/>
            <a:ext cx="12192000" cy="1323439"/>
          </a:xfrm>
          <a:prstGeom prst="rect">
            <a:avLst/>
          </a:prstGeom>
          <a:noFill/>
        </p:spPr>
        <p:txBody>
          <a:bodyPr wrap="square" rtlCol="0">
            <a:spAutoFit/>
          </a:bodyPr>
          <a:lstStyle/>
          <a:p>
            <a:pPr algn="ctr"/>
            <a:r>
              <a:rPr lang="en-US" sz="4000" u="sng" dirty="0">
                <a:solidFill>
                  <a:srgbClr val="008000"/>
                </a:solidFill>
                <a:latin typeface="Cooper Black" panose="0208090404030B020404" pitchFamily="18" charset="0"/>
              </a:rPr>
              <a:t>OVERVIEW OF SECURITY AGENCIES AND THE MEDIA IN NIGERIA (</a:t>
            </a:r>
            <a:r>
              <a:rPr lang="en-US" sz="4000" u="sng" dirty="0" err="1">
                <a:solidFill>
                  <a:srgbClr val="008000"/>
                </a:solidFill>
                <a:latin typeface="Cooper Black" panose="0208090404030B020404" pitchFamily="18" charset="0"/>
              </a:rPr>
              <a:t>Cont</a:t>
            </a:r>
            <a:r>
              <a:rPr lang="en-US" sz="4000" u="sng" dirty="0">
                <a:solidFill>
                  <a:srgbClr val="008000"/>
                </a:solidFill>
                <a:latin typeface="Cooper Black" panose="0208090404030B020404" pitchFamily="18" charset="0"/>
              </a:rPr>
              <a:t>)</a:t>
            </a:r>
          </a:p>
        </p:txBody>
      </p:sp>
      <p:sp>
        <p:nvSpPr>
          <p:cNvPr id="4" name="TextBox 3"/>
          <p:cNvSpPr txBox="1"/>
          <p:nvPr/>
        </p:nvSpPr>
        <p:spPr>
          <a:xfrm>
            <a:off x="479376" y="2642851"/>
            <a:ext cx="11233248" cy="2586349"/>
          </a:xfrm>
          <a:prstGeom prst="rect">
            <a:avLst/>
          </a:prstGeom>
          <a:noFill/>
        </p:spPr>
        <p:txBody>
          <a:bodyPr wrap="square" rtlCol="0">
            <a:spAutoFit/>
          </a:bodyPr>
          <a:lstStyle/>
          <a:p>
            <a:pPr marL="0" lvl="1" algn="just">
              <a:lnSpc>
                <a:spcPct val="130000"/>
              </a:lnSpc>
              <a:spcBef>
                <a:spcPts val="600"/>
              </a:spcBef>
              <a:spcAft>
                <a:spcPts val="600"/>
              </a:spcAft>
            </a:pPr>
            <a:r>
              <a:rPr lang="en-US" sz="3200" b="1" i="1" dirty="0">
                <a:ln w="0"/>
                <a:effectLst>
                  <a:outerShdw blurRad="38100" dist="19050" dir="2700000" algn="tl" rotWithShape="0">
                    <a:schemeClr val="dk1">
                      <a:alpha val="40000"/>
                    </a:schemeClr>
                  </a:outerShdw>
                </a:effectLst>
                <a:latin typeface="Cambria" panose="02040503050406030204" pitchFamily="18" charset="0"/>
              </a:rPr>
              <a:t>In a nutshell therefore</a:t>
            </a:r>
            <a:r>
              <a:rPr lang="en-US" sz="3200" b="1" i="1">
                <a:ln w="0"/>
                <a:effectLst>
                  <a:outerShdw blurRad="38100" dist="19050" dir="2700000" algn="tl" rotWithShape="0">
                    <a:schemeClr val="dk1">
                      <a:alpha val="40000"/>
                    </a:schemeClr>
                  </a:outerShdw>
                </a:effectLst>
                <a:latin typeface="Cambria" panose="02040503050406030204" pitchFamily="18" charset="0"/>
              </a:rPr>
              <a:t>, a robust </a:t>
            </a:r>
            <a:r>
              <a:rPr lang="en-US" sz="3200" b="1" i="1" dirty="0">
                <a:ln w="0"/>
                <a:effectLst>
                  <a:outerShdw blurRad="38100" dist="19050" dir="2700000" algn="tl" rotWithShape="0">
                    <a:schemeClr val="dk1">
                      <a:alpha val="40000"/>
                    </a:schemeClr>
                  </a:outerShdw>
                </a:effectLst>
                <a:latin typeface="Cambria" panose="02040503050406030204" pitchFamily="18" charset="0"/>
              </a:rPr>
              <a:t>investigative journalism is a crucial part of democracy as it can prompt official enquiries, influence changes or result in greater transparency and accountability in governance.</a:t>
            </a:r>
          </a:p>
        </p:txBody>
      </p:sp>
    </p:spTree>
    <p:extLst>
      <p:ext uri="{BB962C8B-B14F-4D97-AF65-F5344CB8AC3E}">
        <p14:creationId xmlns:p14="http://schemas.microsoft.com/office/powerpoint/2010/main" val="3910598871"/>
      </p:ext>
    </p:extLst>
  </p:cSld>
  <p:clrMapOvr>
    <a:masterClrMapping/>
  </p:clrMapOvr>
  <p:transition spd="slow">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04664"/>
            <a:ext cx="12192000" cy="5976664"/>
          </a:xfrm>
          <a:effectLst/>
        </p:spPr>
        <p:txBody>
          <a:bodyPr>
            <a:noAutofit/>
          </a:bodyPr>
          <a:lstStyle/>
          <a:p>
            <a:r>
              <a:rPr lang="en-US" sz="5400" b="1" dirty="0" smtClean="0">
                <a:ln w="0"/>
                <a:solidFill>
                  <a:srgbClr val="008000"/>
                </a:solidFill>
                <a:effectLst>
                  <a:outerShdw blurRad="38100" dist="19050" dir="2700000" algn="tl" rotWithShape="0">
                    <a:schemeClr val="dk1">
                      <a:alpha val="40000"/>
                    </a:schemeClr>
                  </a:outerShdw>
                </a:effectLst>
                <a:latin typeface="Cooper Black" panose="0208090404030B020404" pitchFamily="18" charset="0"/>
              </a:rPr>
              <a:t>THE </a:t>
            </a:r>
            <a:r>
              <a:rPr lang="en-US" sz="5400" b="1" dirty="0" smtClean="0">
                <a:ln w="0"/>
                <a:solidFill>
                  <a:srgbClr val="008000"/>
                </a:solidFill>
                <a:effectLst>
                  <a:outerShdw blurRad="38100" dist="19050" dir="2700000" algn="tl" rotWithShape="0">
                    <a:schemeClr val="dk1">
                      <a:alpha val="40000"/>
                    </a:schemeClr>
                  </a:outerShdw>
                </a:effectLst>
                <a:latin typeface="Cooper Black" panose="0208090404030B020404" pitchFamily="18" charset="0"/>
              </a:rPr>
              <a:t>RELATIONSHIP </a:t>
            </a:r>
            <a:r>
              <a:rPr lang="en-US" sz="5400" b="1" dirty="0">
                <a:ln w="0"/>
                <a:solidFill>
                  <a:srgbClr val="008000"/>
                </a:solidFill>
                <a:effectLst>
                  <a:outerShdw blurRad="38100" dist="19050" dir="2700000" algn="tl" rotWithShape="0">
                    <a:schemeClr val="dk1">
                      <a:alpha val="40000"/>
                    </a:schemeClr>
                  </a:outerShdw>
                </a:effectLst>
                <a:latin typeface="Cooper Black" panose="0208090404030B020404" pitchFamily="18" charset="0"/>
              </a:rPr>
              <a:t>BETWEEN SECURITY AGENCIES</a:t>
            </a:r>
            <a:br>
              <a:rPr lang="en-US" sz="5400" b="1" dirty="0">
                <a:ln w="0"/>
                <a:solidFill>
                  <a:srgbClr val="008000"/>
                </a:solidFill>
                <a:effectLst>
                  <a:outerShdw blurRad="38100" dist="19050" dir="2700000" algn="tl" rotWithShape="0">
                    <a:schemeClr val="dk1">
                      <a:alpha val="40000"/>
                    </a:schemeClr>
                  </a:outerShdw>
                </a:effectLst>
                <a:latin typeface="Cooper Black" panose="0208090404030B020404" pitchFamily="18" charset="0"/>
              </a:rPr>
            </a:br>
            <a:r>
              <a:rPr lang="en-US" sz="5400" b="1" dirty="0">
                <a:ln w="0"/>
                <a:solidFill>
                  <a:srgbClr val="008000"/>
                </a:solidFill>
                <a:effectLst>
                  <a:outerShdw blurRad="38100" dist="19050" dir="2700000" algn="tl" rotWithShape="0">
                    <a:schemeClr val="dk1">
                      <a:alpha val="40000"/>
                    </a:schemeClr>
                  </a:outerShdw>
                </a:effectLst>
                <a:latin typeface="Cooper Black" panose="0208090404030B020404" pitchFamily="18" charset="0"/>
              </a:rPr>
              <a:t>AND THE </a:t>
            </a:r>
            <a:r>
              <a:rPr lang="en-US" sz="5400" b="1" dirty="0" smtClean="0">
                <a:ln w="0"/>
                <a:solidFill>
                  <a:srgbClr val="008000"/>
                </a:solidFill>
                <a:effectLst>
                  <a:outerShdw blurRad="38100" dist="19050" dir="2700000" algn="tl" rotWithShape="0">
                    <a:schemeClr val="dk1">
                      <a:alpha val="40000"/>
                    </a:schemeClr>
                  </a:outerShdw>
                </a:effectLst>
                <a:latin typeface="Cooper Black" panose="0208090404030B020404" pitchFamily="18" charset="0"/>
              </a:rPr>
              <a:t>MEDIA</a:t>
            </a:r>
            <a:endParaRPr lang="fr-FR" b="1" dirty="0">
              <a:ln w="0"/>
              <a:solidFill>
                <a:srgbClr val="008000"/>
              </a:solidFill>
              <a:effectLst>
                <a:outerShdw blurRad="38100" dist="19050" dir="2700000" algn="tl" rotWithShape="0">
                  <a:schemeClr val="dk1">
                    <a:alpha val="40000"/>
                  </a:schemeClr>
                </a:outerShdw>
              </a:effectLst>
              <a:latin typeface="Cooper Black" panose="0208090404030B020404" pitchFamily="18" charset="0"/>
            </a:endParaRPr>
          </a:p>
        </p:txBody>
      </p:sp>
    </p:spTree>
    <p:extLst>
      <p:ext uri="{BB962C8B-B14F-4D97-AF65-F5344CB8AC3E}">
        <p14:creationId xmlns:p14="http://schemas.microsoft.com/office/powerpoint/2010/main" val="1073236485"/>
      </p:ext>
    </p:extLst>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2656"/>
            <a:ext cx="12192000" cy="1200329"/>
          </a:xfrm>
          <a:prstGeom prst="rect">
            <a:avLst/>
          </a:prstGeom>
          <a:noFill/>
        </p:spPr>
        <p:txBody>
          <a:bodyPr wrap="square" rtlCol="0">
            <a:spAutoFit/>
          </a:bodyPr>
          <a:lstStyle/>
          <a:p>
            <a:pPr algn="ctr"/>
            <a:r>
              <a:rPr lang="en-US" sz="3600" u="sng" dirty="0">
                <a:solidFill>
                  <a:srgbClr val="008000"/>
                </a:solidFill>
                <a:latin typeface="Cooper Black" panose="0208090404030B020404" pitchFamily="18" charset="0"/>
              </a:rPr>
              <a:t>THE RELATIONSHIP BETWEEN SECURITY </a:t>
            </a:r>
            <a:r>
              <a:rPr lang="en-US" sz="3600" u="sng" dirty="0" smtClean="0">
                <a:solidFill>
                  <a:srgbClr val="008000"/>
                </a:solidFill>
                <a:latin typeface="Cooper Black" panose="0208090404030B020404" pitchFamily="18" charset="0"/>
              </a:rPr>
              <a:t>AGENCIES AND </a:t>
            </a:r>
            <a:r>
              <a:rPr lang="en-US" sz="3600" u="sng" dirty="0">
                <a:solidFill>
                  <a:srgbClr val="008000"/>
                </a:solidFill>
                <a:latin typeface="Cooper Black" panose="0208090404030B020404" pitchFamily="18" charset="0"/>
              </a:rPr>
              <a:t>THE MEDIA</a:t>
            </a:r>
            <a:endParaRPr lang="en-US" sz="3600" u="sng" dirty="0">
              <a:solidFill>
                <a:srgbClr val="008000"/>
              </a:solidFill>
              <a:latin typeface="Cooper Black" panose="0208090404030B020404" pitchFamily="18" charset="0"/>
            </a:endParaRPr>
          </a:p>
        </p:txBody>
      </p:sp>
      <p:sp>
        <p:nvSpPr>
          <p:cNvPr id="4" name="TextBox 3"/>
          <p:cNvSpPr txBox="1"/>
          <p:nvPr/>
        </p:nvSpPr>
        <p:spPr>
          <a:xfrm>
            <a:off x="479376" y="1412776"/>
            <a:ext cx="11233248" cy="5109091"/>
          </a:xfrm>
          <a:prstGeom prst="rect">
            <a:avLst/>
          </a:prstGeom>
          <a:noFill/>
        </p:spPr>
        <p:txBody>
          <a:bodyPr wrap="square" rtlCol="0">
            <a:spAutoFit/>
          </a:bodyPr>
          <a:lstStyle/>
          <a:p>
            <a:pPr marL="342900" lvl="1" indent="-342900" algn="just">
              <a:lnSpc>
                <a:spcPct val="130000"/>
              </a:lnSpc>
              <a:spcBef>
                <a:spcPts val="600"/>
              </a:spcBef>
              <a:spcAft>
                <a:spcPts val="600"/>
              </a:spcAft>
              <a:buFont typeface="Wingdings" panose="05000000000000000000" pitchFamily="2" charset="2"/>
              <a:buChar char="v"/>
            </a:pPr>
            <a:r>
              <a:rPr lang="en-US" sz="2000" b="1" i="1" dirty="0">
                <a:ln w="0"/>
                <a:effectLst>
                  <a:outerShdw blurRad="38100" dist="19050" dir="2700000" algn="tl" rotWithShape="0">
                    <a:schemeClr val="dk1">
                      <a:alpha val="40000"/>
                    </a:schemeClr>
                  </a:outerShdw>
                </a:effectLst>
                <a:latin typeface="Cambria" panose="02040503050406030204" pitchFamily="18" charset="0"/>
              </a:rPr>
              <a:t>Over the years, especially during the successive military regimes, the relationship between the media and security agencies was anything but cordial</a:t>
            </a:r>
          </a:p>
          <a:p>
            <a:pPr marL="342900" lvl="1" indent="-342900" algn="just">
              <a:lnSpc>
                <a:spcPct val="130000"/>
              </a:lnSpc>
              <a:spcBef>
                <a:spcPts val="600"/>
              </a:spcBef>
              <a:spcAft>
                <a:spcPts val="600"/>
              </a:spcAft>
              <a:buFont typeface="Wingdings" panose="05000000000000000000" pitchFamily="2" charset="2"/>
              <a:buChar char="v"/>
            </a:pPr>
            <a:r>
              <a:rPr lang="en-US" sz="2000" b="1" i="1" dirty="0">
                <a:ln w="0"/>
                <a:effectLst>
                  <a:outerShdw blurRad="38100" dist="19050" dir="2700000" algn="tl" rotWithShape="0">
                    <a:schemeClr val="dk1">
                      <a:alpha val="40000"/>
                    </a:schemeClr>
                  </a:outerShdw>
                </a:effectLst>
                <a:latin typeface="Cambria" panose="02040503050406030204" pitchFamily="18" charset="0"/>
              </a:rPr>
              <a:t>The security agencies are saddled with the responsibilities of pursuing national security that is assigned to it by the </a:t>
            </a:r>
            <a:r>
              <a:rPr lang="en-US" sz="2000" b="1" i="1" dirty="0" smtClean="0">
                <a:ln w="0"/>
                <a:effectLst>
                  <a:outerShdw blurRad="38100" dist="19050" dir="2700000" algn="tl" rotWithShape="0">
                    <a:schemeClr val="dk1">
                      <a:alpha val="40000"/>
                    </a:schemeClr>
                  </a:outerShdw>
                </a:effectLst>
                <a:latin typeface="Cambria" panose="02040503050406030204" pitchFamily="18" charset="0"/>
              </a:rPr>
              <a:t>constitution</a:t>
            </a:r>
          </a:p>
          <a:p>
            <a:pPr marL="342900" lvl="1" indent="-342900" algn="just">
              <a:lnSpc>
                <a:spcPct val="130000"/>
              </a:lnSpc>
              <a:spcBef>
                <a:spcPts val="600"/>
              </a:spcBef>
              <a:spcAft>
                <a:spcPts val="600"/>
              </a:spcAft>
              <a:buFont typeface="Wingdings" panose="05000000000000000000" pitchFamily="2" charset="2"/>
              <a:buChar char="v"/>
            </a:pPr>
            <a:r>
              <a:rPr lang="en-US" sz="2000" b="1" i="1" dirty="0" smtClean="0">
                <a:ln w="0"/>
                <a:effectLst>
                  <a:outerShdw blurRad="38100" dist="19050" dir="2700000" algn="tl" rotWithShape="0">
                    <a:schemeClr val="dk1">
                      <a:alpha val="40000"/>
                    </a:schemeClr>
                  </a:outerShdw>
                </a:effectLst>
                <a:latin typeface="Cambria" panose="02040503050406030204" pitchFamily="18" charset="0"/>
              </a:rPr>
              <a:t>Given </a:t>
            </a:r>
            <a:r>
              <a:rPr lang="en-US" sz="2000" b="1" i="1" dirty="0">
                <a:ln w="0"/>
                <a:effectLst>
                  <a:outerShdw blurRad="38100" dist="19050" dir="2700000" algn="tl" rotWithShape="0">
                    <a:schemeClr val="dk1">
                      <a:alpha val="40000"/>
                    </a:schemeClr>
                  </a:outerShdw>
                </a:effectLst>
                <a:latin typeface="Cambria" panose="02040503050406030204" pitchFamily="18" charset="0"/>
              </a:rPr>
              <a:t>secrecy as a strategic value for the execution of military operations, the military is understandably reluctant for opening up to the media or the public. </a:t>
            </a:r>
            <a:endParaRPr lang="en-US" sz="2000" b="1" i="1" dirty="0" smtClean="0">
              <a:ln w="0"/>
              <a:effectLst>
                <a:outerShdw blurRad="38100" dist="19050" dir="2700000" algn="tl" rotWithShape="0">
                  <a:schemeClr val="dk1">
                    <a:alpha val="40000"/>
                  </a:schemeClr>
                </a:outerShdw>
              </a:effectLst>
              <a:latin typeface="Cambria" panose="02040503050406030204" pitchFamily="18" charset="0"/>
            </a:endParaRPr>
          </a:p>
          <a:p>
            <a:pPr marL="342900" lvl="1" indent="-342900" algn="just">
              <a:lnSpc>
                <a:spcPct val="130000"/>
              </a:lnSpc>
              <a:spcBef>
                <a:spcPts val="600"/>
              </a:spcBef>
              <a:spcAft>
                <a:spcPts val="600"/>
              </a:spcAft>
              <a:buFont typeface="Wingdings" panose="05000000000000000000" pitchFamily="2" charset="2"/>
              <a:buChar char="v"/>
            </a:pPr>
            <a:r>
              <a:rPr lang="en-US" sz="2000" b="1" i="1" dirty="0" smtClean="0">
                <a:ln w="0"/>
                <a:effectLst>
                  <a:outerShdw blurRad="38100" dist="19050" dir="2700000" algn="tl" rotWithShape="0">
                    <a:schemeClr val="dk1">
                      <a:alpha val="40000"/>
                    </a:schemeClr>
                  </a:outerShdw>
                </a:effectLst>
                <a:latin typeface="Cambria" panose="02040503050406030204" pitchFamily="18" charset="0"/>
              </a:rPr>
              <a:t>The </a:t>
            </a:r>
            <a:r>
              <a:rPr lang="en-US" sz="2000" b="1" i="1" dirty="0">
                <a:ln w="0"/>
                <a:effectLst>
                  <a:outerShdw blurRad="38100" dist="19050" dir="2700000" algn="tl" rotWithShape="0">
                    <a:schemeClr val="dk1">
                      <a:alpha val="40000"/>
                    </a:schemeClr>
                  </a:outerShdw>
                </a:effectLst>
                <a:latin typeface="Cambria" panose="02040503050406030204" pitchFamily="18" charset="0"/>
              </a:rPr>
              <a:t>military do not trust the media especially against the background that it had been a victim of malicious journalism in the </a:t>
            </a:r>
            <a:r>
              <a:rPr lang="en-US" sz="2000" b="1" i="1" dirty="0" smtClean="0">
                <a:ln w="0"/>
                <a:effectLst>
                  <a:outerShdw blurRad="38100" dist="19050" dir="2700000" algn="tl" rotWithShape="0">
                    <a:schemeClr val="dk1">
                      <a:alpha val="40000"/>
                    </a:schemeClr>
                  </a:outerShdw>
                </a:effectLst>
                <a:latin typeface="Cambria" panose="02040503050406030204" pitchFamily="18" charset="0"/>
              </a:rPr>
              <a:t>past</a:t>
            </a:r>
            <a:endParaRPr lang="en-US" sz="2000" b="1" i="1" dirty="0">
              <a:ln w="0"/>
              <a:effectLst>
                <a:outerShdw blurRad="38100" dist="19050" dir="2700000" algn="tl" rotWithShape="0">
                  <a:schemeClr val="dk1">
                    <a:alpha val="40000"/>
                  </a:schemeClr>
                </a:outerShdw>
              </a:effectLst>
              <a:latin typeface="Cambria" panose="02040503050406030204" pitchFamily="18" charset="0"/>
            </a:endParaRPr>
          </a:p>
          <a:p>
            <a:pPr marL="342900" lvl="1" indent="-342900" algn="just">
              <a:lnSpc>
                <a:spcPct val="130000"/>
              </a:lnSpc>
              <a:spcBef>
                <a:spcPts val="600"/>
              </a:spcBef>
              <a:spcAft>
                <a:spcPts val="600"/>
              </a:spcAft>
              <a:buFont typeface="Wingdings" panose="05000000000000000000" pitchFamily="2" charset="2"/>
              <a:buChar char="v"/>
            </a:pPr>
            <a:r>
              <a:rPr lang="en-US" sz="2000" b="1" i="1" dirty="0" smtClean="0">
                <a:ln w="0"/>
                <a:effectLst>
                  <a:outerShdw blurRad="38100" dist="19050" dir="2700000" algn="tl" rotWithShape="0">
                    <a:schemeClr val="dk1">
                      <a:alpha val="40000"/>
                    </a:schemeClr>
                  </a:outerShdw>
                </a:effectLst>
                <a:latin typeface="Cambria" panose="02040503050406030204" pitchFamily="18" charset="0"/>
              </a:rPr>
              <a:t>Since </a:t>
            </a:r>
            <a:r>
              <a:rPr lang="en-US" sz="2000" b="1" i="1" dirty="0">
                <a:ln w="0"/>
                <a:effectLst>
                  <a:outerShdw blurRad="38100" dist="19050" dir="2700000" algn="tl" rotWithShape="0">
                    <a:schemeClr val="dk1">
                      <a:alpha val="40000"/>
                    </a:schemeClr>
                  </a:outerShdw>
                </a:effectLst>
                <a:latin typeface="Cambria" panose="02040503050406030204" pitchFamily="18" charset="0"/>
              </a:rPr>
              <a:t>the advent of the current democratic dispensation, especially with the enactment of Freedom of Information (</a:t>
            </a:r>
            <a:r>
              <a:rPr lang="en-US" sz="2000" b="1" i="1" dirty="0" err="1">
                <a:ln w="0"/>
                <a:effectLst>
                  <a:outerShdw blurRad="38100" dist="19050" dir="2700000" algn="tl" rotWithShape="0">
                    <a:schemeClr val="dk1">
                      <a:alpha val="40000"/>
                    </a:schemeClr>
                  </a:outerShdw>
                </a:effectLst>
                <a:latin typeface="Cambria" panose="02040503050406030204" pitchFamily="18" charset="0"/>
              </a:rPr>
              <a:t>FoI</a:t>
            </a:r>
            <a:r>
              <a:rPr lang="en-US" sz="2000" b="1" i="1" dirty="0">
                <a:ln w="0"/>
                <a:effectLst>
                  <a:outerShdw blurRad="38100" dist="19050" dir="2700000" algn="tl" rotWithShape="0">
                    <a:schemeClr val="dk1">
                      <a:alpha val="40000"/>
                    </a:schemeClr>
                  </a:outerShdw>
                </a:effectLst>
                <a:latin typeface="Cambria" panose="02040503050406030204" pitchFamily="18" charset="0"/>
              </a:rPr>
              <a:t>) </a:t>
            </a:r>
            <a:r>
              <a:rPr lang="en-US" sz="2000" b="1" i="1" dirty="0" smtClean="0">
                <a:ln w="0"/>
                <a:effectLst>
                  <a:outerShdw blurRad="38100" dist="19050" dir="2700000" algn="tl" rotWithShape="0">
                    <a:schemeClr val="dk1">
                      <a:alpha val="40000"/>
                    </a:schemeClr>
                  </a:outerShdw>
                </a:effectLst>
                <a:latin typeface="Cambria" panose="02040503050406030204" pitchFamily="18" charset="0"/>
              </a:rPr>
              <a:t>Act</a:t>
            </a:r>
            <a:r>
              <a:rPr lang="en-US" sz="2000" b="1" i="1" dirty="0">
                <a:ln w="0"/>
                <a:effectLst>
                  <a:outerShdw blurRad="38100" dist="19050" dir="2700000" algn="tl" rotWithShape="0">
                    <a:schemeClr val="dk1">
                      <a:alpha val="40000"/>
                    </a:schemeClr>
                  </a:outerShdw>
                </a:effectLst>
                <a:latin typeface="Cambria" panose="02040503050406030204" pitchFamily="18" charset="0"/>
              </a:rPr>
              <a:t>, the security agencies have been compelled to be </a:t>
            </a:r>
            <a:r>
              <a:rPr lang="en-US" sz="2000" b="1" i="1" dirty="0" smtClean="0">
                <a:ln w="0"/>
                <a:effectLst>
                  <a:outerShdw blurRad="38100" dist="19050" dir="2700000" algn="tl" rotWithShape="0">
                    <a:schemeClr val="dk1">
                      <a:alpha val="40000"/>
                    </a:schemeClr>
                  </a:outerShdw>
                </a:effectLst>
                <a:latin typeface="Cambria" panose="02040503050406030204" pitchFamily="18" charset="0"/>
              </a:rPr>
              <a:t>more open </a:t>
            </a:r>
            <a:r>
              <a:rPr lang="en-US" sz="2000" b="1" i="1" dirty="0">
                <a:ln w="0"/>
                <a:effectLst>
                  <a:outerShdw blurRad="38100" dist="19050" dir="2700000" algn="tl" rotWithShape="0">
                    <a:schemeClr val="dk1">
                      <a:alpha val="40000"/>
                    </a:schemeClr>
                  </a:outerShdw>
                </a:effectLst>
                <a:latin typeface="Cambria" panose="02040503050406030204" pitchFamily="18" charset="0"/>
              </a:rPr>
              <a:t>and </a:t>
            </a:r>
            <a:r>
              <a:rPr lang="en-US" sz="2000" b="1" i="1" dirty="0" smtClean="0">
                <a:ln w="0"/>
                <a:effectLst>
                  <a:outerShdw blurRad="38100" dist="19050" dir="2700000" algn="tl" rotWithShape="0">
                    <a:schemeClr val="dk1">
                      <a:alpha val="40000"/>
                    </a:schemeClr>
                  </a:outerShdw>
                </a:effectLst>
                <a:latin typeface="Cambria" panose="02040503050406030204" pitchFamily="18" charset="0"/>
              </a:rPr>
              <a:t>be more </a:t>
            </a:r>
            <a:r>
              <a:rPr lang="en-US" sz="2000" b="1" i="1" dirty="0">
                <a:ln w="0"/>
                <a:effectLst>
                  <a:outerShdw blurRad="38100" dist="19050" dir="2700000" algn="tl" rotWithShape="0">
                    <a:schemeClr val="dk1">
                      <a:alpha val="40000"/>
                    </a:schemeClr>
                  </a:outerShdw>
                </a:effectLst>
                <a:latin typeface="Cambria" panose="02040503050406030204" pitchFamily="18" charset="0"/>
              </a:rPr>
              <a:t>accountable to the </a:t>
            </a:r>
            <a:r>
              <a:rPr lang="en-US" sz="2000" b="1" i="1" dirty="0" smtClean="0">
                <a:ln w="0"/>
                <a:effectLst>
                  <a:outerShdw blurRad="38100" dist="19050" dir="2700000" algn="tl" rotWithShape="0">
                    <a:schemeClr val="dk1">
                      <a:alpha val="40000"/>
                    </a:schemeClr>
                  </a:outerShdw>
                </a:effectLst>
                <a:latin typeface="Cambria" panose="02040503050406030204" pitchFamily="18" charset="0"/>
              </a:rPr>
              <a:t>people</a:t>
            </a:r>
          </a:p>
        </p:txBody>
      </p:sp>
    </p:spTree>
    <p:extLst>
      <p:ext uri="{BB962C8B-B14F-4D97-AF65-F5344CB8AC3E}">
        <p14:creationId xmlns:p14="http://schemas.microsoft.com/office/powerpoint/2010/main" val="1998685123"/>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04664"/>
            <a:ext cx="12192000" cy="5976664"/>
          </a:xfrm>
          <a:effectLst/>
        </p:spPr>
        <p:txBody>
          <a:bodyPr>
            <a:noAutofit/>
          </a:bodyPr>
          <a:lstStyle/>
          <a:p>
            <a:r>
              <a:rPr lang="en-US" sz="9600" b="1" dirty="0">
                <a:ln w="0"/>
                <a:solidFill>
                  <a:srgbClr val="008000"/>
                </a:solidFill>
                <a:effectLst>
                  <a:outerShdw blurRad="38100" dist="19050" dir="2700000" algn="tl" rotWithShape="0">
                    <a:schemeClr val="dk1">
                      <a:alpha val="40000"/>
                    </a:schemeClr>
                  </a:outerShdw>
                </a:effectLst>
                <a:latin typeface="Cooper Black" panose="0208090404030B020404" pitchFamily="18" charset="0"/>
              </a:rPr>
              <a:t>INTRODUCTION</a:t>
            </a:r>
            <a:endParaRPr lang="fr-FR" sz="8000" b="1" dirty="0">
              <a:ln w="0"/>
              <a:solidFill>
                <a:srgbClr val="008000"/>
              </a:solidFill>
              <a:effectLst>
                <a:outerShdw blurRad="38100" dist="19050" dir="2700000" algn="tl" rotWithShape="0">
                  <a:schemeClr val="dk1">
                    <a:alpha val="40000"/>
                  </a:schemeClr>
                </a:outerShdw>
              </a:effectLst>
              <a:latin typeface="Cooper Black" panose="0208090404030B020404" pitchFamily="18" charset="0"/>
            </a:endParaRPr>
          </a:p>
        </p:txBody>
      </p:sp>
    </p:spTree>
    <p:extLst>
      <p:ext uri="{BB962C8B-B14F-4D97-AF65-F5344CB8AC3E}">
        <p14:creationId xmlns:p14="http://schemas.microsoft.com/office/powerpoint/2010/main" val="1524512908"/>
      </p:ext>
    </p:extLst>
  </p:cSld>
  <p:clrMapOvr>
    <a:masterClrMapping/>
  </p:clrMapOvr>
  <p:transition spd="slow">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2656"/>
            <a:ext cx="12192000" cy="1200329"/>
          </a:xfrm>
          <a:prstGeom prst="rect">
            <a:avLst/>
          </a:prstGeom>
          <a:noFill/>
        </p:spPr>
        <p:txBody>
          <a:bodyPr wrap="square" rtlCol="0">
            <a:spAutoFit/>
          </a:bodyPr>
          <a:lstStyle/>
          <a:p>
            <a:pPr algn="ctr"/>
            <a:r>
              <a:rPr lang="en-US" sz="3600" u="sng" dirty="0">
                <a:solidFill>
                  <a:srgbClr val="008000"/>
                </a:solidFill>
                <a:latin typeface="Cooper Black" panose="0208090404030B020404" pitchFamily="18" charset="0"/>
              </a:rPr>
              <a:t>THE RELATIONSHIP BETWEEN SECURITY </a:t>
            </a:r>
            <a:r>
              <a:rPr lang="en-US" sz="3600" u="sng" dirty="0" smtClean="0">
                <a:solidFill>
                  <a:srgbClr val="008000"/>
                </a:solidFill>
                <a:latin typeface="Cooper Black" panose="0208090404030B020404" pitchFamily="18" charset="0"/>
              </a:rPr>
              <a:t>AGENCIES AND </a:t>
            </a:r>
            <a:r>
              <a:rPr lang="en-US" sz="3600" u="sng" dirty="0">
                <a:solidFill>
                  <a:srgbClr val="008000"/>
                </a:solidFill>
                <a:latin typeface="Cooper Black" panose="0208090404030B020404" pitchFamily="18" charset="0"/>
              </a:rPr>
              <a:t>THE MEDIA </a:t>
            </a:r>
            <a:r>
              <a:rPr lang="en-US" sz="3600" u="sng" dirty="0">
                <a:solidFill>
                  <a:srgbClr val="008000"/>
                </a:solidFill>
                <a:latin typeface="Cooper Black" panose="0208090404030B020404" pitchFamily="18" charset="0"/>
              </a:rPr>
              <a:t>(</a:t>
            </a:r>
            <a:r>
              <a:rPr lang="en-US" sz="3600" u="sng" dirty="0" err="1">
                <a:solidFill>
                  <a:srgbClr val="008000"/>
                </a:solidFill>
                <a:latin typeface="Cooper Black" panose="0208090404030B020404" pitchFamily="18" charset="0"/>
              </a:rPr>
              <a:t>Cont</a:t>
            </a:r>
            <a:r>
              <a:rPr lang="en-US" sz="3600" u="sng" dirty="0">
                <a:solidFill>
                  <a:srgbClr val="008000"/>
                </a:solidFill>
                <a:latin typeface="Cooper Black" panose="0208090404030B020404" pitchFamily="18" charset="0"/>
              </a:rPr>
              <a:t>)</a:t>
            </a:r>
          </a:p>
        </p:txBody>
      </p:sp>
      <p:sp>
        <p:nvSpPr>
          <p:cNvPr id="4" name="TextBox 3"/>
          <p:cNvSpPr txBox="1"/>
          <p:nvPr/>
        </p:nvSpPr>
        <p:spPr>
          <a:xfrm>
            <a:off x="479376" y="1556792"/>
            <a:ext cx="11233248" cy="4909357"/>
          </a:xfrm>
          <a:prstGeom prst="rect">
            <a:avLst/>
          </a:prstGeom>
          <a:noFill/>
        </p:spPr>
        <p:txBody>
          <a:bodyPr wrap="square" rtlCol="0">
            <a:spAutoFit/>
          </a:bodyPr>
          <a:lstStyle/>
          <a:p>
            <a:pPr marL="342900" lvl="1" indent="-342900" algn="just">
              <a:lnSpc>
                <a:spcPct val="130000"/>
              </a:lnSpc>
              <a:spcBef>
                <a:spcPts val="600"/>
              </a:spcBef>
              <a:spcAft>
                <a:spcPts val="600"/>
              </a:spcAft>
              <a:buFont typeface="Wingdings" panose="05000000000000000000" pitchFamily="2" charset="2"/>
              <a:buChar char="v"/>
            </a:pPr>
            <a:r>
              <a:rPr lang="en-US" sz="2200" b="1" i="1" dirty="0">
                <a:ln w="0"/>
                <a:effectLst>
                  <a:outerShdw blurRad="38100" dist="19050" dir="2700000" algn="tl" rotWithShape="0">
                    <a:schemeClr val="dk1">
                      <a:alpha val="40000"/>
                    </a:schemeClr>
                  </a:outerShdw>
                </a:effectLst>
                <a:latin typeface="Cambria" panose="02040503050406030204" pitchFamily="18" charset="0"/>
              </a:rPr>
              <a:t>Media coverage of security agencies’ operations has often posed serious paradoxes between the public’s right to know and the need to protect national security interests</a:t>
            </a:r>
          </a:p>
          <a:p>
            <a:pPr marL="342900" lvl="1" indent="-342900" algn="just">
              <a:lnSpc>
                <a:spcPct val="130000"/>
              </a:lnSpc>
              <a:spcBef>
                <a:spcPts val="600"/>
              </a:spcBef>
              <a:spcAft>
                <a:spcPts val="600"/>
              </a:spcAft>
              <a:buFont typeface="Wingdings" panose="05000000000000000000" pitchFamily="2" charset="2"/>
              <a:buChar char="v"/>
            </a:pPr>
            <a:r>
              <a:rPr lang="en-US" sz="2200" b="1" i="1" dirty="0">
                <a:ln w="0"/>
                <a:effectLst>
                  <a:outerShdw blurRad="38100" dist="19050" dir="2700000" algn="tl" rotWithShape="0">
                    <a:schemeClr val="dk1">
                      <a:alpha val="40000"/>
                    </a:schemeClr>
                  </a:outerShdw>
                </a:effectLst>
                <a:latin typeface="Cambria" panose="02040503050406030204" pitchFamily="18" charset="0"/>
              </a:rPr>
              <a:t>The public’s right to know stops exactly where it jeopardizes national security interest</a:t>
            </a:r>
          </a:p>
          <a:p>
            <a:pPr marL="342900" lvl="1" indent="-342900" algn="just">
              <a:lnSpc>
                <a:spcPct val="130000"/>
              </a:lnSpc>
              <a:spcBef>
                <a:spcPts val="600"/>
              </a:spcBef>
              <a:spcAft>
                <a:spcPts val="600"/>
              </a:spcAft>
              <a:buFont typeface="Wingdings" panose="05000000000000000000" pitchFamily="2" charset="2"/>
              <a:buChar char="v"/>
            </a:pPr>
            <a:r>
              <a:rPr lang="en-US" sz="2200" b="1" i="1" dirty="0">
                <a:ln w="0"/>
                <a:effectLst>
                  <a:outerShdw blurRad="38100" dist="19050" dir="2700000" algn="tl" rotWithShape="0">
                    <a:schemeClr val="dk1">
                      <a:alpha val="40000"/>
                    </a:schemeClr>
                  </a:outerShdw>
                </a:effectLst>
                <a:latin typeface="Cambria" panose="02040503050406030204" pitchFamily="18" charset="0"/>
              </a:rPr>
              <a:t>All nations regardless of the type of government they operate, seek to protect their national security interests</a:t>
            </a:r>
          </a:p>
          <a:p>
            <a:pPr marL="342900" lvl="1" indent="-342900" algn="just">
              <a:lnSpc>
                <a:spcPct val="130000"/>
              </a:lnSpc>
              <a:spcBef>
                <a:spcPts val="600"/>
              </a:spcBef>
              <a:spcAft>
                <a:spcPts val="600"/>
              </a:spcAft>
              <a:buFont typeface="Wingdings" panose="05000000000000000000" pitchFamily="2" charset="2"/>
              <a:buChar char="v"/>
            </a:pPr>
            <a:r>
              <a:rPr lang="en-US" sz="2200" b="1" i="1" dirty="0">
                <a:ln w="0"/>
                <a:effectLst>
                  <a:outerShdw blurRad="38100" dist="19050" dir="2700000" algn="tl" rotWithShape="0">
                    <a:schemeClr val="dk1">
                      <a:alpha val="40000"/>
                    </a:schemeClr>
                  </a:outerShdw>
                </a:effectLst>
                <a:latin typeface="Cambria" panose="02040503050406030204" pitchFamily="18" charset="0"/>
              </a:rPr>
              <a:t>Whereas it is universally accepted that freedom of the press forms the bedrock of a democratic and egalitarian society; it is equally an acknowledged fact that such freedom carries with it some social responsibility all in the greater interest of national security</a:t>
            </a:r>
          </a:p>
        </p:txBody>
      </p:sp>
    </p:spTree>
    <p:extLst>
      <p:ext uri="{BB962C8B-B14F-4D97-AF65-F5344CB8AC3E}">
        <p14:creationId xmlns:p14="http://schemas.microsoft.com/office/powerpoint/2010/main" val="3790809813"/>
      </p:ext>
    </p:extLst>
  </p:cSld>
  <p:clrMapOvr>
    <a:masterClrMapping/>
  </p:clrMapOvr>
  <p:transition spd="slow">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2656"/>
            <a:ext cx="12192000" cy="1200329"/>
          </a:xfrm>
          <a:prstGeom prst="rect">
            <a:avLst/>
          </a:prstGeom>
          <a:noFill/>
        </p:spPr>
        <p:txBody>
          <a:bodyPr wrap="square" rtlCol="0">
            <a:spAutoFit/>
          </a:bodyPr>
          <a:lstStyle/>
          <a:p>
            <a:pPr algn="ctr"/>
            <a:r>
              <a:rPr lang="en-US" sz="3600" u="sng" dirty="0">
                <a:solidFill>
                  <a:srgbClr val="008000"/>
                </a:solidFill>
                <a:latin typeface="Cooper Black" panose="0208090404030B020404" pitchFamily="18" charset="0"/>
              </a:rPr>
              <a:t>THE RELATIONSHIP BETWEEN SECURITY AGENCIES AND THE MEDIA (</a:t>
            </a:r>
            <a:r>
              <a:rPr lang="en-US" sz="3600" u="sng" dirty="0" err="1">
                <a:solidFill>
                  <a:srgbClr val="008000"/>
                </a:solidFill>
                <a:latin typeface="Cooper Black" panose="0208090404030B020404" pitchFamily="18" charset="0"/>
              </a:rPr>
              <a:t>Cont</a:t>
            </a:r>
            <a:r>
              <a:rPr lang="en-US" sz="3600" u="sng" dirty="0">
                <a:solidFill>
                  <a:srgbClr val="008000"/>
                </a:solidFill>
                <a:latin typeface="Cooper Black" panose="0208090404030B020404" pitchFamily="18" charset="0"/>
              </a:rPr>
              <a:t>)</a:t>
            </a:r>
            <a:endParaRPr lang="en-US" sz="3600" u="sng" dirty="0">
              <a:solidFill>
                <a:srgbClr val="008000"/>
              </a:solidFill>
              <a:latin typeface="Cooper Black" panose="0208090404030B020404" pitchFamily="18" charset="0"/>
            </a:endParaRPr>
          </a:p>
        </p:txBody>
      </p:sp>
      <p:sp>
        <p:nvSpPr>
          <p:cNvPr id="4" name="TextBox 3"/>
          <p:cNvSpPr txBox="1"/>
          <p:nvPr/>
        </p:nvSpPr>
        <p:spPr>
          <a:xfrm>
            <a:off x="479376" y="1772816"/>
            <a:ext cx="11233248" cy="3620991"/>
          </a:xfrm>
          <a:prstGeom prst="rect">
            <a:avLst/>
          </a:prstGeom>
          <a:noFill/>
        </p:spPr>
        <p:txBody>
          <a:bodyPr wrap="square" rtlCol="0">
            <a:spAutoFit/>
          </a:bodyPr>
          <a:lstStyle/>
          <a:p>
            <a:pPr marL="342900" lvl="1" indent="-342900" algn="just">
              <a:lnSpc>
                <a:spcPct val="130000"/>
              </a:lnSpc>
              <a:spcBef>
                <a:spcPts val="600"/>
              </a:spcBef>
              <a:spcAft>
                <a:spcPts val="600"/>
              </a:spcAft>
              <a:buFont typeface="Wingdings" panose="05000000000000000000" pitchFamily="2" charset="2"/>
              <a:buChar char="v"/>
            </a:pPr>
            <a:r>
              <a:rPr lang="en-US" sz="2300" b="1" i="1" dirty="0">
                <a:ln w="0"/>
                <a:effectLst>
                  <a:outerShdw blurRad="38100" dist="19050" dir="2700000" algn="tl" rotWithShape="0">
                    <a:schemeClr val="dk1">
                      <a:alpha val="40000"/>
                    </a:schemeClr>
                  </a:outerShdw>
                </a:effectLst>
                <a:latin typeface="Cambria" panose="02040503050406030204" pitchFamily="18" charset="0"/>
              </a:rPr>
              <a:t>It is based on the need to ensure that the right to freedom of expression is not abused or misused that laws are enacted to guide the conduct of media </a:t>
            </a:r>
            <a:r>
              <a:rPr lang="en-US" sz="2300" b="1" i="1" dirty="0" smtClean="0">
                <a:ln w="0"/>
                <a:effectLst>
                  <a:outerShdw blurRad="38100" dist="19050" dir="2700000" algn="tl" rotWithShape="0">
                    <a:schemeClr val="dk1">
                      <a:alpha val="40000"/>
                    </a:schemeClr>
                  </a:outerShdw>
                </a:effectLst>
                <a:latin typeface="Cambria" panose="02040503050406030204" pitchFamily="18" charset="0"/>
              </a:rPr>
              <a:t>profession</a:t>
            </a:r>
            <a:endParaRPr lang="en-US" sz="2300" b="1" i="1" dirty="0">
              <a:ln w="0"/>
              <a:effectLst>
                <a:outerShdw blurRad="38100" dist="19050" dir="2700000" algn="tl" rotWithShape="0">
                  <a:schemeClr val="dk1">
                    <a:alpha val="40000"/>
                  </a:schemeClr>
                </a:outerShdw>
              </a:effectLst>
              <a:latin typeface="Cambria" panose="02040503050406030204" pitchFamily="18" charset="0"/>
            </a:endParaRPr>
          </a:p>
          <a:p>
            <a:pPr marL="342900" lvl="1" indent="-342900" algn="just">
              <a:lnSpc>
                <a:spcPct val="130000"/>
              </a:lnSpc>
              <a:spcBef>
                <a:spcPts val="600"/>
              </a:spcBef>
              <a:spcAft>
                <a:spcPts val="600"/>
              </a:spcAft>
              <a:buFont typeface="Wingdings" panose="05000000000000000000" pitchFamily="2" charset="2"/>
              <a:buChar char="v"/>
            </a:pPr>
            <a:r>
              <a:rPr lang="en-US" sz="2300" b="1" i="1" dirty="0">
                <a:ln w="0"/>
                <a:effectLst>
                  <a:outerShdw blurRad="38100" dist="19050" dir="2700000" algn="tl" rotWithShape="0">
                    <a:schemeClr val="dk1">
                      <a:alpha val="40000"/>
                    </a:schemeClr>
                  </a:outerShdw>
                </a:effectLst>
                <a:latin typeface="Cambria" panose="02040503050406030204" pitchFamily="18" charset="0"/>
              </a:rPr>
              <a:t>It is worthy of note that the security of the media practitioner, government and security agents are all essential aspects of the new thinking in national security</a:t>
            </a:r>
          </a:p>
          <a:p>
            <a:pPr marL="342900" lvl="1" indent="-342900" algn="just">
              <a:lnSpc>
                <a:spcPct val="130000"/>
              </a:lnSpc>
              <a:spcBef>
                <a:spcPts val="600"/>
              </a:spcBef>
              <a:spcAft>
                <a:spcPts val="600"/>
              </a:spcAft>
              <a:buFont typeface="Wingdings" panose="05000000000000000000" pitchFamily="2" charset="2"/>
              <a:buChar char="v"/>
            </a:pPr>
            <a:r>
              <a:rPr lang="en-US" sz="2300" b="1" i="1" dirty="0">
                <a:ln w="0"/>
                <a:effectLst>
                  <a:outerShdw blurRad="38100" dist="19050" dir="2700000" algn="tl" rotWithShape="0">
                    <a:schemeClr val="dk1">
                      <a:alpha val="40000"/>
                    </a:schemeClr>
                  </a:outerShdw>
                </a:effectLst>
                <a:latin typeface="Cambria" panose="02040503050406030204" pitchFamily="18" charset="0"/>
              </a:rPr>
              <a:t>When a </a:t>
            </a:r>
            <a:r>
              <a:rPr lang="en-US" sz="2300" b="1" i="1" dirty="0" smtClean="0">
                <a:ln w="0"/>
                <a:effectLst>
                  <a:outerShdw blurRad="38100" dist="19050" dir="2700000" algn="tl" rotWithShape="0">
                    <a:schemeClr val="dk1">
                      <a:alpha val="40000"/>
                    </a:schemeClr>
                  </a:outerShdw>
                </a:effectLst>
                <a:latin typeface="Cambria" panose="02040503050406030204" pitchFamily="18" charset="0"/>
              </a:rPr>
              <a:t>journalist is assaulted by </a:t>
            </a:r>
            <a:r>
              <a:rPr lang="en-US" sz="2300" b="1" i="1" dirty="0">
                <a:ln w="0"/>
                <a:effectLst>
                  <a:outerShdw blurRad="38100" dist="19050" dir="2700000" algn="tl" rotWithShape="0">
                    <a:schemeClr val="dk1">
                      <a:alpha val="40000"/>
                    </a:schemeClr>
                  </a:outerShdw>
                </a:effectLst>
                <a:latin typeface="Cambria" panose="02040503050406030204" pitchFamily="18" charset="0"/>
              </a:rPr>
              <a:t>security agencies in the course of performing his duty, </a:t>
            </a:r>
            <a:r>
              <a:rPr lang="en-US" sz="2300" b="1" i="1" dirty="0" smtClean="0">
                <a:ln w="0"/>
                <a:effectLst>
                  <a:outerShdw blurRad="38100" dist="19050" dir="2700000" algn="tl" rotWithShape="0">
                    <a:schemeClr val="dk1">
                      <a:alpha val="40000"/>
                    </a:schemeClr>
                  </a:outerShdw>
                </a:effectLst>
                <a:latin typeface="Cambria" panose="02040503050406030204" pitchFamily="18" charset="0"/>
              </a:rPr>
              <a:t>it </a:t>
            </a:r>
            <a:r>
              <a:rPr lang="en-US" sz="2300" b="1" i="1" dirty="0">
                <a:ln w="0"/>
                <a:effectLst>
                  <a:outerShdw blurRad="38100" dist="19050" dir="2700000" algn="tl" rotWithShape="0">
                    <a:schemeClr val="dk1">
                      <a:alpha val="40000"/>
                    </a:schemeClr>
                  </a:outerShdw>
                </a:effectLst>
                <a:latin typeface="Cambria" panose="02040503050406030204" pitchFamily="18" charset="0"/>
              </a:rPr>
              <a:t>poses a threat to national security because the physical security of the media practitioner is part of the security calculus of the nation</a:t>
            </a:r>
          </a:p>
        </p:txBody>
      </p:sp>
    </p:spTree>
    <p:extLst>
      <p:ext uri="{BB962C8B-B14F-4D97-AF65-F5344CB8AC3E}">
        <p14:creationId xmlns:p14="http://schemas.microsoft.com/office/powerpoint/2010/main" val="2131494936"/>
      </p:ext>
    </p:extLst>
  </p:cSld>
  <p:clrMapOvr>
    <a:masterClrMapping/>
  </p:clrMapOvr>
  <p:transition spd="slow">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2656"/>
            <a:ext cx="12192000" cy="1200329"/>
          </a:xfrm>
          <a:prstGeom prst="rect">
            <a:avLst/>
          </a:prstGeom>
          <a:noFill/>
        </p:spPr>
        <p:txBody>
          <a:bodyPr wrap="square" rtlCol="0">
            <a:spAutoFit/>
          </a:bodyPr>
          <a:lstStyle/>
          <a:p>
            <a:pPr algn="ctr"/>
            <a:r>
              <a:rPr lang="en-US" sz="3600" u="sng" dirty="0">
                <a:solidFill>
                  <a:srgbClr val="008000"/>
                </a:solidFill>
                <a:latin typeface="Cooper Black" panose="0208090404030B020404" pitchFamily="18" charset="0"/>
              </a:rPr>
              <a:t>THE RELATIONSHIP BETWEEN SECURITY AGENCIES AND THE MEDIA (</a:t>
            </a:r>
            <a:r>
              <a:rPr lang="en-US" sz="3600" u="sng" dirty="0" err="1">
                <a:solidFill>
                  <a:srgbClr val="008000"/>
                </a:solidFill>
                <a:latin typeface="Cooper Black" panose="0208090404030B020404" pitchFamily="18" charset="0"/>
              </a:rPr>
              <a:t>Cont</a:t>
            </a:r>
            <a:r>
              <a:rPr lang="en-US" sz="3600" u="sng" dirty="0">
                <a:solidFill>
                  <a:srgbClr val="008000"/>
                </a:solidFill>
                <a:latin typeface="Cooper Black" panose="0208090404030B020404" pitchFamily="18" charset="0"/>
              </a:rPr>
              <a:t>)</a:t>
            </a:r>
            <a:endParaRPr lang="en-US" sz="3600" u="sng" dirty="0">
              <a:solidFill>
                <a:srgbClr val="008000"/>
              </a:solidFill>
              <a:latin typeface="Cooper Black" panose="0208090404030B020404" pitchFamily="18" charset="0"/>
            </a:endParaRPr>
          </a:p>
        </p:txBody>
      </p:sp>
      <p:sp>
        <p:nvSpPr>
          <p:cNvPr id="4" name="TextBox 3"/>
          <p:cNvSpPr txBox="1"/>
          <p:nvPr/>
        </p:nvSpPr>
        <p:spPr>
          <a:xfrm>
            <a:off x="479376" y="2032176"/>
            <a:ext cx="11233248" cy="3127010"/>
          </a:xfrm>
          <a:prstGeom prst="rect">
            <a:avLst/>
          </a:prstGeom>
          <a:noFill/>
        </p:spPr>
        <p:txBody>
          <a:bodyPr wrap="square" rtlCol="0">
            <a:spAutoFit/>
          </a:bodyPr>
          <a:lstStyle/>
          <a:p>
            <a:pPr marL="342900" lvl="1" indent="-342900" algn="just">
              <a:lnSpc>
                <a:spcPct val="130000"/>
              </a:lnSpc>
              <a:spcBef>
                <a:spcPts val="600"/>
              </a:spcBef>
              <a:spcAft>
                <a:spcPts val="600"/>
              </a:spcAft>
              <a:buFont typeface="Wingdings" panose="05000000000000000000" pitchFamily="2" charset="2"/>
              <a:buChar char="v"/>
            </a:pPr>
            <a:r>
              <a:rPr lang="en-US" sz="2400" b="1" i="1" dirty="0">
                <a:ln w="0"/>
                <a:effectLst>
                  <a:outerShdw blurRad="38100" dist="19050" dir="2700000" algn="tl" rotWithShape="0">
                    <a:schemeClr val="dk1">
                      <a:alpha val="40000"/>
                    </a:schemeClr>
                  </a:outerShdw>
                </a:effectLst>
                <a:latin typeface="Cambria" panose="02040503050406030204" pitchFamily="18" charset="0"/>
              </a:rPr>
              <a:t>If a media house publishes or broadcasts information which incites one group against another in the country or one country’s citizen against the other, this could also be a threat to national security</a:t>
            </a:r>
          </a:p>
          <a:p>
            <a:pPr marL="342900" lvl="1" indent="-342900" algn="just">
              <a:lnSpc>
                <a:spcPct val="130000"/>
              </a:lnSpc>
              <a:spcBef>
                <a:spcPts val="600"/>
              </a:spcBef>
              <a:spcAft>
                <a:spcPts val="600"/>
              </a:spcAft>
              <a:buFont typeface="Wingdings" panose="05000000000000000000" pitchFamily="2" charset="2"/>
              <a:buChar char="v"/>
            </a:pPr>
            <a:r>
              <a:rPr lang="en-US" sz="2400" b="1" i="1" dirty="0">
                <a:ln w="0"/>
                <a:effectLst>
                  <a:outerShdw blurRad="38100" dist="19050" dir="2700000" algn="tl" rotWithShape="0">
                    <a:schemeClr val="dk1">
                      <a:alpha val="40000"/>
                    </a:schemeClr>
                  </a:outerShdw>
                </a:effectLst>
                <a:latin typeface="Cambria" panose="02040503050406030204" pitchFamily="18" charset="0"/>
              </a:rPr>
              <a:t>If a section of the media publishes or broadcasts secret information or fabricates one about the size, equipment, deployment or state of preparedness of the military during </a:t>
            </a:r>
            <a:r>
              <a:rPr lang="en-US" sz="2400" b="1" i="1" dirty="0" smtClean="0">
                <a:ln w="0"/>
                <a:effectLst>
                  <a:outerShdw blurRad="38100" dist="19050" dir="2700000" algn="tl" rotWithShape="0">
                    <a:schemeClr val="dk1">
                      <a:alpha val="40000"/>
                    </a:schemeClr>
                  </a:outerShdw>
                </a:effectLst>
                <a:latin typeface="Cambria" panose="02040503050406030204" pitchFamily="18" charset="0"/>
              </a:rPr>
              <a:t>an operation, </a:t>
            </a:r>
            <a:r>
              <a:rPr lang="en-US" sz="2400" b="1" i="1" dirty="0">
                <a:ln w="0"/>
                <a:effectLst>
                  <a:outerShdw blurRad="38100" dist="19050" dir="2700000" algn="tl" rotWithShape="0">
                    <a:schemeClr val="dk1">
                      <a:alpha val="40000"/>
                    </a:schemeClr>
                  </a:outerShdw>
                </a:effectLst>
                <a:latin typeface="Cambria" panose="02040503050406030204" pitchFamily="18" charset="0"/>
              </a:rPr>
              <a:t>this could </a:t>
            </a:r>
            <a:r>
              <a:rPr lang="en-US" sz="2400" b="1" i="1" dirty="0" err="1" smtClean="0">
                <a:ln w="0"/>
                <a:effectLst>
                  <a:outerShdw blurRad="38100" dist="19050" dir="2700000" algn="tl" rotWithShape="0">
                    <a:schemeClr val="dk1">
                      <a:alpha val="40000"/>
                    </a:schemeClr>
                  </a:outerShdw>
                </a:effectLst>
                <a:latin typeface="Cambria" panose="02040503050406030204" pitchFamily="18" charset="0"/>
              </a:rPr>
              <a:t>jeopardise</a:t>
            </a:r>
            <a:r>
              <a:rPr lang="en-US" sz="2400" b="1" i="1" dirty="0" smtClean="0">
                <a:ln w="0"/>
                <a:effectLst>
                  <a:outerShdw blurRad="38100" dist="19050" dir="2700000" algn="tl" rotWithShape="0">
                    <a:schemeClr val="dk1">
                      <a:alpha val="40000"/>
                    </a:schemeClr>
                  </a:outerShdw>
                </a:effectLst>
                <a:latin typeface="Cambria" panose="02040503050406030204" pitchFamily="18" charset="0"/>
              </a:rPr>
              <a:t> </a:t>
            </a:r>
            <a:r>
              <a:rPr lang="en-US" sz="2400" b="1" i="1" dirty="0">
                <a:ln w="0"/>
                <a:effectLst>
                  <a:outerShdw blurRad="38100" dist="19050" dir="2700000" algn="tl" rotWithShape="0">
                    <a:schemeClr val="dk1">
                      <a:alpha val="40000"/>
                    </a:schemeClr>
                  </a:outerShdw>
                </a:effectLst>
                <a:latin typeface="Cambria" panose="02040503050406030204" pitchFamily="18" charset="0"/>
              </a:rPr>
              <a:t>national security</a:t>
            </a:r>
          </a:p>
        </p:txBody>
      </p:sp>
    </p:spTree>
    <p:extLst>
      <p:ext uri="{BB962C8B-B14F-4D97-AF65-F5344CB8AC3E}">
        <p14:creationId xmlns:p14="http://schemas.microsoft.com/office/powerpoint/2010/main" val="3771726194"/>
      </p:ext>
    </p:extLst>
  </p:cSld>
  <p:clrMapOvr>
    <a:masterClrMapping/>
  </p:clrMapOvr>
  <p:transition spd="slow">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2656"/>
            <a:ext cx="12192000" cy="1200329"/>
          </a:xfrm>
          <a:prstGeom prst="rect">
            <a:avLst/>
          </a:prstGeom>
          <a:noFill/>
        </p:spPr>
        <p:txBody>
          <a:bodyPr wrap="square" rtlCol="0">
            <a:spAutoFit/>
          </a:bodyPr>
          <a:lstStyle/>
          <a:p>
            <a:pPr algn="ctr"/>
            <a:r>
              <a:rPr lang="en-US" sz="3600" u="sng" dirty="0">
                <a:solidFill>
                  <a:srgbClr val="008000"/>
                </a:solidFill>
                <a:latin typeface="Cooper Black" panose="0208090404030B020404" pitchFamily="18" charset="0"/>
              </a:rPr>
              <a:t>THE RELATIONSHIP BETWEEN SECURITY AGENCIES AND THE MEDIA (</a:t>
            </a:r>
            <a:r>
              <a:rPr lang="en-US" sz="3600" u="sng" dirty="0" err="1">
                <a:solidFill>
                  <a:srgbClr val="008000"/>
                </a:solidFill>
                <a:latin typeface="Cooper Black" panose="0208090404030B020404" pitchFamily="18" charset="0"/>
              </a:rPr>
              <a:t>Cont</a:t>
            </a:r>
            <a:r>
              <a:rPr lang="en-US" sz="3600" u="sng" dirty="0">
                <a:solidFill>
                  <a:srgbClr val="008000"/>
                </a:solidFill>
                <a:latin typeface="Cooper Black" panose="0208090404030B020404" pitchFamily="18" charset="0"/>
              </a:rPr>
              <a:t>)</a:t>
            </a:r>
            <a:endParaRPr lang="en-US" sz="3600" u="sng" dirty="0">
              <a:solidFill>
                <a:srgbClr val="008000"/>
              </a:solidFill>
              <a:latin typeface="Cooper Black" panose="0208090404030B020404" pitchFamily="18" charset="0"/>
            </a:endParaRPr>
          </a:p>
        </p:txBody>
      </p:sp>
      <p:sp>
        <p:nvSpPr>
          <p:cNvPr id="4" name="TextBox 3"/>
          <p:cNvSpPr txBox="1"/>
          <p:nvPr/>
        </p:nvSpPr>
        <p:spPr>
          <a:xfrm>
            <a:off x="479376" y="1412776"/>
            <a:ext cx="11233248" cy="5035225"/>
          </a:xfrm>
          <a:prstGeom prst="rect">
            <a:avLst/>
          </a:prstGeom>
          <a:noFill/>
        </p:spPr>
        <p:txBody>
          <a:bodyPr wrap="square" rtlCol="0">
            <a:spAutoFit/>
          </a:bodyPr>
          <a:lstStyle/>
          <a:p>
            <a:pPr marL="342900" lvl="1" indent="-342900" algn="just">
              <a:lnSpc>
                <a:spcPct val="130000"/>
              </a:lnSpc>
              <a:spcBef>
                <a:spcPts val="600"/>
              </a:spcBef>
              <a:spcAft>
                <a:spcPts val="600"/>
              </a:spcAft>
              <a:buFont typeface="Wingdings" panose="05000000000000000000" pitchFamily="2" charset="2"/>
              <a:buChar char="v"/>
            </a:pPr>
            <a:r>
              <a:rPr lang="en-US" sz="2800" b="1" i="1" dirty="0">
                <a:ln w="0"/>
                <a:effectLst>
                  <a:outerShdw blurRad="38100" dist="19050" dir="2700000" algn="tl" rotWithShape="0">
                    <a:schemeClr val="dk1">
                      <a:alpha val="40000"/>
                    </a:schemeClr>
                  </a:outerShdw>
                </a:effectLst>
                <a:latin typeface="Cambria" panose="02040503050406030204" pitchFamily="18" charset="0"/>
              </a:rPr>
              <a:t>Positive sides of the relationship between </a:t>
            </a:r>
            <a:r>
              <a:rPr lang="en-US" sz="2800" b="1" i="1" dirty="0" smtClean="0">
                <a:ln w="0"/>
                <a:effectLst>
                  <a:outerShdw blurRad="38100" dist="19050" dir="2700000" algn="tl" rotWithShape="0">
                    <a:schemeClr val="dk1">
                      <a:alpha val="40000"/>
                    </a:schemeClr>
                  </a:outerShdw>
                </a:effectLst>
                <a:latin typeface="Cambria" panose="02040503050406030204" pitchFamily="18" charset="0"/>
              </a:rPr>
              <a:t>the media </a:t>
            </a:r>
            <a:r>
              <a:rPr lang="en-US" sz="2800" b="1" i="1" dirty="0">
                <a:ln w="0"/>
                <a:effectLst>
                  <a:outerShdw blurRad="38100" dist="19050" dir="2700000" algn="tl" rotWithShape="0">
                    <a:schemeClr val="dk1">
                      <a:alpha val="40000"/>
                    </a:schemeClr>
                  </a:outerShdw>
                </a:effectLst>
                <a:latin typeface="Cambria" panose="02040503050406030204" pitchFamily="18" charset="0"/>
              </a:rPr>
              <a:t>and security agencies:</a:t>
            </a:r>
          </a:p>
          <a:p>
            <a:pPr marL="798513" lvl="1" indent="-342900" algn="just">
              <a:lnSpc>
                <a:spcPct val="130000"/>
              </a:lnSpc>
              <a:spcBef>
                <a:spcPts val="600"/>
              </a:spcBef>
              <a:spcAft>
                <a:spcPts val="600"/>
              </a:spcAft>
              <a:buFont typeface="Wingdings" panose="05000000000000000000" pitchFamily="2" charset="2"/>
              <a:buChar char="ü"/>
            </a:pPr>
            <a:r>
              <a:rPr lang="en-US" sz="2400" b="1" i="1" dirty="0">
                <a:ln w="0"/>
                <a:effectLst>
                  <a:outerShdw blurRad="38100" dist="19050" dir="2700000" algn="tl" rotWithShape="0">
                    <a:schemeClr val="dk1">
                      <a:alpha val="40000"/>
                    </a:schemeClr>
                  </a:outerShdw>
                </a:effectLst>
                <a:latin typeface="Cambria" panose="02040503050406030204" pitchFamily="18" charset="0"/>
              </a:rPr>
              <a:t>Since the inception of the current democratic order in 1999, the security agencies have been made to become </a:t>
            </a:r>
            <a:r>
              <a:rPr lang="en-US" sz="2400" b="1" i="1" dirty="0" smtClean="0">
                <a:ln w="0"/>
                <a:effectLst>
                  <a:outerShdw blurRad="38100" dist="19050" dir="2700000" algn="tl" rotWithShape="0">
                    <a:schemeClr val="dk1">
                      <a:alpha val="40000"/>
                    </a:schemeClr>
                  </a:outerShdw>
                </a:effectLst>
                <a:latin typeface="Cambria" panose="02040503050406030204" pitchFamily="18" charset="0"/>
              </a:rPr>
              <a:t>submissive </a:t>
            </a:r>
            <a:r>
              <a:rPr lang="en-US" sz="2400" b="1" i="1" dirty="0">
                <a:ln w="0"/>
                <a:effectLst>
                  <a:outerShdw blurRad="38100" dist="19050" dir="2700000" algn="tl" rotWithShape="0">
                    <a:schemeClr val="dk1">
                      <a:alpha val="40000"/>
                    </a:schemeClr>
                  </a:outerShdw>
                </a:effectLst>
                <a:latin typeface="Cambria" panose="02040503050406030204" pitchFamily="18" charset="0"/>
              </a:rPr>
              <a:t>to the constitution and by extension political control</a:t>
            </a:r>
          </a:p>
          <a:p>
            <a:pPr marL="798513" lvl="1" indent="-342900" algn="just">
              <a:lnSpc>
                <a:spcPct val="130000"/>
              </a:lnSpc>
              <a:spcBef>
                <a:spcPts val="600"/>
              </a:spcBef>
              <a:spcAft>
                <a:spcPts val="600"/>
              </a:spcAft>
              <a:buFont typeface="Wingdings" panose="05000000000000000000" pitchFamily="2" charset="2"/>
              <a:buChar char="ü"/>
            </a:pPr>
            <a:r>
              <a:rPr lang="en-US" sz="2400" b="1" i="1" dirty="0">
                <a:ln w="0"/>
                <a:effectLst>
                  <a:outerShdw blurRad="38100" dist="19050" dir="2700000" algn="tl" rotWithShape="0">
                    <a:schemeClr val="dk1">
                      <a:alpha val="40000"/>
                    </a:schemeClr>
                  </a:outerShdw>
                </a:effectLst>
                <a:latin typeface="Cambria" panose="02040503050406030204" pitchFamily="18" charset="0"/>
              </a:rPr>
              <a:t>Over the years, the security agencies have made efforts to properly accredit journalists to cover their activities</a:t>
            </a:r>
          </a:p>
          <a:p>
            <a:pPr marL="798513" lvl="1" indent="-342900" algn="just">
              <a:lnSpc>
                <a:spcPct val="130000"/>
              </a:lnSpc>
              <a:spcBef>
                <a:spcPts val="600"/>
              </a:spcBef>
              <a:spcAft>
                <a:spcPts val="600"/>
              </a:spcAft>
              <a:buFont typeface="Wingdings" panose="05000000000000000000" pitchFamily="2" charset="2"/>
              <a:buChar char="ü"/>
            </a:pPr>
            <a:r>
              <a:rPr lang="en-US" sz="2400" b="1" i="1" dirty="0">
                <a:ln w="0"/>
                <a:effectLst>
                  <a:outerShdw blurRad="38100" dist="19050" dir="2700000" algn="tl" rotWithShape="0">
                    <a:schemeClr val="dk1">
                      <a:alpha val="40000"/>
                    </a:schemeClr>
                  </a:outerShdw>
                </a:effectLst>
                <a:latin typeface="Cambria" panose="02040503050406030204" pitchFamily="18" charset="0"/>
              </a:rPr>
              <a:t>A League of </a:t>
            </a:r>
            <a:r>
              <a:rPr lang="en-US" sz="2400" b="1" i="1" dirty="0" err="1">
                <a:ln w="0"/>
                <a:effectLst>
                  <a:outerShdw blurRad="38100" dist="19050" dir="2700000" algn="tl" rotWithShape="0">
                    <a:schemeClr val="dk1">
                      <a:alpha val="40000"/>
                    </a:schemeClr>
                  </a:outerShdw>
                </a:effectLst>
                <a:latin typeface="Cambria" panose="02040503050406030204" pitchFamily="18" charset="0"/>
              </a:rPr>
              <a:t>Defence</a:t>
            </a:r>
            <a:r>
              <a:rPr lang="en-US" sz="2400" b="1" i="1" dirty="0">
                <a:ln w="0"/>
                <a:effectLst>
                  <a:outerShdw blurRad="38100" dist="19050" dir="2700000" algn="tl" rotWithShape="0">
                    <a:schemeClr val="dk1">
                      <a:alpha val="40000"/>
                    </a:schemeClr>
                  </a:outerShdw>
                </a:effectLst>
                <a:latin typeface="Cambria" panose="02040503050406030204" pitchFamily="18" charset="0"/>
              </a:rPr>
              <a:t> Correspondents was established with properly accredited journalists to cover the </a:t>
            </a:r>
            <a:r>
              <a:rPr lang="en-US" sz="2400" b="1" i="1" dirty="0" err="1">
                <a:ln w="0"/>
                <a:effectLst>
                  <a:outerShdw blurRad="38100" dist="19050" dir="2700000" algn="tl" rotWithShape="0">
                    <a:schemeClr val="dk1">
                      <a:alpha val="40000"/>
                    </a:schemeClr>
                  </a:outerShdw>
                </a:effectLst>
                <a:latin typeface="Cambria" panose="02040503050406030204" pitchFamily="18" charset="0"/>
              </a:rPr>
              <a:t>defence</a:t>
            </a:r>
            <a:r>
              <a:rPr lang="en-US" sz="2400" b="1" i="1" dirty="0">
                <a:ln w="0"/>
                <a:effectLst>
                  <a:outerShdw blurRad="38100" dist="19050" dir="2700000" algn="tl" rotWithShape="0">
                    <a:schemeClr val="dk1">
                      <a:alpha val="40000"/>
                    </a:schemeClr>
                  </a:outerShdw>
                </a:effectLst>
                <a:latin typeface="Cambria" panose="02040503050406030204" pitchFamily="18" charset="0"/>
              </a:rPr>
              <a:t> </a:t>
            </a:r>
            <a:r>
              <a:rPr lang="en-US" sz="2400" b="1" i="1" dirty="0" smtClean="0">
                <a:ln w="0"/>
                <a:effectLst>
                  <a:outerShdw blurRad="38100" dist="19050" dir="2700000" algn="tl" rotWithShape="0">
                    <a:schemeClr val="dk1">
                      <a:alpha val="40000"/>
                    </a:schemeClr>
                  </a:outerShdw>
                </a:effectLst>
                <a:latin typeface="Cambria" panose="02040503050406030204" pitchFamily="18" charset="0"/>
              </a:rPr>
              <a:t>beat</a:t>
            </a:r>
            <a:endParaRPr lang="en-US" sz="2400" b="1" i="1" dirty="0">
              <a:ln w="0"/>
              <a:effectLst>
                <a:outerShdw blurRad="38100" dist="19050" dir="2700000" algn="tl" rotWithShape="0">
                  <a:schemeClr val="dk1">
                    <a:alpha val="40000"/>
                  </a:schemeClr>
                </a:outerShdw>
              </a:effectLst>
              <a:latin typeface="Cambria" panose="02040503050406030204" pitchFamily="18" charset="0"/>
            </a:endParaRPr>
          </a:p>
        </p:txBody>
      </p:sp>
    </p:spTree>
    <p:extLst>
      <p:ext uri="{BB962C8B-B14F-4D97-AF65-F5344CB8AC3E}">
        <p14:creationId xmlns:p14="http://schemas.microsoft.com/office/powerpoint/2010/main" val="2635956757"/>
      </p:ext>
    </p:extLst>
  </p:cSld>
  <p:clrMapOvr>
    <a:masterClrMapping/>
  </p:clrMapOvr>
  <p:transition spd="slow">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2656"/>
            <a:ext cx="12192000" cy="1200329"/>
          </a:xfrm>
          <a:prstGeom prst="rect">
            <a:avLst/>
          </a:prstGeom>
          <a:noFill/>
        </p:spPr>
        <p:txBody>
          <a:bodyPr wrap="square" rtlCol="0">
            <a:spAutoFit/>
          </a:bodyPr>
          <a:lstStyle/>
          <a:p>
            <a:pPr algn="ctr"/>
            <a:r>
              <a:rPr lang="en-US" sz="3600" u="sng" dirty="0">
                <a:solidFill>
                  <a:srgbClr val="008000"/>
                </a:solidFill>
                <a:latin typeface="Cooper Black" panose="0208090404030B020404" pitchFamily="18" charset="0"/>
              </a:rPr>
              <a:t>THE RELATIONSHIP BETWEEN SECURITY AGENCIES AND THE MEDIA (</a:t>
            </a:r>
            <a:r>
              <a:rPr lang="en-US" sz="3600" u="sng" dirty="0" err="1">
                <a:solidFill>
                  <a:srgbClr val="008000"/>
                </a:solidFill>
                <a:latin typeface="Cooper Black" panose="0208090404030B020404" pitchFamily="18" charset="0"/>
              </a:rPr>
              <a:t>Cont</a:t>
            </a:r>
            <a:r>
              <a:rPr lang="en-US" sz="3600" u="sng" dirty="0">
                <a:solidFill>
                  <a:srgbClr val="008000"/>
                </a:solidFill>
                <a:latin typeface="Cooper Black" panose="0208090404030B020404" pitchFamily="18" charset="0"/>
              </a:rPr>
              <a:t>)</a:t>
            </a:r>
            <a:endParaRPr lang="en-US" sz="3600" u="sng" dirty="0">
              <a:solidFill>
                <a:srgbClr val="008000"/>
              </a:solidFill>
              <a:latin typeface="Cooper Black" panose="0208090404030B020404" pitchFamily="18" charset="0"/>
            </a:endParaRPr>
          </a:p>
        </p:txBody>
      </p:sp>
      <p:sp>
        <p:nvSpPr>
          <p:cNvPr id="4" name="TextBox 3"/>
          <p:cNvSpPr txBox="1"/>
          <p:nvPr/>
        </p:nvSpPr>
        <p:spPr>
          <a:xfrm>
            <a:off x="119336" y="1556792"/>
            <a:ext cx="7848872" cy="4961358"/>
          </a:xfrm>
          <a:prstGeom prst="rect">
            <a:avLst/>
          </a:prstGeom>
          <a:noFill/>
        </p:spPr>
        <p:txBody>
          <a:bodyPr wrap="square" rtlCol="0">
            <a:spAutoFit/>
          </a:bodyPr>
          <a:lstStyle/>
          <a:p>
            <a:pPr marL="342900" lvl="1" indent="-342900" algn="just">
              <a:lnSpc>
                <a:spcPct val="130000"/>
              </a:lnSpc>
              <a:spcBef>
                <a:spcPts val="600"/>
              </a:spcBef>
              <a:spcAft>
                <a:spcPts val="600"/>
              </a:spcAft>
              <a:buFont typeface="Wingdings" panose="05000000000000000000" pitchFamily="2" charset="2"/>
              <a:buChar char="v"/>
            </a:pPr>
            <a:r>
              <a:rPr lang="en-US" sz="2400" b="1" i="1" dirty="0">
                <a:ln w="0"/>
                <a:effectLst>
                  <a:outerShdw blurRad="38100" dist="19050" dir="2700000" algn="tl" rotWithShape="0">
                    <a:schemeClr val="dk1">
                      <a:alpha val="40000"/>
                    </a:schemeClr>
                  </a:outerShdw>
                </a:effectLst>
                <a:latin typeface="Cambria" panose="02040503050406030204" pitchFamily="18" charset="0"/>
              </a:rPr>
              <a:t>Positive sides of the relationship between </a:t>
            </a:r>
            <a:r>
              <a:rPr lang="en-US" sz="2400" b="1" i="1" dirty="0" smtClean="0">
                <a:ln w="0"/>
                <a:effectLst>
                  <a:outerShdw blurRad="38100" dist="19050" dir="2700000" algn="tl" rotWithShape="0">
                    <a:schemeClr val="dk1">
                      <a:alpha val="40000"/>
                    </a:schemeClr>
                  </a:outerShdw>
                </a:effectLst>
                <a:latin typeface="Cambria" panose="02040503050406030204" pitchFamily="18" charset="0"/>
              </a:rPr>
              <a:t>the media </a:t>
            </a:r>
            <a:r>
              <a:rPr lang="en-US" sz="2400" b="1" i="1" dirty="0">
                <a:ln w="0"/>
                <a:effectLst>
                  <a:outerShdw blurRad="38100" dist="19050" dir="2700000" algn="tl" rotWithShape="0">
                    <a:schemeClr val="dk1">
                      <a:alpha val="40000"/>
                    </a:schemeClr>
                  </a:outerShdw>
                </a:effectLst>
                <a:latin typeface="Cambria" panose="02040503050406030204" pitchFamily="18" charset="0"/>
              </a:rPr>
              <a:t>and security agencies:</a:t>
            </a:r>
          </a:p>
          <a:p>
            <a:pPr marL="798513" lvl="1" indent="-342900" algn="just">
              <a:lnSpc>
                <a:spcPct val="130000"/>
              </a:lnSpc>
              <a:spcBef>
                <a:spcPts val="600"/>
              </a:spcBef>
              <a:spcAft>
                <a:spcPts val="600"/>
              </a:spcAft>
              <a:buFont typeface="Wingdings" panose="05000000000000000000" pitchFamily="2" charset="2"/>
              <a:buChar char="ü"/>
            </a:pPr>
            <a:r>
              <a:rPr lang="en-US" sz="2000" b="1" i="1" dirty="0">
                <a:ln w="0"/>
                <a:effectLst>
                  <a:outerShdw blurRad="38100" dist="19050" dir="2700000" algn="tl" rotWithShape="0">
                    <a:schemeClr val="dk1">
                      <a:alpha val="40000"/>
                    </a:schemeClr>
                  </a:outerShdw>
                </a:effectLst>
                <a:latin typeface="Cambria" panose="02040503050406030204" pitchFamily="18" charset="0"/>
              </a:rPr>
              <a:t>Efforts have been made by security agencies particularly the military to </a:t>
            </a:r>
            <a:r>
              <a:rPr lang="en-US" sz="2000" b="1" i="1" dirty="0" smtClean="0">
                <a:ln w="0"/>
                <a:effectLst>
                  <a:outerShdw blurRad="38100" dist="19050" dir="2700000" algn="tl" rotWithShape="0">
                    <a:schemeClr val="dk1">
                      <a:alpha val="40000"/>
                    </a:schemeClr>
                  </a:outerShdw>
                </a:effectLst>
                <a:latin typeface="Cambria" panose="02040503050406030204" pitchFamily="18" charset="0"/>
              </a:rPr>
              <a:t>carry-out </a:t>
            </a:r>
            <a:r>
              <a:rPr lang="en-US" sz="2000" b="1" i="1" dirty="0">
                <a:ln w="0"/>
                <a:effectLst>
                  <a:outerShdw blurRad="38100" dist="19050" dir="2700000" algn="tl" rotWithShape="0">
                    <a:schemeClr val="dk1">
                      <a:alpha val="40000"/>
                    </a:schemeClr>
                  </a:outerShdw>
                </a:effectLst>
                <a:latin typeface="Cambria" panose="02040503050406030204" pitchFamily="18" charset="0"/>
              </a:rPr>
              <a:t>conferences, seminars and workshops to appraise the media reporters on the activities, workings and protocols of the security agencies</a:t>
            </a:r>
          </a:p>
          <a:p>
            <a:pPr marL="798513" lvl="1" indent="-342900" algn="just">
              <a:lnSpc>
                <a:spcPct val="130000"/>
              </a:lnSpc>
              <a:spcBef>
                <a:spcPts val="600"/>
              </a:spcBef>
              <a:spcAft>
                <a:spcPts val="600"/>
              </a:spcAft>
              <a:buFont typeface="Wingdings" panose="05000000000000000000" pitchFamily="2" charset="2"/>
              <a:buChar char="ü"/>
            </a:pPr>
            <a:r>
              <a:rPr lang="en-US" sz="2000" b="1" i="1" dirty="0">
                <a:ln w="0"/>
                <a:effectLst>
                  <a:outerShdw blurRad="38100" dist="19050" dir="2700000" algn="tl" rotWithShape="0">
                    <a:schemeClr val="dk1">
                      <a:alpha val="40000"/>
                    </a:schemeClr>
                  </a:outerShdw>
                </a:effectLst>
                <a:latin typeface="Cambria" panose="02040503050406030204" pitchFamily="18" charset="0"/>
              </a:rPr>
              <a:t>The military has also made concerted </a:t>
            </a:r>
            <a:r>
              <a:rPr lang="en-US" sz="2000" b="1" i="1" dirty="0" smtClean="0">
                <a:ln w="0"/>
                <a:effectLst>
                  <a:outerShdw blurRad="38100" dist="19050" dir="2700000" algn="tl" rotWithShape="0">
                    <a:schemeClr val="dk1">
                      <a:alpha val="40000"/>
                    </a:schemeClr>
                  </a:outerShdw>
                </a:effectLst>
                <a:latin typeface="Cambria" panose="02040503050406030204" pitchFamily="18" charset="0"/>
              </a:rPr>
              <a:t>efforts </a:t>
            </a:r>
            <a:r>
              <a:rPr lang="en-US" sz="2000" b="1" i="1" dirty="0">
                <a:ln w="0"/>
                <a:effectLst>
                  <a:outerShdw blurRad="38100" dist="19050" dir="2700000" algn="tl" rotWithShape="0">
                    <a:schemeClr val="dk1">
                      <a:alpha val="40000"/>
                    </a:schemeClr>
                  </a:outerShdw>
                </a:effectLst>
                <a:latin typeface="Cambria" panose="02040503050406030204" pitchFamily="18" charset="0"/>
              </a:rPr>
              <a:t>to carry journalists along on security facility visits to familiarize them on some of its operations and where possible they get embedded, especially in the ongoing fight against terrorism in the North East, all in a bid to open-up on their activities</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4726"/>
          <a:stretch/>
        </p:blipFill>
        <p:spPr>
          <a:xfrm>
            <a:off x="7968208" y="1777551"/>
            <a:ext cx="4050940" cy="2286967"/>
          </a:xfrm>
          <a:prstGeom prst="rect">
            <a:avLst/>
          </a:prstGeom>
        </p:spPr>
      </p:pic>
      <p:pic>
        <p:nvPicPr>
          <p:cNvPr id="6" name="Picture 5"/>
          <p:cNvPicPr>
            <a:picLocks noChangeAspect="1"/>
          </p:cNvPicPr>
          <p:nvPr/>
        </p:nvPicPr>
        <p:blipFill rotWithShape="1">
          <a:blip r:embed="rId3"/>
          <a:srcRect b="31586"/>
          <a:stretch/>
        </p:blipFill>
        <p:spPr>
          <a:xfrm>
            <a:off x="7968208" y="4102657"/>
            <a:ext cx="4050940" cy="2350679"/>
          </a:xfrm>
          <a:prstGeom prst="rect">
            <a:avLst/>
          </a:prstGeom>
        </p:spPr>
      </p:pic>
    </p:spTree>
    <p:extLst>
      <p:ext uri="{BB962C8B-B14F-4D97-AF65-F5344CB8AC3E}">
        <p14:creationId xmlns:p14="http://schemas.microsoft.com/office/powerpoint/2010/main" val="2610318473"/>
      </p:ext>
    </p:extLst>
  </p:cSld>
  <p:clrMapOvr>
    <a:masterClrMapping/>
  </p:clrMapOvr>
  <p:transition spd="slow">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2656"/>
            <a:ext cx="12192000" cy="1200329"/>
          </a:xfrm>
          <a:prstGeom prst="rect">
            <a:avLst/>
          </a:prstGeom>
          <a:noFill/>
        </p:spPr>
        <p:txBody>
          <a:bodyPr wrap="square" rtlCol="0">
            <a:spAutoFit/>
          </a:bodyPr>
          <a:lstStyle/>
          <a:p>
            <a:pPr algn="ctr"/>
            <a:r>
              <a:rPr lang="en-US" sz="3600" u="sng" dirty="0">
                <a:solidFill>
                  <a:srgbClr val="008000"/>
                </a:solidFill>
                <a:latin typeface="Cooper Black" panose="0208090404030B020404" pitchFamily="18" charset="0"/>
              </a:rPr>
              <a:t>THE RELATIONSHIP BETWEEN SECURITY AGENCIES AND THE MEDIA (</a:t>
            </a:r>
            <a:r>
              <a:rPr lang="en-US" sz="3600" u="sng" dirty="0" err="1">
                <a:solidFill>
                  <a:srgbClr val="008000"/>
                </a:solidFill>
                <a:latin typeface="Cooper Black" panose="0208090404030B020404" pitchFamily="18" charset="0"/>
              </a:rPr>
              <a:t>Cont</a:t>
            </a:r>
            <a:r>
              <a:rPr lang="en-US" sz="3600" u="sng" dirty="0">
                <a:solidFill>
                  <a:srgbClr val="008000"/>
                </a:solidFill>
                <a:latin typeface="Cooper Black" panose="0208090404030B020404" pitchFamily="18" charset="0"/>
              </a:rPr>
              <a:t>)</a:t>
            </a:r>
            <a:endParaRPr lang="en-US" sz="3600" u="sng" dirty="0">
              <a:solidFill>
                <a:srgbClr val="008000"/>
              </a:solidFill>
              <a:latin typeface="Cooper Black" panose="0208090404030B020404" pitchFamily="18" charset="0"/>
            </a:endParaRPr>
          </a:p>
        </p:txBody>
      </p:sp>
      <p:sp>
        <p:nvSpPr>
          <p:cNvPr id="4" name="TextBox 3"/>
          <p:cNvSpPr txBox="1"/>
          <p:nvPr/>
        </p:nvSpPr>
        <p:spPr>
          <a:xfrm>
            <a:off x="72008" y="1556792"/>
            <a:ext cx="12072664" cy="4789003"/>
          </a:xfrm>
          <a:prstGeom prst="rect">
            <a:avLst/>
          </a:prstGeom>
          <a:noFill/>
        </p:spPr>
        <p:txBody>
          <a:bodyPr wrap="square" rtlCol="0">
            <a:spAutoFit/>
          </a:bodyPr>
          <a:lstStyle/>
          <a:p>
            <a:pPr marL="342900" lvl="1" indent="-342900" algn="just">
              <a:lnSpc>
                <a:spcPct val="130000"/>
              </a:lnSpc>
              <a:spcBef>
                <a:spcPts val="600"/>
              </a:spcBef>
              <a:spcAft>
                <a:spcPts val="600"/>
              </a:spcAft>
              <a:buFont typeface="Wingdings" panose="05000000000000000000" pitchFamily="2" charset="2"/>
              <a:buChar char="v"/>
            </a:pPr>
            <a:r>
              <a:rPr lang="en-US" sz="2800" b="1" i="1" dirty="0">
                <a:ln w="0"/>
                <a:effectLst>
                  <a:outerShdw blurRad="38100" dist="19050" dir="2700000" algn="tl" rotWithShape="0">
                    <a:schemeClr val="dk1">
                      <a:alpha val="40000"/>
                    </a:schemeClr>
                  </a:outerShdw>
                </a:effectLst>
                <a:latin typeface="Cambria" panose="02040503050406030204" pitchFamily="18" charset="0"/>
              </a:rPr>
              <a:t>Where then are the Conflict areas in this relationship?</a:t>
            </a:r>
          </a:p>
          <a:p>
            <a:pPr marL="798513" lvl="1" indent="-342900" algn="just">
              <a:lnSpc>
                <a:spcPct val="130000"/>
              </a:lnSpc>
              <a:spcBef>
                <a:spcPts val="600"/>
              </a:spcBef>
              <a:spcAft>
                <a:spcPts val="600"/>
              </a:spcAft>
              <a:buFont typeface="Wingdings" panose="05000000000000000000" pitchFamily="2" charset="2"/>
              <a:buChar char="ü"/>
            </a:pPr>
            <a:r>
              <a:rPr lang="en-US" sz="2200" b="1" i="1" dirty="0">
                <a:ln w="0"/>
                <a:effectLst>
                  <a:outerShdw blurRad="38100" dist="19050" dir="2700000" algn="tl" rotWithShape="0">
                    <a:schemeClr val="dk1">
                      <a:alpha val="40000"/>
                    </a:schemeClr>
                  </a:outerShdw>
                </a:effectLst>
                <a:latin typeface="Cambria" panose="02040503050406030204" pitchFamily="18" charset="0"/>
              </a:rPr>
              <a:t>Let me borrow from political </a:t>
            </a:r>
            <a:r>
              <a:rPr lang="en-US" sz="2200" b="1" i="1" dirty="0" smtClean="0">
                <a:ln w="0"/>
                <a:effectLst>
                  <a:outerShdw blurRad="38100" dist="19050" dir="2700000" algn="tl" rotWithShape="0">
                    <a:schemeClr val="dk1">
                      <a:alpha val="40000"/>
                    </a:schemeClr>
                  </a:outerShdw>
                </a:effectLst>
                <a:latin typeface="Cambria" panose="02040503050406030204" pitchFamily="18" charset="0"/>
              </a:rPr>
              <a:t>scientists </a:t>
            </a:r>
            <a:r>
              <a:rPr lang="en-US" sz="2200" b="1" i="1" dirty="0">
                <a:ln w="0"/>
                <a:effectLst>
                  <a:outerShdw blurRad="38100" dist="19050" dir="2700000" algn="tl" rotWithShape="0">
                    <a:schemeClr val="dk1">
                      <a:alpha val="40000"/>
                    </a:schemeClr>
                  </a:outerShdw>
                </a:effectLst>
                <a:latin typeface="Cambria" panose="02040503050406030204" pitchFamily="18" charset="0"/>
              </a:rPr>
              <a:t>and say that since the dawn of mankind, conflicts are identified as part of the dynamics of human societies at the individual, </a:t>
            </a:r>
            <a:r>
              <a:rPr lang="en-US" sz="2200" b="1" i="1" dirty="0" smtClean="0">
                <a:ln w="0"/>
                <a:effectLst>
                  <a:outerShdw blurRad="38100" dist="19050" dir="2700000" algn="tl" rotWithShape="0">
                    <a:schemeClr val="dk1">
                      <a:alpha val="40000"/>
                    </a:schemeClr>
                  </a:outerShdw>
                </a:effectLst>
                <a:latin typeface="Cambria" panose="02040503050406030204" pitchFamily="18" charset="0"/>
              </a:rPr>
              <a:t>community, state and national levels</a:t>
            </a:r>
            <a:endParaRPr lang="en-US" sz="2200" b="1" i="1" dirty="0">
              <a:ln w="0"/>
              <a:effectLst>
                <a:outerShdw blurRad="38100" dist="19050" dir="2700000" algn="tl" rotWithShape="0">
                  <a:schemeClr val="dk1">
                    <a:alpha val="40000"/>
                  </a:schemeClr>
                </a:outerShdw>
              </a:effectLst>
              <a:latin typeface="Cambria" panose="02040503050406030204" pitchFamily="18" charset="0"/>
            </a:endParaRPr>
          </a:p>
          <a:p>
            <a:pPr marL="798513" lvl="1" indent="-342900" algn="just">
              <a:lnSpc>
                <a:spcPct val="130000"/>
              </a:lnSpc>
              <a:spcBef>
                <a:spcPts val="600"/>
              </a:spcBef>
              <a:spcAft>
                <a:spcPts val="600"/>
              </a:spcAft>
              <a:buFont typeface="Wingdings" panose="05000000000000000000" pitchFamily="2" charset="2"/>
              <a:buChar char="ü"/>
            </a:pPr>
            <a:r>
              <a:rPr lang="en-US" sz="2200" b="1" i="1" dirty="0">
                <a:ln w="0"/>
                <a:effectLst>
                  <a:outerShdw blurRad="38100" dist="19050" dir="2700000" algn="tl" rotWithShape="0">
                    <a:schemeClr val="dk1">
                      <a:alpha val="40000"/>
                    </a:schemeClr>
                  </a:outerShdw>
                </a:effectLst>
                <a:latin typeface="Cambria" panose="02040503050406030204" pitchFamily="18" charset="0"/>
              </a:rPr>
              <a:t>Conflicts between security agencies and the media in Nigeria are usually value laden</a:t>
            </a:r>
          </a:p>
          <a:p>
            <a:pPr marL="798513" lvl="1" indent="-342900" algn="just">
              <a:lnSpc>
                <a:spcPct val="130000"/>
              </a:lnSpc>
              <a:spcBef>
                <a:spcPts val="600"/>
              </a:spcBef>
              <a:spcAft>
                <a:spcPts val="600"/>
              </a:spcAft>
              <a:buFont typeface="Wingdings" panose="05000000000000000000" pitchFamily="2" charset="2"/>
              <a:buChar char="ü"/>
            </a:pPr>
            <a:r>
              <a:rPr lang="en-US" sz="2200" b="1" i="1" dirty="0">
                <a:ln w="0"/>
                <a:effectLst>
                  <a:outerShdw blurRad="38100" dist="19050" dir="2700000" algn="tl" rotWithShape="0">
                    <a:schemeClr val="dk1">
                      <a:alpha val="40000"/>
                    </a:schemeClr>
                  </a:outerShdw>
                </a:effectLst>
                <a:latin typeface="Cambria" panose="02040503050406030204" pitchFamily="18" charset="0"/>
              </a:rPr>
              <a:t>There are several instances of minor and major disagreements between both parties on what is reported, how it was reported and why it was </a:t>
            </a:r>
            <a:r>
              <a:rPr lang="en-US" sz="2200" b="1" i="1" dirty="0" smtClean="0">
                <a:ln w="0"/>
                <a:effectLst>
                  <a:outerShdw blurRad="38100" dist="19050" dir="2700000" algn="tl" rotWithShape="0">
                    <a:schemeClr val="dk1">
                      <a:alpha val="40000"/>
                    </a:schemeClr>
                  </a:outerShdw>
                </a:effectLst>
                <a:latin typeface="Cambria" panose="02040503050406030204" pitchFamily="18" charset="0"/>
              </a:rPr>
              <a:t>reported</a:t>
            </a:r>
          </a:p>
          <a:p>
            <a:pPr marL="798513" lvl="1" indent="-342900" algn="just">
              <a:lnSpc>
                <a:spcPct val="130000"/>
              </a:lnSpc>
              <a:spcBef>
                <a:spcPts val="600"/>
              </a:spcBef>
              <a:spcAft>
                <a:spcPts val="600"/>
              </a:spcAft>
              <a:buFont typeface="Wingdings" panose="05000000000000000000" pitchFamily="2" charset="2"/>
              <a:buChar char="ü"/>
            </a:pPr>
            <a:r>
              <a:rPr lang="en-US" sz="2200" b="1" i="1" dirty="0">
                <a:ln w="0"/>
                <a:effectLst>
                  <a:outerShdw blurRad="38100" dist="19050" dir="2700000" algn="tl" rotWithShape="0">
                    <a:schemeClr val="dk1">
                      <a:alpha val="40000"/>
                    </a:schemeClr>
                  </a:outerShdw>
                </a:effectLst>
                <a:latin typeface="Cambria" panose="02040503050406030204" pitchFamily="18" charset="0"/>
              </a:rPr>
              <a:t>For example, media coverage of annual report by Amnesty International criticism on the military operation in the ongoing fight against terrorism is often seen as </a:t>
            </a:r>
            <a:r>
              <a:rPr lang="en-US" sz="2200" b="1" i="1" dirty="0" smtClean="0">
                <a:ln w="0"/>
                <a:effectLst>
                  <a:outerShdw blurRad="38100" dist="19050" dir="2700000" algn="tl" rotWithShape="0">
                    <a:schemeClr val="dk1">
                      <a:alpha val="40000"/>
                    </a:schemeClr>
                  </a:outerShdw>
                </a:effectLst>
                <a:latin typeface="Cambria" panose="02040503050406030204" pitchFamily="18" charset="0"/>
              </a:rPr>
              <a:t>unpatriotic</a:t>
            </a:r>
            <a:endParaRPr lang="en-US" sz="2200" b="1" i="1" dirty="0">
              <a:ln w="0"/>
              <a:effectLst>
                <a:outerShdw blurRad="38100" dist="19050" dir="2700000" algn="tl" rotWithShape="0">
                  <a:schemeClr val="dk1">
                    <a:alpha val="40000"/>
                  </a:schemeClr>
                </a:outerShdw>
              </a:effectLst>
              <a:latin typeface="Cambria" panose="02040503050406030204" pitchFamily="18" charset="0"/>
            </a:endParaRPr>
          </a:p>
        </p:txBody>
      </p:sp>
    </p:spTree>
    <p:extLst>
      <p:ext uri="{BB962C8B-B14F-4D97-AF65-F5344CB8AC3E}">
        <p14:creationId xmlns:p14="http://schemas.microsoft.com/office/powerpoint/2010/main" val="1264926152"/>
      </p:ext>
    </p:extLst>
  </p:cSld>
  <p:clrMapOvr>
    <a:masterClrMapping/>
  </p:clrMapOvr>
  <p:transition spd="slow">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2656"/>
            <a:ext cx="12192000" cy="1200329"/>
          </a:xfrm>
          <a:prstGeom prst="rect">
            <a:avLst/>
          </a:prstGeom>
          <a:noFill/>
        </p:spPr>
        <p:txBody>
          <a:bodyPr wrap="square" rtlCol="0">
            <a:spAutoFit/>
          </a:bodyPr>
          <a:lstStyle/>
          <a:p>
            <a:pPr algn="ctr"/>
            <a:r>
              <a:rPr lang="en-US" sz="3600" u="sng" dirty="0">
                <a:solidFill>
                  <a:srgbClr val="008000"/>
                </a:solidFill>
                <a:latin typeface="Cooper Black" panose="0208090404030B020404" pitchFamily="18" charset="0"/>
              </a:rPr>
              <a:t>THE RELATIONSHIP BETWEEN SECURITY AGENCIES AND THE MEDIA (</a:t>
            </a:r>
            <a:r>
              <a:rPr lang="en-US" sz="3600" u="sng" dirty="0" err="1">
                <a:solidFill>
                  <a:srgbClr val="008000"/>
                </a:solidFill>
                <a:latin typeface="Cooper Black" panose="0208090404030B020404" pitchFamily="18" charset="0"/>
              </a:rPr>
              <a:t>Cont</a:t>
            </a:r>
            <a:r>
              <a:rPr lang="en-US" sz="3600" u="sng" dirty="0">
                <a:solidFill>
                  <a:srgbClr val="008000"/>
                </a:solidFill>
                <a:latin typeface="Cooper Black" panose="0208090404030B020404" pitchFamily="18" charset="0"/>
              </a:rPr>
              <a:t>)</a:t>
            </a:r>
            <a:endParaRPr lang="en-US" sz="3600" u="sng" dirty="0">
              <a:solidFill>
                <a:srgbClr val="008000"/>
              </a:solidFill>
              <a:latin typeface="Cooper Black" panose="0208090404030B020404" pitchFamily="18" charset="0"/>
            </a:endParaRPr>
          </a:p>
        </p:txBody>
      </p:sp>
      <p:sp>
        <p:nvSpPr>
          <p:cNvPr id="4" name="TextBox 3"/>
          <p:cNvSpPr txBox="1"/>
          <p:nvPr/>
        </p:nvSpPr>
        <p:spPr>
          <a:xfrm>
            <a:off x="191344" y="2307443"/>
            <a:ext cx="11881320" cy="3293209"/>
          </a:xfrm>
          <a:prstGeom prst="rect">
            <a:avLst/>
          </a:prstGeom>
          <a:noFill/>
        </p:spPr>
        <p:txBody>
          <a:bodyPr wrap="square" rtlCol="0">
            <a:spAutoFit/>
          </a:bodyPr>
          <a:lstStyle/>
          <a:p>
            <a:pPr marL="0" lvl="1" algn="just">
              <a:lnSpc>
                <a:spcPct val="130000"/>
              </a:lnSpc>
              <a:spcBef>
                <a:spcPts val="600"/>
              </a:spcBef>
              <a:spcAft>
                <a:spcPts val="600"/>
              </a:spcAft>
            </a:pPr>
            <a:r>
              <a:rPr lang="en-US" sz="4000" b="1" i="1" dirty="0">
                <a:ln w="0"/>
                <a:effectLst>
                  <a:outerShdw blurRad="38100" dist="19050" dir="2700000" algn="tl" rotWithShape="0">
                    <a:schemeClr val="dk1">
                      <a:alpha val="40000"/>
                    </a:schemeClr>
                  </a:outerShdw>
                </a:effectLst>
                <a:latin typeface="Cambria" panose="02040503050406030204" pitchFamily="18" charset="0"/>
              </a:rPr>
              <a:t>It is therefore not unexpected that in carrying out their core mandates, there </a:t>
            </a:r>
            <a:r>
              <a:rPr lang="en-US" sz="4000" b="1" i="1" dirty="0" smtClean="0">
                <a:ln w="0"/>
                <a:effectLst>
                  <a:outerShdw blurRad="38100" dist="19050" dir="2700000" algn="tl" rotWithShape="0">
                    <a:schemeClr val="dk1">
                      <a:alpha val="40000"/>
                    </a:schemeClr>
                  </a:outerShdw>
                </a:effectLst>
                <a:latin typeface="Cambria" panose="02040503050406030204" pitchFamily="18" charset="0"/>
              </a:rPr>
              <a:t>are </a:t>
            </a:r>
            <a:r>
              <a:rPr lang="en-US" sz="4000" b="1" i="1" dirty="0">
                <a:ln w="0"/>
                <a:effectLst>
                  <a:outerShdw blurRad="38100" dist="19050" dir="2700000" algn="tl" rotWithShape="0">
                    <a:schemeClr val="dk1">
                      <a:alpha val="40000"/>
                    </a:schemeClr>
                  </a:outerShdw>
                </a:effectLst>
                <a:latin typeface="Cambria" panose="02040503050406030204" pitchFamily="18" charset="0"/>
              </a:rPr>
              <a:t>bound to be occasional clashes of interest between the two.  A few examples may suffice in this regard.</a:t>
            </a:r>
          </a:p>
        </p:txBody>
      </p:sp>
    </p:spTree>
    <p:extLst>
      <p:ext uri="{BB962C8B-B14F-4D97-AF65-F5344CB8AC3E}">
        <p14:creationId xmlns:p14="http://schemas.microsoft.com/office/powerpoint/2010/main" val="356587000"/>
      </p:ext>
    </p:extLst>
  </p:cSld>
  <p:clrMapOvr>
    <a:masterClrMapping/>
  </p:clrMapOvr>
  <p:transition spd="slow">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2656"/>
            <a:ext cx="12192000" cy="1200329"/>
          </a:xfrm>
          <a:prstGeom prst="rect">
            <a:avLst/>
          </a:prstGeom>
          <a:noFill/>
        </p:spPr>
        <p:txBody>
          <a:bodyPr wrap="square" rtlCol="0">
            <a:spAutoFit/>
          </a:bodyPr>
          <a:lstStyle/>
          <a:p>
            <a:pPr algn="ctr"/>
            <a:r>
              <a:rPr lang="en-US" sz="3600" u="sng" dirty="0">
                <a:solidFill>
                  <a:srgbClr val="008000"/>
                </a:solidFill>
                <a:latin typeface="Cooper Black" panose="0208090404030B020404" pitchFamily="18" charset="0"/>
              </a:rPr>
              <a:t>THE RELATIONSHIP BETWEEN SECURITY AGENCIES AND THE MEDIA (</a:t>
            </a:r>
            <a:r>
              <a:rPr lang="en-US" sz="3600" u="sng" dirty="0" err="1">
                <a:solidFill>
                  <a:srgbClr val="008000"/>
                </a:solidFill>
                <a:latin typeface="Cooper Black" panose="0208090404030B020404" pitchFamily="18" charset="0"/>
              </a:rPr>
              <a:t>Cont</a:t>
            </a:r>
            <a:r>
              <a:rPr lang="en-US" sz="3600" u="sng" dirty="0">
                <a:solidFill>
                  <a:srgbClr val="008000"/>
                </a:solidFill>
                <a:latin typeface="Cooper Black" panose="0208090404030B020404" pitchFamily="18" charset="0"/>
              </a:rPr>
              <a:t>)</a:t>
            </a:r>
            <a:endParaRPr lang="en-US" sz="3600" u="sng" dirty="0">
              <a:solidFill>
                <a:srgbClr val="008000"/>
              </a:solidFill>
              <a:latin typeface="Cooper Black" panose="0208090404030B020404" pitchFamily="18" charset="0"/>
            </a:endParaRPr>
          </a:p>
        </p:txBody>
      </p:sp>
      <p:sp>
        <p:nvSpPr>
          <p:cNvPr id="4" name="TextBox 3"/>
          <p:cNvSpPr txBox="1"/>
          <p:nvPr/>
        </p:nvSpPr>
        <p:spPr>
          <a:xfrm>
            <a:off x="0" y="1556792"/>
            <a:ext cx="9696400" cy="4761303"/>
          </a:xfrm>
          <a:prstGeom prst="rect">
            <a:avLst/>
          </a:prstGeom>
          <a:noFill/>
        </p:spPr>
        <p:txBody>
          <a:bodyPr wrap="square" rtlCol="0">
            <a:spAutoFit/>
          </a:bodyPr>
          <a:lstStyle/>
          <a:p>
            <a:pPr marL="342900" lvl="1" indent="-342900" algn="just">
              <a:lnSpc>
                <a:spcPct val="130000"/>
              </a:lnSpc>
              <a:spcBef>
                <a:spcPts val="600"/>
              </a:spcBef>
              <a:spcAft>
                <a:spcPts val="600"/>
              </a:spcAft>
              <a:buFont typeface="Wingdings" panose="05000000000000000000" pitchFamily="2" charset="2"/>
              <a:buChar char="v"/>
            </a:pPr>
            <a:r>
              <a:rPr lang="en-US" sz="2000" b="1" i="1" dirty="0">
                <a:ln w="0"/>
                <a:effectLst>
                  <a:outerShdw blurRad="38100" dist="19050" dir="2700000" algn="tl" rotWithShape="0">
                    <a:schemeClr val="dk1">
                      <a:alpha val="40000"/>
                    </a:schemeClr>
                  </a:outerShdw>
                </a:effectLst>
                <a:latin typeface="Cambria" panose="02040503050406030204" pitchFamily="18" charset="0"/>
              </a:rPr>
              <a:t>Where then are the Conflict areas in this relationship?</a:t>
            </a:r>
          </a:p>
          <a:p>
            <a:pPr marL="798513" lvl="1" indent="-342900" algn="just">
              <a:lnSpc>
                <a:spcPct val="130000"/>
              </a:lnSpc>
              <a:spcBef>
                <a:spcPts val="600"/>
              </a:spcBef>
              <a:spcAft>
                <a:spcPts val="600"/>
              </a:spcAft>
              <a:buFont typeface="Wingdings" panose="05000000000000000000" pitchFamily="2" charset="2"/>
              <a:buChar char="ü"/>
            </a:pPr>
            <a:r>
              <a:rPr lang="en-US" b="1" i="1" dirty="0">
                <a:ln w="0"/>
                <a:effectLst>
                  <a:outerShdw blurRad="38100" dist="19050" dir="2700000" algn="tl" rotWithShape="0">
                    <a:schemeClr val="dk1">
                      <a:alpha val="40000"/>
                    </a:schemeClr>
                  </a:outerShdw>
                </a:effectLst>
                <a:latin typeface="Cambria" panose="02040503050406030204" pitchFamily="18" charset="0"/>
              </a:rPr>
              <a:t>We may recall the recent altercation on the 6th of January 2019 between the Media Trust publishers of Sunday Trust newspapers and the Nigerian Army which led to the invasion of the premises of the former by the latter. The paper ran a lead story headlined </a:t>
            </a:r>
            <a:r>
              <a:rPr lang="en-US" b="1" i="1" dirty="0">
                <a:ln w="0"/>
                <a:solidFill>
                  <a:srgbClr val="FF0000"/>
                </a:solidFill>
                <a:effectLst>
                  <a:outerShdw blurRad="38100" dist="19050" dir="2700000" algn="tl" rotWithShape="0">
                    <a:schemeClr val="dk1">
                      <a:alpha val="40000"/>
                    </a:schemeClr>
                  </a:outerShdw>
                </a:effectLst>
                <a:latin typeface="Cambria" panose="02040503050406030204" pitchFamily="18" charset="0"/>
              </a:rPr>
              <a:t>“Military prepares a massive operation to retake </a:t>
            </a:r>
            <a:r>
              <a:rPr lang="en-US" b="1" i="1" dirty="0" err="1">
                <a:ln w="0"/>
                <a:solidFill>
                  <a:srgbClr val="FF0000"/>
                </a:solidFill>
                <a:effectLst>
                  <a:outerShdw blurRad="38100" dist="19050" dir="2700000" algn="tl" rotWithShape="0">
                    <a:schemeClr val="dk1">
                      <a:alpha val="40000"/>
                    </a:schemeClr>
                  </a:outerShdw>
                </a:effectLst>
                <a:latin typeface="Cambria" panose="02040503050406030204" pitchFamily="18" charset="0"/>
              </a:rPr>
              <a:t>Baga</a:t>
            </a:r>
            <a:r>
              <a:rPr lang="en-US" b="1" i="1" dirty="0">
                <a:ln w="0"/>
                <a:solidFill>
                  <a:srgbClr val="FF0000"/>
                </a:solidFill>
                <a:effectLst>
                  <a:outerShdw blurRad="38100" dist="19050" dir="2700000" algn="tl" rotWithShape="0">
                    <a:schemeClr val="dk1">
                      <a:alpha val="40000"/>
                    </a:schemeClr>
                  </a:outerShdw>
                </a:effectLst>
                <a:latin typeface="Cambria" panose="02040503050406030204" pitchFamily="18" charset="0"/>
              </a:rPr>
              <a:t>, others”.</a:t>
            </a:r>
            <a:r>
              <a:rPr lang="en-US" b="1" i="1" dirty="0">
                <a:ln w="0"/>
                <a:effectLst>
                  <a:outerShdw blurRad="38100" dist="19050" dir="2700000" algn="tl" rotWithShape="0">
                    <a:schemeClr val="dk1">
                      <a:alpha val="40000"/>
                    </a:schemeClr>
                  </a:outerShdw>
                </a:effectLst>
                <a:latin typeface="Cambria" panose="02040503050406030204" pitchFamily="18" charset="0"/>
              </a:rPr>
              <a:t> Obviously, the story detailed out how troops were being mobilized and their locations. </a:t>
            </a:r>
          </a:p>
          <a:p>
            <a:pPr marL="798513" lvl="1" indent="-342900" algn="just">
              <a:lnSpc>
                <a:spcPct val="130000"/>
              </a:lnSpc>
              <a:spcBef>
                <a:spcPts val="600"/>
              </a:spcBef>
              <a:spcAft>
                <a:spcPts val="600"/>
              </a:spcAft>
              <a:buFont typeface="Wingdings" panose="05000000000000000000" pitchFamily="2" charset="2"/>
              <a:buChar char="ü"/>
            </a:pPr>
            <a:r>
              <a:rPr lang="en-US" b="1" i="1" dirty="0">
                <a:ln w="0"/>
                <a:effectLst>
                  <a:outerShdw blurRad="38100" dist="19050" dir="2700000" algn="tl" rotWithShape="0">
                    <a:schemeClr val="dk1">
                      <a:alpha val="40000"/>
                    </a:schemeClr>
                  </a:outerShdw>
                </a:effectLst>
                <a:latin typeface="Cambria" panose="02040503050406030204" pitchFamily="18" charset="0"/>
              </a:rPr>
              <a:t>Sunday Trust in that publication added </a:t>
            </a:r>
            <a:r>
              <a:rPr lang="en-US" b="1" i="1" dirty="0">
                <a:ln w="0"/>
                <a:solidFill>
                  <a:srgbClr val="FF0000"/>
                </a:solidFill>
                <a:effectLst>
                  <a:outerShdw blurRad="38100" dist="19050" dir="2700000" algn="tl" rotWithShape="0">
                    <a:schemeClr val="dk1">
                      <a:alpha val="40000"/>
                    </a:schemeClr>
                  </a:outerShdw>
                </a:effectLst>
                <a:latin typeface="Cambria" panose="02040503050406030204" pitchFamily="18" charset="0"/>
              </a:rPr>
              <a:t>“More troops including ground troops, airmen and naval personnel are being deployed from different formations. They will join those on the ground in </a:t>
            </a:r>
            <a:r>
              <a:rPr lang="en-US" b="1" i="1" dirty="0" err="1">
                <a:ln w="0"/>
                <a:solidFill>
                  <a:srgbClr val="FF0000"/>
                </a:solidFill>
                <a:effectLst>
                  <a:outerShdw blurRad="38100" dist="19050" dir="2700000" algn="tl" rotWithShape="0">
                    <a:schemeClr val="dk1">
                      <a:alpha val="40000"/>
                    </a:schemeClr>
                  </a:outerShdw>
                </a:effectLst>
                <a:latin typeface="Cambria" panose="02040503050406030204" pitchFamily="18" charset="0"/>
              </a:rPr>
              <a:t>Borno</a:t>
            </a:r>
            <a:r>
              <a:rPr lang="en-US" b="1" i="1" dirty="0">
                <a:ln w="0"/>
                <a:solidFill>
                  <a:srgbClr val="FF0000"/>
                </a:solidFill>
                <a:effectLst>
                  <a:outerShdw blurRad="38100" dist="19050" dir="2700000" algn="tl" rotWithShape="0">
                    <a:schemeClr val="dk1">
                      <a:alpha val="40000"/>
                    </a:schemeClr>
                  </a:outerShdw>
                </a:effectLst>
                <a:latin typeface="Cambria" panose="02040503050406030204" pitchFamily="18" charset="0"/>
              </a:rPr>
              <a:t>, Yobe and Adamawa states for the operations”.</a:t>
            </a:r>
            <a:r>
              <a:rPr lang="en-US" b="1" i="1" dirty="0">
                <a:ln w="0"/>
                <a:effectLst>
                  <a:outerShdw blurRad="38100" dist="19050" dir="2700000" algn="tl" rotWithShape="0">
                    <a:schemeClr val="dk1">
                      <a:alpha val="40000"/>
                    </a:schemeClr>
                  </a:outerShdw>
                </a:effectLst>
                <a:latin typeface="Cambria" panose="02040503050406030204" pitchFamily="18" charset="0"/>
              </a:rPr>
              <a:t> No doubt, that was a good </a:t>
            </a:r>
            <a:r>
              <a:rPr lang="en-US" b="1" i="1" dirty="0" smtClean="0">
                <a:ln w="0"/>
                <a:effectLst>
                  <a:outerShdw blurRad="38100" dist="19050" dir="2700000" algn="tl" rotWithShape="0">
                    <a:schemeClr val="dk1">
                      <a:alpha val="40000"/>
                    </a:schemeClr>
                  </a:outerShdw>
                </a:effectLst>
                <a:latin typeface="Cambria" panose="02040503050406030204" pitchFamily="18" charset="0"/>
              </a:rPr>
              <a:t>example of investigative </a:t>
            </a:r>
            <a:r>
              <a:rPr lang="en-US" b="1" i="1" dirty="0">
                <a:ln w="0"/>
                <a:effectLst>
                  <a:outerShdw blurRad="38100" dist="19050" dir="2700000" algn="tl" rotWithShape="0">
                    <a:schemeClr val="dk1">
                      <a:alpha val="40000"/>
                    </a:schemeClr>
                  </a:outerShdw>
                </a:effectLst>
                <a:latin typeface="Cambria" panose="02040503050406030204" pitchFamily="18" charset="0"/>
              </a:rPr>
              <a:t>journalism any day anywhere. You will recall that by the evening of that day, the Nigerian Army invaded the headquarters of the Media Trust in Abuja and Maiduguri. The rest is now history.   </a:t>
            </a:r>
          </a:p>
        </p:txBody>
      </p:sp>
      <p:pic>
        <p:nvPicPr>
          <p:cNvPr id="5" name="Picture 4"/>
          <p:cNvPicPr>
            <a:picLocks noChangeAspect="1"/>
          </p:cNvPicPr>
          <p:nvPr/>
        </p:nvPicPr>
        <p:blipFill rotWithShape="1">
          <a:blip r:embed="rId2"/>
          <a:srcRect l="10500" r="9707"/>
          <a:stretch/>
        </p:blipFill>
        <p:spPr>
          <a:xfrm>
            <a:off x="9696400" y="1681765"/>
            <a:ext cx="2443080" cy="2467315"/>
          </a:xfrm>
          <a:prstGeom prst="rect">
            <a:avLst/>
          </a:prstGeom>
        </p:spPr>
      </p:pic>
      <p:pic>
        <p:nvPicPr>
          <p:cNvPr id="6" name="Picture 5"/>
          <p:cNvPicPr>
            <a:picLocks noChangeAspect="1"/>
          </p:cNvPicPr>
          <p:nvPr/>
        </p:nvPicPr>
        <p:blipFill>
          <a:blip r:embed="rId3"/>
          <a:stretch>
            <a:fillRect/>
          </a:stretch>
        </p:blipFill>
        <p:spPr>
          <a:xfrm>
            <a:off x="9696400" y="4365104"/>
            <a:ext cx="2456888" cy="1950695"/>
          </a:xfrm>
          <a:prstGeom prst="rect">
            <a:avLst/>
          </a:prstGeom>
        </p:spPr>
      </p:pic>
    </p:spTree>
    <p:extLst>
      <p:ext uri="{BB962C8B-B14F-4D97-AF65-F5344CB8AC3E}">
        <p14:creationId xmlns:p14="http://schemas.microsoft.com/office/powerpoint/2010/main" val="2986637193"/>
      </p:ext>
    </p:extLst>
  </p:cSld>
  <p:clrMapOvr>
    <a:masterClrMapping/>
  </p:clrMapOvr>
  <p:transition spd="slow">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2656"/>
            <a:ext cx="12192000" cy="1200329"/>
          </a:xfrm>
          <a:prstGeom prst="rect">
            <a:avLst/>
          </a:prstGeom>
          <a:noFill/>
        </p:spPr>
        <p:txBody>
          <a:bodyPr wrap="square" rtlCol="0">
            <a:spAutoFit/>
          </a:bodyPr>
          <a:lstStyle/>
          <a:p>
            <a:pPr algn="ctr"/>
            <a:r>
              <a:rPr lang="en-US" sz="3600" u="sng" dirty="0">
                <a:solidFill>
                  <a:srgbClr val="008000"/>
                </a:solidFill>
                <a:latin typeface="Cooper Black" panose="0208090404030B020404" pitchFamily="18" charset="0"/>
              </a:rPr>
              <a:t>THE RELATIONSHIP BETWEEN SECURITY AGENCIES AND THE MEDIA (</a:t>
            </a:r>
            <a:r>
              <a:rPr lang="en-US" sz="3600" u="sng" dirty="0" err="1">
                <a:solidFill>
                  <a:srgbClr val="008000"/>
                </a:solidFill>
                <a:latin typeface="Cooper Black" panose="0208090404030B020404" pitchFamily="18" charset="0"/>
              </a:rPr>
              <a:t>Cont</a:t>
            </a:r>
            <a:r>
              <a:rPr lang="en-US" sz="3600" u="sng" dirty="0">
                <a:solidFill>
                  <a:srgbClr val="008000"/>
                </a:solidFill>
                <a:latin typeface="Cooper Black" panose="0208090404030B020404" pitchFamily="18" charset="0"/>
              </a:rPr>
              <a:t>)</a:t>
            </a:r>
            <a:endParaRPr lang="en-US" sz="3600" u="sng" dirty="0">
              <a:solidFill>
                <a:srgbClr val="008000"/>
              </a:solidFill>
              <a:latin typeface="Cooper Black" panose="0208090404030B020404" pitchFamily="18" charset="0"/>
            </a:endParaRPr>
          </a:p>
        </p:txBody>
      </p:sp>
      <p:sp>
        <p:nvSpPr>
          <p:cNvPr id="4" name="TextBox 3"/>
          <p:cNvSpPr txBox="1"/>
          <p:nvPr/>
        </p:nvSpPr>
        <p:spPr>
          <a:xfrm>
            <a:off x="119336" y="1556792"/>
            <a:ext cx="11881320" cy="4548938"/>
          </a:xfrm>
          <a:prstGeom prst="rect">
            <a:avLst/>
          </a:prstGeom>
          <a:noFill/>
        </p:spPr>
        <p:txBody>
          <a:bodyPr wrap="square" rtlCol="0">
            <a:spAutoFit/>
          </a:bodyPr>
          <a:lstStyle/>
          <a:p>
            <a:pPr marL="342900" lvl="1" indent="-342900" algn="just">
              <a:lnSpc>
                <a:spcPct val="130000"/>
              </a:lnSpc>
              <a:spcBef>
                <a:spcPts val="600"/>
              </a:spcBef>
              <a:spcAft>
                <a:spcPts val="600"/>
              </a:spcAft>
              <a:buFont typeface="Wingdings" panose="05000000000000000000" pitchFamily="2" charset="2"/>
              <a:buChar char="v"/>
            </a:pPr>
            <a:r>
              <a:rPr lang="en-US" sz="2400" b="1" i="1" dirty="0">
                <a:ln w="0"/>
                <a:effectLst>
                  <a:outerShdw blurRad="38100" dist="19050" dir="2700000" algn="tl" rotWithShape="0">
                    <a:schemeClr val="dk1">
                      <a:alpha val="40000"/>
                    </a:schemeClr>
                  </a:outerShdw>
                </a:effectLst>
                <a:latin typeface="Cambria" panose="02040503050406030204" pitchFamily="18" charset="0"/>
              </a:rPr>
              <a:t>Where then are the Conflict areas in this relationship?</a:t>
            </a:r>
          </a:p>
          <a:p>
            <a:pPr marL="798513" lvl="1" indent="-342900" algn="just">
              <a:lnSpc>
                <a:spcPct val="130000"/>
              </a:lnSpc>
              <a:spcBef>
                <a:spcPts val="600"/>
              </a:spcBef>
              <a:spcAft>
                <a:spcPts val="600"/>
              </a:spcAft>
              <a:buFont typeface="Wingdings" panose="05000000000000000000" pitchFamily="2" charset="2"/>
              <a:buChar char="ü"/>
            </a:pPr>
            <a:r>
              <a:rPr lang="en-US" sz="2000" b="1" i="1" dirty="0">
                <a:ln w="0"/>
                <a:effectLst>
                  <a:outerShdw blurRad="38100" dist="19050" dir="2700000" algn="tl" rotWithShape="0">
                    <a:schemeClr val="dk1">
                      <a:alpha val="40000"/>
                    </a:schemeClr>
                  </a:outerShdw>
                </a:effectLst>
                <a:latin typeface="Cambria" panose="02040503050406030204" pitchFamily="18" charset="0"/>
              </a:rPr>
              <a:t>In this case, the military felt that their operational secrets and mission were </a:t>
            </a:r>
            <a:r>
              <a:rPr lang="en-US" sz="2000" b="1" i="1" dirty="0" err="1" smtClean="0">
                <a:ln w="0"/>
                <a:effectLst>
                  <a:outerShdw blurRad="38100" dist="19050" dir="2700000" algn="tl" rotWithShape="0">
                    <a:schemeClr val="dk1">
                      <a:alpha val="40000"/>
                    </a:schemeClr>
                  </a:outerShdw>
                </a:effectLst>
                <a:latin typeface="Cambria" panose="02040503050406030204" pitchFamily="18" charset="0"/>
              </a:rPr>
              <a:t>jeopardised</a:t>
            </a:r>
            <a:r>
              <a:rPr lang="en-US" sz="2000" b="1" i="1" dirty="0" smtClean="0">
                <a:ln w="0"/>
                <a:effectLst>
                  <a:outerShdw blurRad="38100" dist="19050" dir="2700000" algn="tl" rotWithShape="0">
                    <a:schemeClr val="dk1">
                      <a:alpha val="40000"/>
                    </a:schemeClr>
                  </a:outerShdw>
                </a:effectLst>
                <a:latin typeface="Cambria" panose="02040503050406030204" pitchFamily="18" charset="0"/>
              </a:rPr>
              <a:t> </a:t>
            </a:r>
            <a:r>
              <a:rPr lang="en-US" sz="2000" b="1" i="1" dirty="0">
                <a:ln w="0"/>
                <a:effectLst>
                  <a:outerShdw blurRad="38100" dist="19050" dir="2700000" algn="tl" rotWithShape="0">
                    <a:schemeClr val="dk1">
                      <a:alpha val="40000"/>
                    </a:schemeClr>
                  </a:outerShdw>
                </a:effectLst>
                <a:latin typeface="Cambria" panose="02040503050406030204" pitchFamily="18" charset="0"/>
              </a:rPr>
              <a:t>and </a:t>
            </a:r>
            <a:r>
              <a:rPr lang="en-US" sz="2000" b="1" i="1" dirty="0" smtClean="0">
                <a:ln w="0"/>
                <a:effectLst>
                  <a:outerShdw blurRad="38100" dist="19050" dir="2700000" algn="tl" rotWithShape="0">
                    <a:schemeClr val="dk1">
                      <a:alpha val="40000"/>
                    </a:schemeClr>
                  </a:outerShdw>
                </a:effectLst>
                <a:latin typeface="Cambria" panose="02040503050406030204" pitchFamily="18" charset="0"/>
              </a:rPr>
              <a:t> </a:t>
            </a:r>
            <a:r>
              <a:rPr lang="en-US" sz="2000" b="1" i="1" dirty="0">
                <a:ln w="0"/>
                <a:effectLst>
                  <a:outerShdw blurRad="38100" dist="19050" dir="2700000" algn="tl" rotWithShape="0">
                    <a:schemeClr val="dk1">
                      <a:alpha val="40000"/>
                    </a:schemeClr>
                  </a:outerShdw>
                </a:effectLst>
                <a:latin typeface="Cambria" panose="02040503050406030204" pitchFamily="18" charset="0"/>
              </a:rPr>
              <a:t>exposed the impending military operation against some targeted Boko Haram terrorists in the North East</a:t>
            </a:r>
          </a:p>
          <a:p>
            <a:pPr marL="798513" lvl="1" indent="-342900" algn="just">
              <a:lnSpc>
                <a:spcPct val="130000"/>
              </a:lnSpc>
              <a:spcBef>
                <a:spcPts val="600"/>
              </a:spcBef>
              <a:spcAft>
                <a:spcPts val="600"/>
              </a:spcAft>
              <a:buFont typeface="Wingdings" panose="05000000000000000000" pitchFamily="2" charset="2"/>
              <a:buChar char="ü"/>
            </a:pPr>
            <a:r>
              <a:rPr lang="en-US" sz="2000" b="1" i="1" dirty="0">
                <a:ln w="0"/>
                <a:effectLst>
                  <a:outerShdw blurRad="38100" dist="19050" dir="2700000" algn="tl" rotWithShape="0">
                    <a:schemeClr val="dk1">
                      <a:alpha val="40000"/>
                    </a:schemeClr>
                  </a:outerShdw>
                </a:effectLst>
                <a:latin typeface="Cambria" panose="02040503050406030204" pitchFamily="18" charset="0"/>
              </a:rPr>
              <a:t>The question which I want an answer during the </a:t>
            </a:r>
            <a:r>
              <a:rPr lang="en-US" sz="2000" b="1" i="1" dirty="0" smtClean="0">
                <a:ln w="0"/>
                <a:effectLst>
                  <a:outerShdw blurRad="38100" dist="19050" dir="2700000" algn="tl" rotWithShape="0">
                    <a:schemeClr val="dk1">
                      <a:alpha val="40000"/>
                    </a:schemeClr>
                  </a:outerShdw>
                </a:effectLst>
                <a:latin typeface="Cambria" panose="02040503050406030204" pitchFamily="18" charset="0"/>
              </a:rPr>
              <a:t>interactive session </a:t>
            </a:r>
            <a:r>
              <a:rPr lang="en-US" sz="2000" b="1" i="1" dirty="0">
                <a:ln w="0"/>
                <a:solidFill>
                  <a:srgbClr val="FF0000"/>
                </a:solidFill>
                <a:effectLst>
                  <a:outerShdw blurRad="38100" dist="19050" dir="2700000" algn="tl" rotWithShape="0">
                    <a:schemeClr val="dk1">
                      <a:alpha val="40000"/>
                    </a:schemeClr>
                  </a:outerShdw>
                </a:effectLst>
                <a:latin typeface="Cambria" panose="02040503050406030204" pitchFamily="18" charset="0"/>
              </a:rPr>
              <a:t>“Should the newspaper have published the story?</a:t>
            </a:r>
            <a:r>
              <a:rPr lang="en-US" sz="2800" b="1" i="1" dirty="0">
                <a:ln w="0"/>
                <a:solidFill>
                  <a:srgbClr val="FF0000"/>
                </a:solidFill>
                <a:effectLst>
                  <a:outerShdw blurRad="38100" dist="19050" dir="2700000" algn="tl" rotWithShape="0">
                    <a:schemeClr val="dk1">
                      <a:alpha val="40000"/>
                    </a:schemeClr>
                  </a:outerShdw>
                </a:effectLst>
                <a:latin typeface="Cambria" panose="02040503050406030204" pitchFamily="18" charset="0"/>
              </a:rPr>
              <a:t> </a:t>
            </a:r>
          </a:p>
          <a:p>
            <a:pPr marL="798513" lvl="1" indent="-342900" algn="just">
              <a:lnSpc>
                <a:spcPct val="130000"/>
              </a:lnSpc>
              <a:spcBef>
                <a:spcPts val="600"/>
              </a:spcBef>
              <a:spcAft>
                <a:spcPts val="600"/>
              </a:spcAft>
              <a:buFont typeface="Wingdings" panose="05000000000000000000" pitchFamily="2" charset="2"/>
              <a:buChar char="ü"/>
            </a:pPr>
            <a:r>
              <a:rPr lang="en-US" sz="2000" b="1" i="1" dirty="0">
                <a:ln w="0"/>
                <a:effectLst>
                  <a:outerShdw blurRad="38100" dist="19050" dir="2700000" algn="tl" rotWithShape="0">
                    <a:schemeClr val="dk1">
                      <a:alpha val="40000"/>
                    </a:schemeClr>
                  </a:outerShdw>
                </a:effectLst>
                <a:latin typeface="Cambria" panose="02040503050406030204" pitchFamily="18" charset="0"/>
              </a:rPr>
              <a:t>The Nigerian Prison Service Riot and bomb blast of 2016 was another example </a:t>
            </a:r>
            <a:r>
              <a:rPr lang="en-US" sz="2000" b="1" i="1" dirty="0" smtClean="0">
                <a:ln w="0"/>
                <a:effectLst>
                  <a:outerShdw blurRad="38100" dist="19050" dir="2700000" algn="tl" rotWithShape="0">
                    <a:schemeClr val="dk1">
                      <a:alpha val="40000"/>
                    </a:schemeClr>
                  </a:outerShdw>
                </a:effectLst>
                <a:latin typeface="Cambria" panose="02040503050406030204" pitchFamily="18" charset="0"/>
              </a:rPr>
              <a:t>of good, investigative </a:t>
            </a:r>
            <a:r>
              <a:rPr lang="en-US" sz="2000" b="1" i="1" dirty="0">
                <a:ln w="0"/>
                <a:effectLst>
                  <a:outerShdw blurRad="38100" dist="19050" dir="2700000" algn="tl" rotWithShape="0">
                    <a:schemeClr val="dk1">
                      <a:alpha val="40000"/>
                    </a:schemeClr>
                  </a:outerShdw>
                </a:effectLst>
                <a:latin typeface="Cambria" panose="02040503050406030204" pitchFamily="18" charset="0"/>
              </a:rPr>
              <a:t>journalism that puts a security agency of the government on the spot and there are many other such examples</a:t>
            </a:r>
          </a:p>
        </p:txBody>
      </p:sp>
    </p:spTree>
    <p:extLst>
      <p:ext uri="{BB962C8B-B14F-4D97-AF65-F5344CB8AC3E}">
        <p14:creationId xmlns:p14="http://schemas.microsoft.com/office/powerpoint/2010/main" val="2937015519"/>
      </p:ext>
    </p:extLst>
  </p:cSld>
  <p:clrMapOvr>
    <a:masterClrMapping/>
  </p:clrMapOvr>
  <p:transition spd="slow">
    <p:wip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40668"/>
            <a:ext cx="12192000" cy="5976664"/>
          </a:xfrm>
          <a:effectLst/>
        </p:spPr>
        <p:txBody>
          <a:bodyPr>
            <a:noAutofit/>
          </a:bodyPr>
          <a:lstStyle/>
          <a:p>
            <a:r>
              <a:rPr lang="en-US" sz="8000" b="1" dirty="0">
                <a:ln w="0"/>
                <a:solidFill>
                  <a:srgbClr val="008000"/>
                </a:solidFill>
                <a:effectLst>
                  <a:outerShdw blurRad="38100" dist="19050" dir="2700000" algn="tl" rotWithShape="0">
                    <a:schemeClr val="dk1">
                      <a:alpha val="40000"/>
                    </a:schemeClr>
                  </a:outerShdw>
                </a:effectLst>
                <a:latin typeface="Cooper Black" panose="0208090404030B020404" pitchFamily="18" charset="0"/>
              </a:rPr>
              <a:t>THE WAY FORWARD</a:t>
            </a:r>
            <a:endParaRPr lang="fr-FR" sz="6600" b="1" dirty="0">
              <a:ln w="0"/>
              <a:solidFill>
                <a:srgbClr val="008000"/>
              </a:solidFill>
              <a:effectLst>
                <a:outerShdw blurRad="38100" dist="19050" dir="2700000" algn="tl" rotWithShape="0">
                  <a:schemeClr val="dk1">
                    <a:alpha val="40000"/>
                  </a:schemeClr>
                </a:outerShdw>
              </a:effectLst>
              <a:latin typeface="Cooper Black" panose="0208090404030B020404" pitchFamily="18" charset="0"/>
            </a:endParaRPr>
          </a:p>
        </p:txBody>
      </p:sp>
    </p:spTree>
    <p:extLst>
      <p:ext uri="{BB962C8B-B14F-4D97-AF65-F5344CB8AC3E}">
        <p14:creationId xmlns:p14="http://schemas.microsoft.com/office/powerpoint/2010/main" val="2419132064"/>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91344" y="1268760"/>
            <a:ext cx="11737304" cy="4968552"/>
          </a:xfrm>
          <a:prstGeom prst="rect">
            <a:avLst/>
          </a:prstGeom>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just">
              <a:lnSpc>
                <a:spcPct val="150000"/>
              </a:lnSpc>
              <a:spcBef>
                <a:spcPts val="600"/>
              </a:spcBef>
              <a:spcAft>
                <a:spcPts val="600"/>
              </a:spcAft>
              <a:buFont typeface="Wingdings" panose="05000000000000000000" pitchFamily="2" charset="2"/>
              <a:buChar char="v"/>
            </a:pPr>
            <a:r>
              <a:rPr lang="en-US" sz="3200" b="1" i="1" dirty="0">
                <a:latin typeface="Cambria" panose="02040503050406030204" pitchFamily="18" charset="0"/>
              </a:rPr>
              <a:t>The relationship between the security agencies and the media:</a:t>
            </a:r>
          </a:p>
          <a:p>
            <a:pPr marL="914400" lvl="1" indent="-457200" algn="just">
              <a:lnSpc>
                <a:spcPct val="150000"/>
              </a:lnSpc>
              <a:spcBef>
                <a:spcPts val="600"/>
              </a:spcBef>
              <a:spcAft>
                <a:spcPts val="600"/>
              </a:spcAft>
              <a:buFont typeface="Wingdings" panose="05000000000000000000" pitchFamily="2" charset="2"/>
              <a:buChar char="ü"/>
            </a:pPr>
            <a:r>
              <a:rPr lang="en-US" sz="2800" b="1" i="1" dirty="0">
                <a:latin typeface="Cambria" panose="02040503050406030204" pitchFamily="18" charset="0"/>
              </a:rPr>
              <a:t>Very critical in safeguarding and shaping of the democratic credentials of any nation</a:t>
            </a:r>
          </a:p>
          <a:p>
            <a:pPr marL="914400" lvl="1" indent="-457200" algn="just">
              <a:lnSpc>
                <a:spcPct val="150000"/>
              </a:lnSpc>
              <a:spcBef>
                <a:spcPts val="600"/>
              </a:spcBef>
              <a:spcAft>
                <a:spcPts val="600"/>
              </a:spcAft>
              <a:buFont typeface="Wingdings" panose="05000000000000000000" pitchFamily="2" charset="2"/>
              <a:buChar char="ü"/>
            </a:pPr>
            <a:r>
              <a:rPr lang="en-US" sz="2800" b="1" i="1" dirty="0">
                <a:latin typeface="Cambria" panose="02040503050406030204" pitchFamily="18" charset="0"/>
              </a:rPr>
              <a:t>Both groups are significantly imbued with patriotic ideals and are indispensable elements in the progressive running of societies </a:t>
            </a:r>
            <a:endParaRPr lang="fr-FR" sz="2800" b="1" dirty="0">
              <a:ln w="0"/>
              <a:effectLst>
                <a:outerShdw blurRad="38100" dist="19050" dir="2700000" algn="tl" rotWithShape="0">
                  <a:schemeClr val="dk1">
                    <a:alpha val="40000"/>
                  </a:schemeClr>
                </a:outerShdw>
              </a:effectLst>
              <a:latin typeface="Cambria" panose="02040503050406030204" pitchFamily="18" charset="0"/>
            </a:endParaRPr>
          </a:p>
        </p:txBody>
      </p:sp>
      <p:sp>
        <p:nvSpPr>
          <p:cNvPr id="2" name="TextBox 1"/>
          <p:cNvSpPr txBox="1"/>
          <p:nvPr/>
        </p:nvSpPr>
        <p:spPr>
          <a:xfrm>
            <a:off x="2037844" y="332656"/>
            <a:ext cx="8136904" cy="707886"/>
          </a:xfrm>
          <a:prstGeom prst="rect">
            <a:avLst/>
          </a:prstGeom>
          <a:noFill/>
        </p:spPr>
        <p:txBody>
          <a:bodyPr wrap="square" rtlCol="0">
            <a:spAutoFit/>
          </a:bodyPr>
          <a:lstStyle/>
          <a:p>
            <a:pPr algn="ctr"/>
            <a:r>
              <a:rPr lang="en-US" sz="4000" u="sng" dirty="0">
                <a:solidFill>
                  <a:srgbClr val="008000"/>
                </a:solidFill>
                <a:latin typeface="Cooper Black" panose="0208090404030B020404" pitchFamily="18" charset="0"/>
              </a:rPr>
              <a:t>INTRODUCTION</a:t>
            </a:r>
          </a:p>
        </p:txBody>
      </p:sp>
    </p:spTree>
    <p:extLst>
      <p:ext uri="{BB962C8B-B14F-4D97-AF65-F5344CB8AC3E}">
        <p14:creationId xmlns:p14="http://schemas.microsoft.com/office/powerpoint/2010/main" val="3820516563"/>
      </p:ext>
    </p:extLst>
  </p:cSld>
  <p:clrMapOvr>
    <a:masterClrMapping/>
  </p:clrMapOvr>
  <p:transition spd="slow">
    <p:wip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2656"/>
            <a:ext cx="12192000" cy="830997"/>
          </a:xfrm>
          <a:prstGeom prst="rect">
            <a:avLst/>
          </a:prstGeom>
          <a:noFill/>
        </p:spPr>
        <p:txBody>
          <a:bodyPr wrap="square" rtlCol="0">
            <a:spAutoFit/>
          </a:bodyPr>
          <a:lstStyle/>
          <a:p>
            <a:pPr algn="ctr"/>
            <a:r>
              <a:rPr lang="en-US" sz="4800" u="sng" dirty="0">
                <a:solidFill>
                  <a:srgbClr val="008000"/>
                </a:solidFill>
                <a:latin typeface="Cooper Black" panose="0208090404030B020404" pitchFamily="18" charset="0"/>
              </a:rPr>
              <a:t>THE WAY FORWARD</a:t>
            </a:r>
          </a:p>
        </p:txBody>
      </p:sp>
      <p:sp>
        <p:nvSpPr>
          <p:cNvPr id="4" name="TextBox 3"/>
          <p:cNvSpPr txBox="1"/>
          <p:nvPr/>
        </p:nvSpPr>
        <p:spPr>
          <a:xfrm>
            <a:off x="119336" y="1196752"/>
            <a:ext cx="11737304" cy="5261184"/>
          </a:xfrm>
          <a:prstGeom prst="rect">
            <a:avLst/>
          </a:prstGeom>
          <a:noFill/>
        </p:spPr>
        <p:txBody>
          <a:bodyPr wrap="square" rtlCol="0">
            <a:spAutoFit/>
          </a:bodyPr>
          <a:lstStyle/>
          <a:p>
            <a:pPr marL="342900" lvl="1" indent="-342900" algn="just">
              <a:lnSpc>
                <a:spcPct val="130000"/>
              </a:lnSpc>
              <a:spcBef>
                <a:spcPts val="600"/>
              </a:spcBef>
              <a:spcAft>
                <a:spcPts val="600"/>
              </a:spcAft>
              <a:buFont typeface="Wingdings" panose="05000000000000000000" pitchFamily="2" charset="2"/>
              <a:buChar char="v"/>
            </a:pPr>
            <a:r>
              <a:rPr lang="en-US" sz="2300" b="1" i="1" dirty="0">
                <a:ln w="0"/>
                <a:effectLst>
                  <a:outerShdw blurRad="38100" dist="19050" dir="2700000" algn="tl" rotWithShape="0">
                    <a:schemeClr val="dk1">
                      <a:alpha val="40000"/>
                    </a:schemeClr>
                  </a:outerShdw>
                </a:effectLst>
                <a:latin typeface="Cambria" panose="02040503050406030204" pitchFamily="18" charset="0"/>
              </a:rPr>
              <a:t>The power of the security agencies does not in any way </a:t>
            </a:r>
            <a:r>
              <a:rPr lang="en-US" sz="2300" b="1" i="1" dirty="0" smtClean="0">
                <a:ln w="0"/>
                <a:effectLst>
                  <a:outerShdw blurRad="38100" dist="19050" dir="2700000" algn="tl" rotWithShape="0">
                    <a:schemeClr val="dk1">
                      <a:alpha val="40000"/>
                    </a:schemeClr>
                  </a:outerShdw>
                </a:effectLst>
                <a:latin typeface="Cambria" panose="02040503050406030204" pitchFamily="18" charset="0"/>
              </a:rPr>
              <a:t>diminish the </a:t>
            </a:r>
            <a:r>
              <a:rPr lang="en-US" sz="2300" b="1" i="1" dirty="0">
                <a:ln w="0"/>
                <a:effectLst>
                  <a:outerShdw blurRad="38100" dist="19050" dir="2700000" algn="tl" rotWithShape="0">
                    <a:schemeClr val="dk1">
                      <a:alpha val="40000"/>
                    </a:schemeClr>
                  </a:outerShdw>
                </a:effectLst>
                <a:latin typeface="Cambria" panose="02040503050406030204" pitchFamily="18" charset="0"/>
              </a:rPr>
              <a:t>potent power of the pen</a:t>
            </a:r>
          </a:p>
          <a:p>
            <a:pPr marL="342900" lvl="1" indent="-342900" algn="just">
              <a:lnSpc>
                <a:spcPct val="130000"/>
              </a:lnSpc>
              <a:spcBef>
                <a:spcPts val="600"/>
              </a:spcBef>
              <a:spcAft>
                <a:spcPts val="600"/>
              </a:spcAft>
              <a:buFont typeface="Wingdings" panose="05000000000000000000" pitchFamily="2" charset="2"/>
              <a:buChar char="v"/>
            </a:pPr>
            <a:r>
              <a:rPr lang="en-US" sz="2300" b="1" i="1" dirty="0">
                <a:ln w="0"/>
                <a:effectLst>
                  <a:outerShdw blurRad="38100" dist="19050" dir="2700000" algn="tl" rotWithShape="0">
                    <a:schemeClr val="dk1">
                      <a:alpha val="40000"/>
                    </a:schemeClr>
                  </a:outerShdw>
                </a:effectLst>
                <a:latin typeface="Cambria" panose="02040503050406030204" pitchFamily="18" charset="0"/>
              </a:rPr>
              <a:t>The media accords legitimacy to public issues and sets an agenda to determine the prevailing public opinion on topical or mundane issues</a:t>
            </a:r>
          </a:p>
          <a:p>
            <a:pPr marL="342900" lvl="1" indent="-342900" algn="just">
              <a:lnSpc>
                <a:spcPct val="130000"/>
              </a:lnSpc>
              <a:spcBef>
                <a:spcPts val="600"/>
              </a:spcBef>
              <a:spcAft>
                <a:spcPts val="600"/>
              </a:spcAft>
              <a:buFont typeface="Wingdings" panose="05000000000000000000" pitchFamily="2" charset="2"/>
              <a:buChar char="v"/>
            </a:pPr>
            <a:r>
              <a:rPr lang="en-US" sz="2300" b="1" i="1" dirty="0">
                <a:ln w="0"/>
                <a:effectLst>
                  <a:outerShdw blurRad="38100" dist="19050" dir="2700000" algn="tl" rotWithShape="0">
                    <a:schemeClr val="dk1">
                      <a:alpha val="40000"/>
                    </a:schemeClr>
                  </a:outerShdw>
                </a:effectLst>
                <a:latin typeface="Cambria" panose="02040503050406030204" pitchFamily="18" charset="0"/>
              </a:rPr>
              <a:t>It is the attention that journalists give to </a:t>
            </a:r>
            <a:r>
              <a:rPr lang="en-US" sz="2300" b="1" i="1" dirty="0" smtClean="0">
                <a:ln w="0"/>
                <a:effectLst>
                  <a:outerShdw blurRad="38100" dist="19050" dir="2700000" algn="tl" rotWithShape="0">
                    <a:schemeClr val="dk1">
                      <a:alpha val="40000"/>
                    </a:schemeClr>
                  </a:outerShdw>
                </a:effectLst>
                <a:latin typeface="Cambria" panose="02040503050406030204" pitchFamily="18" charset="0"/>
              </a:rPr>
              <a:t>critical </a:t>
            </a:r>
            <a:r>
              <a:rPr lang="en-US" sz="2300" b="1" i="1" dirty="0">
                <a:ln w="0"/>
                <a:effectLst>
                  <a:outerShdw blurRad="38100" dist="19050" dir="2700000" algn="tl" rotWithShape="0">
                    <a:schemeClr val="dk1">
                      <a:alpha val="40000"/>
                    </a:schemeClr>
                  </a:outerShdw>
                </a:effectLst>
                <a:latin typeface="Cambria" panose="02040503050406030204" pitchFamily="18" charset="0"/>
              </a:rPr>
              <a:t>issues that determine the value and interests the public will show towards such issues</a:t>
            </a:r>
          </a:p>
          <a:p>
            <a:pPr marL="342900" lvl="1" indent="-342900" algn="just">
              <a:lnSpc>
                <a:spcPct val="130000"/>
              </a:lnSpc>
              <a:spcBef>
                <a:spcPts val="600"/>
              </a:spcBef>
              <a:spcAft>
                <a:spcPts val="600"/>
              </a:spcAft>
              <a:buFont typeface="Wingdings" panose="05000000000000000000" pitchFamily="2" charset="2"/>
              <a:buChar char="v"/>
            </a:pPr>
            <a:r>
              <a:rPr lang="en-US" sz="2300" b="1" i="1" dirty="0">
                <a:ln w="0"/>
                <a:effectLst>
                  <a:outerShdw blurRad="38100" dist="19050" dir="2700000" algn="tl" rotWithShape="0">
                    <a:schemeClr val="dk1">
                      <a:alpha val="40000"/>
                    </a:schemeClr>
                  </a:outerShdw>
                </a:effectLst>
                <a:latin typeface="Cambria" panose="02040503050406030204" pitchFamily="18" charset="0"/>
              </a:rPr>
              <a:t>It is logical to argue that whatever issues the media ignore in their reports are considered irrelevant by the members of the public</a:t>
            </a:r>
          </a:p>
          <a:p>
            <a:pPr marL="0" lvl="1" algn="just">
              <a:lnSpc>
                <a:spcPct val="130000"/>
              </a:lnSpc>
              <a:spcBef>
                <a:spcPts val="600"/>
              </a:spcBef>
              <a:spcAft>
                <a:spcPts val="600"/>
              </a:spcAft>
            </a:pPr>
            <a:r>
              <a:rPr lang="en-US" sz="2300" b="1" i="1" dirty="0">
                <a:ln w="0"/>
                <a:solidFill>
                  <a:srgbClr val="008000"/>
                </a:solidFill>
                <a:effectLst>
                  <a:outerShdw blurRad="38100" dist="19050" dir="2700000" algn="tl" rotWithShape="0">
                    <a:schemeClr val="dk1">
                      <a:alpha val="40000"/>
                    </a:schemeClr>
                  </a:outerShdw>
                </a:effectLst>
                <a:latin typeface="Cambria" panose="02040503050406030204" pitchFamily="18" charset="0"/>
              </a:rPr>
              <a:t>Therefore, both the actions and inactions of the media regarding any important public issue have some kind of meanings when evaluated within the court of public opinion. </a:t>
            </a:r>
          </a:p>
        </p:txBody>
      </p:sp>
    </p:spTree>
    <p:extLst>
      <p:ext uri="{BB962C8B-B14F-4D97-AF65-F5344CB8AC3E}">
        <p14:creationId xmlns:p14="http://schemas.microsoft.com/office/powerpoint/2010/main" val="3287832204"/>
      </p:ext>
    </p:extLst>
  </p:cSld>
  <p:clrMapOvr>
    <a:masterClrMapping/>
  </p:clrMapOvr>
  <p:transition spd="slow">
    <p:wip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2656"/>
            <a:ext cx="12192000" cy="830997"/>
          </a:xfrm>
          <a:prstGeom prst="rect">
            <a:avLst/>
          </a:prstGeom>
          <a:noFill/>
        </p:spPr>
        <p:txBody>
          <a:bodyPr wrap="square" rtlCol="0">
            <a:spAutoFit/>
          </a:bodyPr>
          <a:lstStyle/>
          <a:p>
            <a:pPr algn="ctr"/>
            <a:r>
              <a:rPr lang="en-US" sz="4800" u="sng" dirty="0">
                <a:solidFill>
                  <a:srgbClr val="008000"/>
                </a:solidFill>
                <a:latin typeface="Cooper Black" panose="0208090404030B020404" pitchFamily="18" charset="0"/>
              </a:rPr>
              <a:t>THE WAY FORWARD (</a:t>
            </a:r>
            <a:r>
              <a:rPr lang="en-US" sz="4800" u="sng" dirty="0" err="1">
                <a:solidFill>
                  <a:srgbClr val="008000"/>
                </a:solidFill>
                <a:latin typeface="Cooper Black" panose="0208090404030B020404" pitchFamily="18" charset="0"/>
              </a:rPr>
              <a:t>Cont</a:t>
            </a:r>
            <a:r>
              <a:rPr lang="en-US" sz="4800" u="sng" dirty="0">
                <a:solidFill>
                  <a:srgbClr val="008000"/>
                </a:solidFill>
                <a:latin typeface="Cooper Black" panose="0208090404030B020404" pitchFamily="18" charset="0"/>
              </a:rPr>
              <a:t>)</a:t>
            </a:r>
          </a:p>
        </p:txBody>
      </p:sp>
      <p:sp>
        <p:nvSpPr>
          <p:cNvPr id="4" name="TextBox 3"/>
          <p:cNvSpPr txBox="1"/>
          <p:nvPr/>
        </p:nvSpPr>
        <p:spPr>
          <a:xfrm>
            <a:off x="119336" y="1196752"/>
            <a:ext cx="11737304" cy="4849020"/>
          </a:xfrm>
          <a:prstGeom prst="rect">
            <a:avLst/>
          </a:prstGeom>
          <a:noFill/>
        </p:spPr>
        <p:txBody>
          <a:bodyPr wrap="square" rtlCol="0">
            <a:spAutoFit/>
          </a:bodyPr>
          <a:lstStyle/>
          <a:p>
            <a:pPr marL="342900" lvl="1" indent="-342900" algn="just">
              <a:lnSpc>
                <a:spcPct val="130000"/>
              </a:lnSpc>
              <a:spcBef>
                <a:spcPts val="600"/>
              </a:spcBef>
              <a:spcAft>
                <a:spcPts val="600"/>
              </a:spcAft>
              <a:buFont typeface="Wingdings" panose="05000000000000000000" pitchFamily="2" charset="2"/>
              <a:buChar char="v"/>
            </a:pPr>
            <a:r>
              <a:rPr lang="en-US" sz="2300" b="1" i="1" dirty="0">
                <a:ln w="0"/>
                <a:effectLst>
                  <a:outerShdw blurRad="38100" dist="19050" dir="2700000" algn="tl" rotWithShape="0">
                    <a:schemeClr val="dk1">
                      <a:alpha val="40000"/>
                    </a:schemeClr>
                  </a:outerShdw>
                </a:effectLst>
                <a:latin typeface="Cambria" panose="02040503050406030204" pitchFamily="18" charset="0"/>
              </a:rPr>
              <a:t>The media plays a key role in the success or otherwise of any military operation or conflict resolution mechanism</a:t>
            </a:r>
          </a:p>
          <a:p>
            <a:pPr marL="342900" lvl="1" indent="-342900" algn="just">
              <a:lnSpc>
                <a:spcPct val="130000"/>
              </a:lnSpc>
              <a:spcBef>
                <a:spcPts val="600"/>
              </a:spcBef>
              <a:spcAft>
                <a:spcPts val="600"/>
              </a:spcAft>
              <a:buFont typeface="Wingdings" panose="05000000000000000000" pitchFamily="2" charset="2"/>
              <a:buChar char="v"/>
            </a:pPr>
            <a:r>
              <a:rPr lang="en-US" sz="2300" b="1" i="1" dirty="0">
                <a:ln w="0"/>
                <a:effectLst>
                  <a:outerShdw blurRad="38100" dist="19050" dir="2700000" algn="tl" rotWithShape="0">
                    <a:schemeClr val="dk1">
                      <a:alpha val="40000"/>
                    </a:schemeClr>
                  </a:outerShdw>
                </a:effectLst>
                <a:latin typeface="Cambria" panose="02040503050406030204" pitchFamily="18" charset="0"/>
              </a:rPr>
              <a:t>Journalists as gate-keepers should guard against sensationalism and speculations</a:t>
            </a:r>
          </a:p>
          <a:p>
            <a:pPr marL="342900" lvl="1" indent="-342900" algn="just">
              <a:lnSpc>
                <a:spcPct val="130000"/>
              </a:lnSpc>
              <a:spcBef>
                <a:spcPts val="600"/>
              </a:spcBef>
              <a:spcAft>
                <a:spcPts val="600"/>
              </a:spcAft>
              <a:buFont typeface="Wingdings" panose="05000000000000000000" pitchFamily="2" charset="2"/>
              <a:buChar char="v"/>
            </a:pPr>
            <a:r>
              <a:rPr lang="en-US" sz="2300" b="1" i="1" dirty="0">
                <a:ln w="0"/>
                <a:effectLst>
                  <a:outerShdw blurRad="38100" dist="19050" dir="2700000" algn="tl" rotWithShape="0">
                    <a:schemeClr val="dk1">
                      <a:alpha val="40000"/>
                    </a:schemeClr>
                  </a:outerShdw>
                </a:effectLst>
                <a:latin typeface="Cambria" panose="02040503050406030204" pitchFamily="18" charset="0"/>
              </a:rPr>
              <a:t>A professional journalist should clarify and verify information before going to press</a:t>
            </a:r>
          </a:p>
          <a:p>
            <a:pPr marL="342900" lvl="1" indent="-342900" algn="just">
              <a:lnSpc>
                <a:spcPct val="130000"/>
              </a:lnSpc>
              <a:spcBef>
                <a:spcPts val="600"/>
              </a:spcBef>
              <a:spcAft>
                <a:spcPts val="600"/>
              </a:spcAft>
              <a:buFont typeface="Wingdings" panose="05000000000000000000" pitchFamily="2" charset="2"/>
              <a:buChar char="v"/>
            </a:pPr>
            <a:r>
              <a:rPr lang="en-US" sz="2300" b="1" i="1" dirty="0">
                <a:ln w="0"/>
                <a:effectLst>
                  <a:outerShdw blurRad="38100" dist="19050" dir="2700000" algn="tl" rotWithShape="0">
                    <a:schemeClr val="dk1">
                      <a:alpha val="40000"/>
                    </a:schemeClr>
                  </a:outerShdw>
                </a:effectLst>
                <a:latin typeface="Cambria" panose="02040503050406030204" pitchFamily="18" charset="0"/>
              </a:rPr>
              <a:t>There is the need for more of investigative journalism not only as it concerns security agencies but all our major institutions in Nigeria</a:t>
            </a:r>
          </a:p>
          <a:p>
            <a:pPr marL="342900" lvl="1" indent="-342900" algn="just">
              <a:lnSpc>
                <a:spcPct val="130000"/>
              </a:lnSpc>
              <a:spcBef>
                <a:spcPts val="600"/>
              </a:spcBef>
              <a:spcAft>
                <a:spcPts val="600"/>
              </a:spcAft>
              <a:buFont typeface="Wingdings" panose="05000000000000000000" pitchFamily="2" charset="2"/>
              <a:buChar char="v"/>
            </a:pPr>
            <a:r>
              <a:rPr lang="en-US" sz="2300" b="1" i="1" dirty="0">
                <a:ln w="0"/>
                <a:effectLst>
                  <a:outerShdw blurRad="38100" dist="19050" dir="2700000" algn="tl" rotWithShape="0">
                    <a:schemeClr val="dk1">
                      <a:alpha val="40000"/>
                    </a:schemeClr>
                  </a:outerShdw>
                </a:effectLst>
                <a:latin typeface="Cambria" panose="02040503050406030204" pitchFamily="18" charset="0"/>
              </a:rPr>
              <a:t>We need to continue to build a culture of </a:t>
            </a:r>
            <a:r>
              <a:rPr lang="en-US" sz="2300" b="1" i="1" dirty="0" smtClean="0">
                <a:ln w="0"/>
                <a:effectLst>
                  <a:outerShdw blurRad="38100" dist="19050" dir="2700000" algn="tl" rotWithShape="0">
                    <a:schemeClr val="dk1">
                      <a:alpha val="40000"/>
                    </a:schemeClr>
                  </a:outerShdw>
                </a:effectLst>
                <a:latin typeface="Cambria" panose="02040503050406030204" pitchFamily="18" charset="0"/>
              </a:rPr>
              <a:t>accountability </a:t>
            </a:r>
            <a:r>
              <a:rPr lang="en-US" sz="2300" b="1" i="1" dirty="0">
                <a:ln w="0"/>
                <a:effectLst>
                  <a:outerShdw blurRad="38100" dist="19050" dir="2700000" algn="tl" rotWithShape="0">
                    <a:schemeClr val="dk1">
                      <a:alpha val="40000"/>
                    </a:schemeClr>
                  </a:outerShdw>
                </a:effectLst>
                <a:latin typeface="Cambria" panose="02040503050406030204" pitchFamily="18" charset="0"/>
              </a:rPr>
              <a:t>by the security agencies and other institutions of government by the media through normal reportage or investigative journalism</a:t>
            </a:r>
          </a:p>
        </p:txBody>
      </p:sp>
    </p:spTree>
    <p:extLst>
      <p:ext uri="{BB962C8B-B14F-4D97-AF65-F5344CB8AC3E}">
        <p14:creationId xmlns:p14="http://schemas.microsoft.com/office/powerpoint/2010/main" val="4083439710"/>
      </p:ext>
    </p:extLst>
  </p:cSld>
  <p:clrMapOvr>
    <a:masterClrMapping/>
  </p:clrMapOvr>
  <p:transition spd="slow">
    <p:wip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2656"/>
            <a:ext cx="12192000" cy="830997"/>
          </a:xfrm>
          <a:prstGeom prst="rect">
            <a:avLst/>
          </a:prstGeom>
          <a:noFill/>
        </p:spPr>
        <p:txBody>
          <a:bodyPr wrap="square" rtlCol="0">
            <a:spAutoFit/>
          </a:bodyPr>
          <a:lstStyle/>
          <a:p>
            <a:pPr algn="ctr"/>
            <a:r>
              <a:rPr lang="en-US" sz="4800" u="sng" dirty="0">
                <a:solidFill>
                  <a:srgbClr val="008000"/>
                </a:solidFill>
                <a:latin typeface="Cooper Black" panose="0208090404030B020404" pitchFamily="18" charset="0"/>
              </a:rPr>
              <a:t>THE WAY FORWARD (</a:t>
            </a:r>
            <a:r>
              <a:rPr lang="en-US" sz="4800" u="sng" dirty="0" err="1">
                <a:solidFill>
                  <a:srgbClr val="008000"/>
                </a:solidFill>
                <a:latin typeface="Cooper Black" panose="0208090404030B020404" pitchFamily="18" charset="0"/>
              </a:rPr>
              <a:t>Cont</a:t>
            </a:r>
            <a:r>
              <a:rPr lang="en-US" sz="4800" u="sng" dirty="0">
                <a:solidFill>
                  <a:srgbClr val="008000"/>
                </a:solidFill>
                <a:latin typeface="Cooper Black" panose="0208090404030B020404" pitchFamily="18" charset="0"/>
              </a:rPr>
              <a:t>)</a:t>
            </a:r>
          </a:p>
        </p:txBody>
      </p:sp>
      <p:sp>
        <p:nvSpPr>
          <p:cNvPr id="4" name="TextBox 3"/>
          <p:cNvSpPr txBox="1"/>
          <p:nvPr/>
        </p:nvSpPr>
        <p:spPr>
          <a:xfrm>
            <a:off x="119336" y="1928692"/>
            <a:ext cx="11737304" cy="4020588"/>
          </a:xfrm>
          <a:prstGeom prst="rect">
            <a:avLst/>
          </a:prstGeom>
          <a:noFill/>
        </p:spPr>
        <p:txBody>
          <a:bodyPr wrap="square" rtlCol="0">
            <a:spAutoFit/>
          </a:bodyPr>
          <a:lstStyle/>
          <a:p>
            <a:pPr marL="342900" lvl="1" indent="-342900" algn="just">
              <a:lnSpc>
                <a:spcPct val="130000"/>
              </a:lnSpc>
              <a:spcBef>
                <a:spcPts val="600"/>
              </a:spcBef>
              <a:spcAft>
                <a:spcPts val="600"/>
              </a:spcAft>
              <a:buFont typeface="Wingdings" panose="05000000000000000000" pitchFamily="2" charset="2"/>
              <a:buChar char="v"/>
            </a:pPr>
            <a:r>
              <a:rPr lang="en-US" sz="3200" b="1" i="1" dirty="0">
                <a:ln w="0"/>
                <a:effectLst>
                  <a:outerShdw blurRad="38100" dist="19050" dir="2700000" algn="tl" rotWithShape="0">
                    <a:schemeClr val="dk1">
                      <a:alpha val="40000"/>
                    </a:schemeClr>
                  </a:outerShdw>
                </a:effectLst>
                <a:latin typeface="Cambria" panose="02040503050406030204" pitchFamily="18" charset="0"/>
              </a:rPr>
              <a:t>We have seen that as purveyors of news and information, the media plays critical role in the protection or desecration of the national security interests.</a:t>
            </a:r>
          </a:p>
          <a:p>
            <a:pPr marL="342900" lvl="1" indent="-342900" algn="just">
              <a:lnSpc>
                <a:spcPct val="130000"/>
              </a:lnSpc>
              <a:spcBef>
                <a:spcPts val="600"/>
              </a:spcBef>
              <a:spcAft>
                <a:spcPts val="600"/>
              </a:spcAft>
              <a:buFont typeface="Wingdings" panose="05000000000000000000" pitchFamily="2" charset="2"/>
              <a:buChar char="v"/>
            </a:pPr>
            <a:r>
              <a:rPr lang="en-US" sz="3200" b="1" i="1" dirty="0">
                <a:ln w="0"/>
                <a:effectLst>
                  <a:outerShdw blurRad="38100" dist="19050" dir="2700000" algn="tl" rotWithShape="0">
                    <a:schemeClr val="dk1">
                      <a:alpha val="40000"/>
                    </a:schemeClr>
                  </a:outerShdw>
                </a:effectLst>
                <a:latin typeface="Cambria" panose="02040503050406030204" pitchFamily="18" charset="0"/>
              </a:rPr>
              <a:t>The security agencies and the media therefore understand that national security is better served through collaboration with each other than through antagonism.</a:t>
            </a:r>
            <a:endParaRPr lang="en-US" sz="3200" b="1" i="1" dirty="0">
              <a:ln w="0"/>
              <a:solidFill>
                <a:srgbClr val="008000"/>
              </a:solidFill>
              <a:effectLst>
                <a:outerShdw blurRad="38100" dist="19050" dir="2700000" algn="tl" rotWithShape="0">
                  <a:schemeClr val="dk1">
                    <a:alpha val="40000"/>
                  </a:schemeClr>
                </a:outerShdw>
              </a:effectLst>
              <a:latin typeface="Cambria" panose="02040503050406030204" pitchFamily="18" charset="0"/>
            </a:endParaRPr>
          </a:p>
        </p:txBody>
      </p:sp>
    </p:spTree>
    <p:extLst>
      <p:ext uri="{BB962C8B-B14F-4D97-AF65-F5344CB8AC3E}">
        <p14:creationId xmlns:p14="http://schemas.microsoft.com/office/powerpoint/2010/main" val="1612484797"/>
      </p:ext>
    </p:extLst>
  </p:cSld>
  <p:clrMapOvr>
    <a:masterClrMapping/>
  </p:clrMapOvr>
  <p:transition spd="slow">
    <p:wip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404664"/>
            <a:ext cx="12191999" cy="5976664"/>
          </a:xfrm>
          <a:effectLst/>
        </p:spPr>
        <p:txBody>
          <a:bodyPr>
            <a:normAutofit/>
          </a:bodyPr>
          <a:lstStyle/>
          <a:p>
            <a:r>
              <a:rPr lang="en-US" sz="11500" dirty="0">
                <a:solidFill>
                  <a:srgbClr val="008000"/>
                </a:solidFill>
                <a:latin typeface="Cooper Black" panose="0208090404030B020404" pitchFamily="18" charset="0"/>
              </a:rPr>
              <a:t>CONCLUSION</a:t>
            </a:r>
            <a:endParaRPr lang="en-US" sz="8800" i="1" dirty="0">
              <a:latin typeface="Cambria" panose="02040503050406030204" pitchFamily="18" charset="0"/>
            </a:endParaRPr>
          </a:p>
        </p:txBody>
      </p:sp>
    </p:spTree>
    <p:extLst>
      <p:ext uri="{BB962C8B-B14F-4D97-AF65-F5344CB8AC3E}">
        <p14:creationId xmlns:p14="http://schemas.microsoft.com/office/powerpoint/2010/main" val="4281868790"/>
      </p:ext>
    </p:extLst>
  </p:cSld>
  <p:clrMapOvr>
    <a:masterClrMapping/>
  </p:clrMapOvr>
  <p:transition spd="slow">
    <p:wip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404664"/>
            <a:ext cx="12191999" cy="5976664"/>
          </a:xfrm>
          <a:effectLst/>
        </p:spPr>
        <p:txBody>
          <a:bodyPr>
            <a:normAutofit/>
          </a:bodyPr>
          <a:lstStyle/>
          <a:p>
            <a:r>
              <a:rPr lang="en-US" sz="9600" dirty="0">
                <a:solidFill>
                  <a:srgbClr val="008000"/>
                </a:solidFill>
                <a:latin typeface="Cooper Black" panose="0208090404030B020404" pitchFamily="18" charset="0"/>
              </a:rPr>
              <a:t>Thank you all for listening</a:t>
            </a:r>
            <a:endParaRPr lang="en-US" sz="8000" i="1" dirty="0">
              <a:latin typeface="Cambria" panose="02040503050406030204" pitchFamily="18" charset="0"/>
            </a:endParaRPr>
          </a:p>
        </p:txBody>
      </p:sp>
    </p:spTree>
    <p:extLst>
      <p:ext uri="{BB962C8B-B14F-4D97-AF65-F5344CB8AC3E}">
        <p14:creationId xmlns:p14="http://schemas.microsoft.com/office/powerpoint/2010/main" val="2348456210"/>
      </p:ext>
    </p:extLst>
  </p:cSld>
  <p:clrMapOvr>
    <a:masterClrMapping/>
  </p:clrMapOvr>
  <p:transition spd="slow">
    <p:wip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2656"/>
            <a:ext cx="12192000" cy="646331"/>
          </a:xfrm>
          <a:prstGeom prst="rect">
            <a:avLst/>
          </a:prstGeom>
          <a:noFill/>
        </p:spPr>
        <p:txBody>
          <a:bodyPr wrap="square" rtlCol="0">
            <a:spAutoFit/>
          </a:bodyPr>
          <a:lstStyle/>
          <a:p>
            <a:pPr algn="ctr"/>
            <a:r>
              <a:rPr lang="en-US" sz="3600" u="sng" dirty="0">
                <a:solidFill>
                  <a:srgbClr val="008000"/>
                </a:solidFill>
                <a:latin typeface="Cooper Black" panose="0208090404030B020404" pitchFamily="18" charset="0"/>
              </a:rPr>
              <a:t>References</a:t>
            </a:r>
          </a:p>
        </p:txBody>
      </p:sp>
      <p:sp>
        <p:nvSpPr>
          <p:cNvPr id="4" name="TextBox 3"/>
          <p:cNvSpPr txBox="1"/>
          <p:nvPr/>
        </p:nvSpPr>
        <p:spPr>
          <a:xfrm>
            <a:off x="263352" y="1124744"/>
            <a:ext cx="11737304" cy="5016758"/>
          </a:xfrm>
          <a:prstGeom prst="rect">
            <a:avLst/>
          </a:prstGeom>
          <a:noFill/>
        </p:spPr>
        <p:txBody>
          <a:bodyPr wrap="square" rtlCol="0">
            <a:spAutoFit/>
          </a:bodyPr>
          <a:lstStyle/>
          <a:p>
            <a:pPr marL="342900" lvl="0" indent="-342900">
              <a:spcBef>
                <a:spcPts val="600"/>
              </a:spcBef>
              <a:spcAft>
                <a:spcPts val="600"/>
              </a:spcAft>
              <a:buFont typeface="+mj-lt"/>
              <a:buAutoNum type="arabicPeriod"/>
            </a:pPr>
            <a:r>
              <a:rPr lang="en-US" sz="2000" i="1" dirty="0" err="1"/>
              <a:t>DeChurch</a:t>
            </a:r>
            <a:r>
              <a:rPr lang="en-US" sz="2000" i="1" dirty="0"/>
              <a:t>, LA  &amp; Marks, M.A (2001): Maximizing the Benefits of Task Conflict: The role conflict management, International Journal of Conflict Management.</a:t>
            </a:r>
            <a:endParaRPr lang="en-US" sz="1600" dirty="0"/>
          </a:p>
          <a:p>
            <a:pPr marL="342900" lvl="0" indent="-342900">
              <a:spcBef>
                <a:spcPts val="600"/>
              </a:spcBef>
              <a:spcAft>
                <a:spcPts val="600"/>
              </a:spcAft>
              <a:buFont typeface="+mj-lt"/>
              <a:buAutoNum type="arabicPeriod"/>
            </a:pPr>
            <a:r>
              <a:rPr lang="en-US" sz="2000" i="1" dirty="0"/>
              <a:t>Kuhn, T &amp; Poole, MS (2000): DO Conflict management Style Affect Decision Making? (Human Communication Research), London.</a:t>
            </a:r>
            <a:endParaRPr lang="en-US" sz="1600" dirty="0"/>
          </a:p>
          <a:p>
            <a:pPr marL="342900" lvl="0" indent="-342900">
              <a:spcBef>
                <a:spcPts val="600"/>
              </a:spcBef>
              <a:spcAft>
                <a:spcPts val="600"/>
              </a:spcAft>
              <a:buFont typeface="+mj-lt"/>
              <a:buAutoNum type="arabicPeriod"/>
            </a:pPr>
            <a:r>
              <a:rPr lang="en-US" sz="2000" i="1" dirty="0"/>
              <a:t>Pruitt, DG (1983), Strategic Choice in Negotiation (American Behavioral Scientists)</a:t>
            </a:r>
            <a:endParaRPr lang="en-US" sz="1600" dirty="0"/>
          </a:p>
          <a:p>
            <a:pPr marL="342900" lvl="0" indent="-342900">
              <a:spcBef>
                <a:spcPts val="600"/>
              </a:spcBef>
              <a:spcAft>
                <a:spcPts val="600"/>
              </a:spcAft>
              <a:buFont typeface="+mj-lt"/>
              <a:buAutoNum type="arabicPeriod"/>
            </a:pPr>
            <a:r>
              <a:rPr lang="en-US" sz="2000" i="1" dirty="0" err="1"/>
              <a:t>Maho</a:t>
            </a:r>
            <a:r>
              <a:rPr lang="en-US" sz="2000" i="1" dirty="0"/>
              <a:t>, A. (2014). Boko Haram, the Nigerian media and the failure of reporting. Seminar paper University of Abuja, Nigeria.</a:t>
            </a:r>
            <a:endParaRPr lang="en-US" sz="1600" dirty="0"/>
          </a:p>
          <a:p>
            <a:pPr marL="342900" lvl="0" indent="-342900">
              <a:spcBef>
                <a:spcPts val="600"/>
              </a:spcBef>
              <a:spcAft>
                <a:spcPts val="600"/>
              </a:spcAft>
              <a:buFont typeface="+mj-lt"/>
              <a:buAutoNum type="arabicPeriod"/>
            </a:pPr>
            <a:r>
              <a:rPr lang="en-US" sz="2000" i="1" dirty="0"/>
              <a:t>AA </a:t>
            </a:r>
            <a:r>
              <a:rPr lang="en-US" sz="2000" i="1" dirty="0" err="1"/>
              <a:t>Gadzama</a:t>
            </a:r>
            <a:r>
              <a:rPr lang="en-US" sz="2000" i="1" dirty="0"/>
              <a:t>, “Intelligence Gathering in Crisis Situation” a paper presented at the National </a:t>
            </a:r>
            <a:r>
              <a:rPr lang="en-US" sz="2000" i="1" dirty="0" err="1"/>
              <a:t>Defence</a:t>
            </a:r>
            <a:r>
              <a:rPr lang="en-US" sz="2000" i="1" dirty="0"/>
              <a:t> College on 31 May 2006.</a:t>
            </a:r>
            <a:endParaRPr lang="en-US" sz="1600" dirty="0"/>
          </a:p>
          <a:p>
            <a:pPr marL="342900" indent="-342900">
              <a:spcBef>
                <a:spcPts val="600"/>
              </a:spcBef>
              <a:spcAft>
                <a:spcPts val="600"/>
              </a:spcAft>
              <a:buFont typeface="+mj-lt"/>
              <a:buAutoNum type="arabicPeriod"/>
            </a:pPr>
            <a:r>
              <a:rPr lang="en-US" sz="2000" i="1" dirty="0"/>
              <a:t>Prof Ikechukwu Nwosu, FNIPR “Effective Media Relations, Issues, Strategies and Dynamics” Public Relations Management Series 1 (Lagos: Zoom Lens Publishers 2005) p. 24-25.</a:t>
            </a:r>
          </a:p>
          <a:p>
            <a:pPr marL="342900" indent="-342900">
              <a:spcBef>
                <a:spcPts val="600"/>
              </a:spcBef>
              <a:spcAft>
                <a:spcPts val="600"/>
              </a:spcAft>
              <a:buFont typeface="+mj-lt"/>
              <a:buAutoNum type="arabicPeriod"/>
            </a:pPr>
            <a:r>
              <a:rPr lang="en-US" sz="2000" i="1" dirty="0"/>
              <a:t>Olusegun Adeniyi, The Media and Security Information Management, Workshop Paper presented at MOD Workshop, 23 March 2019.</a:t>
            </a:r>
            <a:endParaRPr lang="en-US" sz="2000" b="1" i="1" dirty="0">
              <a:ln w="0"/>
              <a:solidFill>
                <a:srgbClr val="008000"/>
              </a:solidFill>
              <a:effectLst>
                <a:outerShdw blurRad="38100" dist="19050" dir="2700000" algn="tl" rotWithShape="0">
                  <a:schemeClr val="dk1">
                    <a:alpha val="40000"/>
                  </a:schemeClr>
                </a:outerShdw>
              </a:effectLst>
              <a:latin typeface="Cambria" panose="02040503050406030204" pitchFamily="18" charset="0"/>
            </a:endParaRPr>
          </a:p>
        </p:txBody>
      </p:sp>
    </p:spTree>
    <p:extLst>
      <p:ext uri="{BB962C8B-B14F-4D97-AF65-F5344CB8AC3E}">
        <p14:creationId xmlns:p14="http://schemas.microsoft.com/office/powerpoint/2010/main" val="3295841164"/>
      </p:ext>
    </p:extLst>
  </p:cSld>
  <p:clrMapOvr>
    <a:masterClrMapping/>
  </p:clrMapOvr>
  <p:transition spd="slow">
    <p:wip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8967574"/>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91344" y="1268760"/>
            <a:ext cx="11737304" cy="4968552"/>
          </a:xfrm>
          <a:prstGeom prst="rect">
            <a:avLst/>
          </a:prstGeom>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just">
              <a:lnSpc>
                <a:spcPct val="150000"/>
              </a:lnSpc>
              <a:spcBef>
                <a:spcPts val="600"/>
              </a:spcBef>
              <a:spcAft>
                <a:spcPts val="600"/>
              </a:spcAft>
              <a:buFont typeface="Wingdings" panose="05000000000000000000" pitchFamily="2" charset="2"/>
              <a:buChar char="v"/>
            </a:pPr>
            <a:r>
              <a:rPr lang="en-US" sz="3200" b="1" i="1" dirty="0">
                <a:latin typeface="Cambria" panose="02040503050406030204" pitchFamily="18" charset="0"/>
              </a:rPr>
              <a:t>Security agencies and the media play different roles</a:t>
            </a:r>
          </a:p>
          <a:p>
            <a:pPr marL="457200" indent="-457200" algn="just">
              <a:lnSpc>
                <a:spcPct val="150000"/>
              </a:lnSpc>
              <a:spcBef>
                <a:spcPts val="600"/>
              </a:spcBef>
              <a:spcAft>
                <a:spcPts val="600"/>
              </a:spcAft>
              <a:buFont typeface="Wingdings" panose="05000000000000000000" pitchFamily="2" charset="2"/>
              <a:buChar char="v"/>
            </a:pPr>
            <a:r>
              <a:rPr lang="en-US" sz="3200" b="1" i="1" dirty="0">
                <a:latin typeface="Cambria" panose="02040503050406030204" pitchFamily="18" charset="0"/>
              </a:rPr>
              <a:t>See things from different perspectives in matters of national interest, security, peace and progress</a:t>
            </a:r>
          </a:p>
          <a:p>
            <a:pPr marL="457200" indent="-457200" algn="just">
              <a:lnSpc>
                <a:spcPct val="150000"/>
              </a:lnSpc>
              <a:spcBef>
                <a:spcPts val="600"/>
              </a:spcBef>
              <a:spcAft>
                <a:spcPts val="600"/>
              </a:spcAft>
              <a:buFont typeface="Wingdings" panose="05000000000000000000" pitchFamily="2" charset="2"/>
              <a:buChar char="v"/>
            </a:pPr>
            <a:r>
              <a:rPr lang="en-US" sz="3200" b="1" i="1" dirty="0">
                <a:latin typeface="Cambria" panose="02040503050406030204" pitchFamily="18" charset="0"/>
              </a:rPr>
              <a:t>They </a:t>
            </a:r>
            <a:r>
              <a:rPr lang="en-US" sz="3200" b="1" i="1" dirty="0" smtClean="0">
                <a:latin typeface="Cambria" panose="02040503050406030204" pitchFamily="18" charset="0"/>
              </a:rPr>
              <a:t>understand</a:t>
            </a:r>
            <a:r>
              <a:rPr lang="en-US" sz="3200" b="1" i="1" dirty="0">
                <a:latin typeface="Cambria" panose="02040503050406030204" pitchFamily="18" charset="0"/>
              </a:rPr>
              <a:t>, promote, protect and appreciate </a:t>
            </a:r>
            <a:r>
              <a:rPr lang="en-US" sz="3200" b="1" i="1" dirty="0" smtClean="0">
                <a:latin typeface="Cambria" panose="02040503050406030204" pitchFamily="18" charset="0"/>
              </a:rPr>
              <a:t>one another </a:t>
            </a:r>
            <a:r>
              <a:rPr lang="en-US" sz="3200" b="1" i="1" dirty="0">
                <a:latin typeface="Cambria" panose="02040503050406030204" pitchFamily="18" charset="0"/>
              </a:rPr>
              <a:t>as co-stakeholders in the task of nation building</a:t>
            </a:r>
            <a:endParaRPr lang="fr-FR" sz="2800" b="1" dirty="0">
              <a:ln w="0"/>
              <a:effectLst>
                <a:outerShdw blurRad="38100" dist="19050" dir="2700000" algn="tl" rotWithShape="0">
                  <a:schemeClr val="dk1">
                    <a:alpha val="40000"/>
                  </a:schemeClr>
                </a:outerShdw>
              </a:effectLst>
              <a:latin typeface="Cambria" panose="02040503050406030204" pitchFamily="18" charset="0"/>
            </a:endParaRPr>
          </a:p>
        </p:txBody>
      </p:sp>
      <p:sp>
        <p:nvSpPr>
          <p:cNvPr id="2" name="TextBox 1"/>
          <p:cNvSpPr txBox="1"/>
          <p:nvPr/>
        </p:nvSpPr>
        <p:spPr>
          <a:xfrm>
            <a:off x="2037844" y="332656"/>
            <a:ext cx="8136904" cy="707886"/>
          </a:xfrm>
          <a:prstGeom prst="rect">
            <a:avLst/>
          </a:prstGeom>
          <a:noFill/>
        </p:spPr>
        <p:txBody>
          <a:bodyPr wrap="square" rtlCol="0">
            <a:spAutoFit/>
          </a:bodyPr>
          <a:lstStyle/>
          <a:p>
            <a:pPr algn="ctr"/>
            <a:r>
              <a:rPr lang="en-US" sz="4000" u="sng" dirty="0">
                <a:solidFill>
                  <a:srgbClr val="008000"/>
                </a:solidFill>
                <a:latin typeface="Cooper Black" panose="0208090404030B020404" pitchFamily="18" charset="0"/>
              </a:rPr>
              <a:t>INTRODUCTION (</a:t>
            </a:r>
            <a:r>
              <a:rPr lang="en-US" sz="4000" u="sng" dirty="0" err="1">
                <a:solidFill>
                  <a:srgbClr val="008000"/>
                </a:solidFill>
                <a:latin typeface="Cooper Black" panose="0208090404030B020404" pitchFamily="18" charset="0"/>
              </a:rPr>
              <a:t>Cont</a:t>
            </a:r>
            <a:r>
              <a:rPr lang="en-US" sz="4000" u="sng" dirty="0">
                <a:solidFill>
                  <a:srgbClr val="008000"/>
                </a:solidFill>
                <a:latin typeface="Cooper Black" panose="0208090404030B020404" pitchFamily="18" charset="0"/>
              </a:rPr>
              <a:t>)</a:t>
            </a:r>
          </a:p>
        </p:txBody>
      </p:sp>
    </p:spTree>
    <p:extLst>
      <p:ext uri="{BB962C8B-B14F-4D97-AF65-F5344CB8AC3E}">
        <p14:creationId xmlns:p14="http://schemas.microsoft.com/office/powerpoint/2010/main" val="421961805"/>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91344" y="1700808"/>
            <a:ext cx="11737304" cy="3384376"/>
          </a:xfrm>
          <a:prstGeom prst="rect">
            <a:avLst/>
          </a:prstGeom>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lnSpc>
                <a:spcPct val="130000"/>
              </a:lnSpc>
              <a:spcBef>
                <a:spcPts val="600"/>
              </a:spcBef>
              <a:spcAft>
                <a:spcPts val="600"/>
              </a:spcAft>
            </a:pPr>
            <a:r>
              <a:rPr lang="en-US" sz="4000" b="1" i="1" dirty="0">
                <a:latin typeface="Cambria" panose="02040503050406030204" pitchFamily="18" charset="0"/>
              </a:rPr>
              <a:t>Strategic importance of security agencies and the media to any nation, sometimes appear to hold contrary views on what constitutes national interest and security.</a:t>
            </a:r>
          </a:p>
        </p:txBody>
      </p:sp>
      <p:sp>
        <p:nvSpPr>
          <p:cNvPr id="2" name="TextBox 1"/>
          <p:cNvSpPr txBox="1"/>
          <p:nvPr/>
        </p:nvSpPr>
        <p:spPr>
          <a:xfrm>
            <a:off x="2037844" y="332656"/>
            <a:ext cx="8136904" cy="707886"/>
          </a:xfrm>
          <a:prstGeom prst="rect">
            <a:avLst/>
          </a:prstGeom>
          <a:noFill/>
        </p:spPr>
        <p:txBody>
          <a:bodyPr wrap="square" rtlCol="0">
            <a:spAutoFit/>
          </a:bodyPr>
          <a:lstStyle/>
          <a:p>
            <a:pPr algn="ctr"/>
            <a:r>
              <a:rPr lang="en-US" sz="4000" u="sng" dirty="0">
                <a:solidFill>
                  <a:srgbClr val="008000"/>
                </a:solidFill>
                <a:latin typeface="Cooper Black" panose="0208090404030B020404" pitchFamily="18" charset="0"/>
              </a:rPr>
              <a:t>INTRODUCTION (</a:t>
            </a:r>
            <a:r>
              <a:rPr lang="en-US" sz="4000" u="sng" dirty="0" err="1">
                <a:solidFill>
                  <a:srgbClr val="008000"/>
                </a:solidFill>
                <a:latin typeface="Cooper Black" panose="0208090404030B020404" pitchFamily="18" charset="0"/>
              </a:rPr>
              <a:t>Cont</a:t>
            </a:r>
            <a:r>
              <a:rPr lang="en-US" sz="4000" u="sng" dirty="0">
                <a:solidFill>
                  <a:srgbClr val="008000"/>
                </a:solidFill>
                <a:latin typeface="Cooper Black" panose="0208090404030B020404" pitchFamily="18" charset="0"/>
              </a:rPr>
              <a:t>)</a:t>
            </a:r>
          </a:p>
        </p:txBody>
      </p:sp>
    </p:spTree>
    <p:extLst>
      <p:ext uri="{BB962C8B-B14F-4D97-AF65-F5344CB8AC3E}">
        <p14:creationId xmlns:p14="http://schemas.microsoft.com/office/powerpoint/2010/main" val="3461892928"/>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91344" y="1124744"/>
            <a:ext cx="11737304" cy="4968552"/>
          </a:xfrm>
          <a:prstGeom prst="rect">
            <a:avLst/>
          </a:prstGeom>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just">
              <a:lnSpc>
                <a:spcPct val="130000"/>
              </a:lnSpc>
              <a:spcBef>
                <a:spcPts val="600"/>
              </a:spcBef>
              <a:spcAft>
                <a:spcPts val="600"/>
              </a:spcAft>
              <a:buFont typeface="Wingdings" panose="05000000000000000000" pitchFamily="2" charset="2"/>
              <a:buChar char="v"/>
            </a:pPr>
            <a:r>
              <a:rPr lang="en-US" sz="3200" b="1" i="1" dirty="0">
                <a:latin typeface="Cambria" panose="02040503050406030204" pitchFamily="18" charset="0"/>
              </a:rPr>
              <a:t>Strategic importance</a:t>
            </a:r>
          </a:p>
          <a:p>
            <a:pPr marL="914400" lvl="1" indent="-457200" algn="just">
              <a:lnSpc>
                <a:spcPct val="130000"/>
              </a:lnSpc>
              <a:spcBef>
                <a:spcPts val="600"/>
              </a:spcBef>
              <a:spcAft>
                <a:spcPts val="600"/>
              </a:spcAft>
              <a:buFont typeface="Wingdings" panose="05000000000000000000" pitchFamily="2" charset="2"/>
              <a:buChar char="ü"/>
            </a:pPr>
            <a:r>
              <a:rPr lang="en-US" sz="2800" b="1" i="1" dirty="0">
                <a:latin typeface="Cambria" panose="02040503050406030204" pitchFamily="18" charset="0"/>
              </a:rPr>
              <a:t>The </a:t>
            </a:r>
            <a:r>
              <a:rPr lang="en-US" sz="2800" b="1" i="1" u="sng" dirty="0">
                <a:solidFill>
                  <a:srgbClr val="FF0000"/>
                </a:solidFill>
                <a:latin typeface="Cambria" panose="02040503050406030204" pitchFamily="18" charset="0"/>
              </a:rPr>
              <a:t>security agencies</a:t>
            </a:r>
            <a:r>
              <a:rPr lang="en-US" sz="2800" b="1" i="1" dirty="0">
                <a:latin typeface="Cambria" panose="02040503050406030204" pitchFamily="18" charset="0"/>
              </a:rPr>
              <a:t> owing to the sensitive nature of their duties, which include regime protection and </a:t>
            </a:r>
            <a:r>
              <a:rPr lang="en-US" sz="2800" b="1" i="1" dirty="0" err="1">
                <a:latin typeface="Cambria" panose="02040503050406030204" pitchFamily="18" charset="0"/>
              </a:rPr>
              <a:t>defence</a:t>
            </a:r>
            <a:r>
              <a:rPr lang="en-US" sz="2800" b="1" i="1" dirty="0">
                <a:latin typeface="Cambria" panose="02040503050406030204" pitchFamily="18" charset="0"/>
              </a:rPr>
              <a:t> of the nation, consider secretiveness and confidentiality not as a ‘shortcoming’ but as an important strategic attribute</a:t>
            </a:r>
          </a:p>
          <a:p>
            <a:pPr marL="914400" lvl="1" indent="-457200" algn="just">
              <a:lnSpc>
                <a:spcPct val="130000"/>
              </a:lnSpc>
              <a:spcBef>
                <a:spcPts val="600"/>
              </a:spcBef>
              <a:spcAft>
                <a:spcPts val="600"/>
              </a:spcAft>
              <a:buFont typeface="Wingdings" panose="05000000000000000000" pitchFamily="2" charset="2"/>
              <a:buChar char="ü"/>
            </a:pPr>
            <a:r>
              <a:rPr lang="en-US" sz="2800" b="1" i="1" dirty="0">
                <a:latin typeface="Cambria" panose="02040503050406030204" pitchFamily="18" charset="0"/>
              </a:rPr>
              <a:t>The </a:t>
            </a:r>
            <a:r>
              <a:rPr lang="en-US" sz="2800" b="1" i="1" u="sng" dirty="0">
                <a:solidFill>
                  <a:srgbClr val="FF0000"/>
                </a:solidFill>
                <a:latin typeface="Cambria" panose="02040503050406030204" pitchFamily="18" charset="0"/>
              </a:rPr>
              <a:t>media</a:t>
            </a:r>
            <a:r>
              <a:rPr lang="en-US" sz="2800" b="1" i="1" dirty="0">
                <a:latin typeface="Cambria" panose="02040503050406030204" pitchFamily="18" charset="0"/>
              </a:rPr>
              <a:t>, acclaimed ‘watchdog of the society’, believes that the public ought to know everything and indeed expect the security agencies to be made accountable on what they are doing</a:t>
            </a:r>
            <a:endParaRPr lang="fr-FR" sz="2800" b="1" dirty="0">
              <a:ln w="0"/>
              <a:effectLst>
                <a:outerShdw blurRad="38100" dist="19050" dir="2700000" algn="tl" rotWithShape="0">
                  <a:schemeClr val="dk1">
                    <a:alpha val="40000"/>
                  </a:schemeClr>
                </a:outerShdw>
              </a:effectLst>
              <a:latin typeface="Cambria" panose="02040503050406030204" pitchFamily="18" charset="0"/>
            </a:endParaRPr>
          </a:p>
        </p:txBody>
      </p:sp>
      <p:sp>
        <p:nvSpPr>
          <p:cNvPr id="2" name="TextBox 1"/>
          <p:cNvSpPr txBox="1"/>
          <p:nvPr/>
        </p:nvSpPr>
        <p:spPr>
          <a:xfrm>
            <a:off x="2037844" y="332656"/>
            <a:ext cx="8136904" cy="707886"/>
          </a:xfrm>
          <a:prstGeom prst="rect">
            <a:avLst/>
          </a:prstGeom>
          <a:noFill/>
        </p:spPr>
        <p:txBody>
          <a:bodyPr wrap="square" rtlCol="0">
            <a:spAutoFit/>
          </a:bodyPr>
          <a:lstStyle/>
          <a:p>
            <a:pPr algn="ctr"/>
            <a:r>
              <a:rPr lang="en-US" sz="4000" u="sng" dirty="0">
                <a:solidFill>
                  <a:srgbClr val="008000"/>
                </a:solidFill>
                <a:latin typeface="Cooper Black" panose="0208090404030B020404" pitchFamily="18" charset="0"/>
              </a:rPr>
              <a:t>INTRODUCTION (</a:t>
            </a:r>
            <a:r>
              <a:rPr lang="en-US" sz="4000" u="sng" dirty="0" err="1">
                <a:solidFill>
                  <a:srgbClr val="008000"/>
                </a:solidFill>
                <a:latin typeface="Cooper Black" panose="0208090404030B020404" pitchFamily="18" charset="0"/>
              </a:rPr>
              <a:t>Cont</a:t>
            </a:r>
            <a:r>
              <a:rPr lang="en-US" sz="4000" u="sng" dirty="0">
                <a:solidFill>
                  <a:srgbClr val="008000"/>
                </a:solidFill>
                <a:latin typeface="Cooper Black" panose="0208090404030B020404" pitchFamily="18" charset="0"/>
              </a:rPr>
              <a:t>)</a:t>
            </a:r>
          </a:p>
        </p:txBody>
      </p:sp>
    </p:spTree>
    <p:extLst>
      <p:ext uri="{BB962C8B-B14F-4D97-AF65-F5344CB8AC3E}">
        <p14:creationId xmlns:p14="http://schemas.microsoft.com/office/powerpoint/2010/main" val="3761016874"/>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7613</TotalTime>
  <Words>4024</Words>
  <Application>Microsoft Office PowerPoint</Application>
  <PresentationFormat>Widescreen</PresentationFormat>
  <Paragraphs>227</Paragraphs>
  <Slides>66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66</vt:i4>
      </vt:variant>
    </vt:vector>
  </HeadingPairs>
  <TitlesOfParts>
    <vt:vector size="73" baseType="lpstr">
      <vt:lpstr>Arial</vt:lpstr>
      <vt:lpstr>Arial Black</vt:lpstr>
      <vt:lpstr>Calibri</vt:lpstr>
      <vt:lpstr>Cambria</vt:lpstr>
      <vt:lpstr>Cooper Black</vt:lpstr>
      <vt:lpstr>Wingdings</vt:lpstr>
      <vt:lpstr>Office Theme</vt:lpstr>
      <vt:lpstr>EDITORIAL CONFERENCE on Legal and Ethical Issues in Investigative Journalism in Nigeria organized by The Media Trust Limited and  Centre for Media Law and Development at Rockview Royale, Adetokunbo Ademola Crescent, Wuse, Abuja  9 APRIL, 2019</vt:lpstr>
      <vt:lpstr>THEME   Legal and Ethical Issues in Investigative Journalism in Nigeria</vt:lpstr>
      <vt:lpstr>PowerPoint Presentation</vt:lpstr>
      <vt:lpstr>TOPIC   Security Agencies and the Media in Nigeria: An Overview</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CONCEPTUAL CLARIFICATIONS</vt:lpstr>
      <vt:lpstr>PowerPoint Presentation</vt:lpstr>
      <vt:lpstr>PowerPoint Presentation</vt:lpstr>
      <vt:lpstr>PowerPoint Presentation</vt:lpstr>
      <vt:lpstr>OVERVIEW OF SECURITY AGENCIES AND THE MEDIA IN NIGERIA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RELATIONSHIP BETWEEN SECURITY AGENCIES AND THE MEDIA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WAY FORWARD</vt:lpstr>
      <vt:lpstr>PowerPoint Presentation</vt:lpstr>
      <vt:lpstr>PowerPoint Presentation</vt:lpstr>
      <vt:lpstr>PowerPoint Presentation</vt:lpstr>
      <vt:lpstr>CONCLUSION</vt:lpstr>
      <vt:lpstr>Thank you all for listening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conflict sensitive communication in the context of Nigeria NSRP?</dc:title>
  <dc:creator>Yarison Geshere DANIEL</dc:creator>
  <cp:lastModifiedBy>Yarison Geshere</cp:lastModifiedBy>
  <cp:revision>436</cp:revision>
  <dcterms:created xsi:type="dcterms:W3CDTF">2014-05-18T20:18:53Z</dcterms:created>
  <dcterms:modified xsi:type="dcterms:W3CDTF">2019-04-09T08:42:09Z</dcterms:modified>
</cp:coreProperties>
</file>