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9" r:id="rId7"/>
    <p:sldId id="280" r:id="rId8"/>
    <p:sldId id="281" r:id="rId9"/>
    <p:sldId id="261" r:id="rId10"/>
    <p:sldId id="262" r:id="rId11"/>
    <p:sldId id="278" r:id="rId12"/>
    <p:sldId id="263" r:id="rId13"/>
    <p:sldId id="264" r:id="rId14"/>
    <p:sldId id="265" r:id="rId15"/>
    <p:sldId id="276" r:id="rId16"/>
    <p:sldId id="269" r:id="rId17"/>
    <p:sldId id="270" r:id="rId18"/>
    <p:sldId id="271" r:id="rId19"/>
    <p:sldId id="272" r:id="rId20"/>
    <p:sldId id="273" r:id="rId21"/>
    <p:sldId id="274" r:id="rId22"/>
    <p:sldId id="277" r:id="rId23"/>
    <p:sldId id="282" r:id="rId24"/>
    <p:sldId id="266" r:id="rId25"/>
    <p:sldId id="267"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0784909-38D8-451B-9170-2E6D48F39BC5}" type="datetimeFigureOut">
              <a:rPr lang="en-US" smtClean="0"/>
              <a:t>9/6/2017</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22B2DF7-1C73-486E-9120-1E97BF4771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84909-38D8-451B-9170-2E6D48F39BC5}"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84909-38D8-451B-9170-2E6D48F39BC5}"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84909-38D8-451B-9170-2E6D48F39BC5}"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784909-38D8-451B-9170-2E6D48F39BC5}"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0784909-38D8-451B-9170-2E6D48F39BC5}"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B2DF7-1C73-486E-9120-1E97BF4771ED}"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0784909-38D8-451B-9170-2E6D48F39BC5}"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B2DF7-1C73-486E-9120-1E97BF4771ED}"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784909-38D8-451B-9170-2E6D48F39BC5}"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84909-38D8-451B-9170-2E6D48F39BC5}"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B2DF7-1C73-486E-9120-1E97BF4771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0784909-38D8-451B-9170-2E6D48F39BC5}" type="datetimeFigureOut">
              <a:rPr lang="en-US" smtClean="0"/>
              <a:t>9/6/2017</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22B2DF7-1C73-486E-9120-1E97BF4771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0784909-38D8-451B-9170-2E6D48F39BC5}" type="datetimeFigureOut">
              <a:rPr lang="en-US" smtClean="0"/>
              <a:t>9/6/2017</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22B2DF7-1C73-486E-9120-1E97BF4771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0784909-38D8-451B-9170-2E6D48F39BC5}" type="datetimeFigureOut">
              <a:rPr lang="en-US" smtClean="0"/>
              <a:t>9/6/2017</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22B2DF7-1C73-486E-9120-1E97BF4771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ourtney_E._Martin" TargetMode="External"/><Relationship Id="rId2" Type="http://schemas.openxmlformats.org/officeDocument/2006/relationships/hyperlink" Target="https://en.wikipedia.org/wiki/David_Bornstein_(author)"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en.wikipedia.org/wiki/Tina_Rosenbe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INVESTIGATING THE POWER SECTOR</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THEOPHILUS ABBAH</a:t>
            </a:r>
            <a:endParaRPr lang="en-US" dirty="0"/>
          </a:p>
        </p:txBody>
      </p:sp>
    </p:spTree>
    <p:extLst>
      <p:ext uri="{BB962C8B-B14F-4D97-AF65-F5344CB8AC3E}">
        <p14:creationId xmlns:p14="http://schemas.microsoft.com/office/powerpoint/2010/main" val="160843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Solutions Journalism?</a:t>
            </a:r>
            <a:endParaRPr lang="en-US" dirty="0"/>
          </a:p>
        </p:txBody>
      </p:sp>
      <p:sp>
        <p:nvSpPr>
          <p:cNvPr id="3" name="Content Placeholder 2"/>
          <p:cNvSpPr>
            <a:spLocks noGrp="1"/>
          </p:cNvSpPr>
          <p:nvPr>
            <p:ph sz="quarter" idx="13"/>
          </p:nvPr>
        </p:nvSpPr>
        <p:spPr/>
        <p:txBody>
          <a:bodyPr>
            <a:normAutofit fontScale="92500"/>
          </a:bodyPr>
          <a:lstStyle/>
          <a:p>
            <a:r>
              <a:rPr lang="en-US" dirty="0" smtClean="0"/>
              <a:t>Solutions Journalism Network (SJN), defines it as: “</a:t>
            </a:r>
            <a:r>
              <a:rPr lang="en-US" dirty="0"/>
              <a:t>rigorous, compelling coverage of responses to social problems — reporting done with the highest of journalistic </a:t>
            </a:r>
            <a:r>
              <a:rPr lang="en-US" dirty="0" smtClean="0"/>
              <a:t>standards”</a:t>
            </a:r>
            <a:endParaRPr lang="en-US" dirty="0"/>
          </a:p>
          <a:p>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1676400"/>
            <a:ext cx="3473196" cy="3276600"/>
          </a:xfrm>
        </p:spPr>
      </p:pic>
    </p:spTree>
    <p:extLst>
      <p:ext uri="{BB962C8B-B14F-4D97-AF65-F5344CB8AC3E}">
        <p14:creationId xmlns:p14="http://schemas.microsoft.com/office/powerpoint/2010/main" val="180227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US" dirty="0"/>
          </a:p>
        </p:txBody>
      </p:sp>
      <p:sp>
        <p:nvSpPr>
          <p:cNvPr id="3" name="Content Placeholder 2"/>
          <p:cNvSpPr>
            <a:spLocks noGrp="1"/>
          </p:cNvSpPr>
          <p:nvPr>
            <p:ph sz="quarter" idx="13"/>
          </p:nvPr>
        </p:nvSpPr>
        <p:spPr>
          <a:xfrm>
            <a:off x="457200" y="1600201"/>
            <a:ext cx="4038600" cy="4038600"/>
          </a:xfrm>
        </p:spPr>
        <p:txBody>
          <a:bodyPr>
            <a:normAutofit/>
          </a:bodyPr>
          <a:lstStyle/>
          <a:p>
            <a:r>
              <a:rPr lang="en-US" sz="4000" dirty="0"/>
              <a:t>It was founded in 2013 by </a:t>
            </a:r>
            <a:r>
              <a:rPr lang="en-US" sz="4000" dirty="0">
                <a:hlinkClick r:id="rId2" tooltip="David Bornstein (author)"/>
              </a:rPr>
              <a:t>David Bornstein</a:t>
            </a:r>
            <a:r>
              <a:rPr lang="en-US" sz="4000" dirty="0"/>
              <a:t>, </a:t>
            </a:r>
            <a:r>
              <a:rPr lang="en-US" sz="4000" dirty="0">
                <a:hlinkClick r:id="rId3" tooltip="Courtney E. Martin"/>
              </a:rPr>
              <a:t>Courtney E. Martin</a:t>
            </a:r>
            <a:r>
              <a:rPr lang="en-US" sz="4000" dirty="0"/>
              <a:t>, and </a:t>
            </a:r>
            <a:r>
              <a:rPr lang="en-US" sz="4000" dirty="0">
                <a:hlinkClick r:id="rId4" tooltip="Tina Rosenberg"/>
              </a:rPr>
              <a:t>Tina Rosenberg</a:t>
            </a:r>
            <a:r>
              <a:rPr lang="en-US" sz="4000" dirty="0"/>
              <a:t>.</a:t>
            </a:r>
          </a:p>
        </p:txBody>
      </p:sp>
      <p:pic>
        <p:nvPicPr>
          <p:cNvPr id="5" name="Content Placeholder 4"/>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4572000" y="2286506"/>
            <a:ext cx="3124200" cy="289509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1478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Journalism</a:t>
            </a:r>
            <a:endParaRPr lang="en-US" dirty="0"/>
          </a:p>
        </p:txBody>
      </p:sp>
      <p:sp>
        <p:nvSpPr>
          <p:cNvPr id="3" name="Content Placeholder 2"/>
          <p:cNvSpPr>
            <a:spLocks noGrp="1"/>
          </p:cNvSpPr>
          <p:nvPr>
            <p:ph idx="1"/>
          </p:nvPr>
        </p:nvSpPr>
        <p:spPr/>
        <p:txBody>
          <a:bodyPr>
            <a:normAutofit/>
          </a:bodyPr>
          <a:lstStyle/>
          <a:p>
            <a:r>
              <a:rPr lang="en-US" dirty="0" smtClean="0"/>
              <a:t>It’s central focus is solving social problems, using models and insight from experts. Checklist</a:t>
            </a:r>
          </a:p>
          <a:p>
            <a:pPr>
              <a:buFont typeface="Wingdings" pitchFamily="2" charset="2"/>
              <a:buChar char="q"/>
            </a:pPr>
            <a:r>
              <a:rPr lang="en-US" dirty="0"/>
              <a:t>Does the story explain the causes of a social problem?</a:t>
            </a:r>
          </a:p>
          <a:p>
            <a:pPr>
              <a:buFont typeface="Wingdings" pitchFamily="2" charset="2"/>
              <a:buChar char="q"/>
            </a:pPr>
            <a:r>
              <a:rPr lang="en-US" dirty="0"/>
              <a:t>Does the story present an associated response to that problem?</a:t>
            </a:r>
          </a:p>
          <a:p>
            <a:pPr>
              <a:buFont typeface="Wingdings" pitchFamily="2" charset="2"/>
              <a:buChar char="q"/>
            </a:pPr>
            <a:r>
              <a:rPr lang="en-US" dirty="0"/>
              <a:t>Does the story get into the problem solving and how-to details of implementation?</a:t>
            </a:r>
          </a:p>
          <a:p>
            <a:pPr>
              <a:buFont typeface="Wingdings" pitchFamily="2" charset="2"/>
              <a:buChar char="q"/>
            </a:pPr>
            <a:endParaRPr lang="en-US" dirty="0" smtClean="0"/>
          </a:p>
          <a:p>
            <a:pPr>
              <a:buFont typeface="Wingdings" pitchFamily="2" charset="2"/>
              <a:buChar char="q"/>
            </a:pPr>
            <a:endParaRPr lang="en-US" dirty="0"/>
          </a:p>
        </p:txBody>
      </p:sp>
    </p:spTree>
    <p:extLst>
      <p:ext uri="{BB962C8B-B14F-4D97-AF65-F5344CB8AC3E}">
        <p14:creationId xmlns:p14="http://schemas.microsoft.com/office/powerpoint/2010/main" val="3922123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Journalism</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q"/>
            </a:pPr>
            <a:r>
              <a:rPr lang="en-US" dirty="0"/>
              <a:t>Is the problem-solving process central to the narrative</a:t>
            </a:r>
          </a:p>
          <a:p>
            <a:pPr>
              <a:buFont typeface="Wingdings" pitchFamily="2" charset="2"/>
              <a:buChar char="q"/>
            </a:pPr>
            <a:r>
              <a:rPr lang="en-US" dirty="0"/>
              <a:t>Does the story present evidence of results linked to the response?</a:t>
            </a:r>
          </a:p>
          <a:p>
            <a:pPr>
              <a:buFont typeface="Wingdings" pitchFamily="2" charset="2"/>
              <a:buChar char="q"/>
            </a:pPr>
            <a:r>
              <a:rPr lang="en-US" dirty="0"/>
              <a:t>Does the story explain the limitations of the response?</a:t>
            </a:r>
          </a:p>
          <a:p>
            <a:pPr>
              <a:buFont typeface="Wingdings" pitchFamily="2" charset="2"/>
              <a:buChar char="q"/>
            </a:pPr>
            <a:r>
              <a:rPr lang="en-US" dirty="0"/>
              <a:t>Does the story convey an insight or teachable lesson?</a:t>
            </a:r>
          </a:p>
          <a:p>
            <a:pPr>
              <a:buFont typeface="Wingdings" pitchFamily="2" charset="2"/>
              <a:buChar char="q"/>
            </a:pPr>
            <a:r>
              <a:rPr lang="en-US" dirty="0"/>
              <a:t>Does the story avoid reading like a puff piece?: Solutions journalism is expressly not about advocating for particular models, organizations, and ideas. Journalists pursuing solutions stories are bringing their discernment to explore ideas and methods, not to advance an agenda or make people feel good.</a:t>
            </a:r>
          </a:p>
          <a:p>
            <a:pPr>
              <a:buFont typeface="Wingdings" pitchFamily="2" charset="2"/>
              <a:buChar char="q"/>
            </a:pPr>
            <a:endParaRPr lang="en-US" dirty="0"/>
          </a:p>
        </p:txBody>
      </p:sp>
    </p:spTree>
    <p:extLst>
      <p:ext uri="{BB962C8B-B14F-4D97-AF65-F5344CB8AC3E}">
        <p14:creationId xmlns:p14="http://schemas.microsoft.com/office/powerpoint/2010/main" val="277210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Journalism</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en-US" dirty="0"/>
              <a:t>Does the story draw on sources who have a ground-level understanding, not just 30,000-foot expertise</a:t>
            </a:r>
            <a:r>
              <a:rPr lang="en-US" dirty="0" smtClean="0"/>
              <a:t>?</a:t>
            </a:r>
          </a:p>
          <a:p>
            <a:pPr>
              <a:buFont typeface="Wingdings" pitchFamily="2" charset="2"/>
              <a:buChar char="q"/>
            </a:pPr>
            <a:r>
              <a:rPr lang="en-US" dirty="0"/>
              <a:t>Does the story give greater attention to the response than to a leader/innovator/do-gooder?</a:t>
            </a:r>
          </a:p>
          <a:p>
            <a:pPr>
              <a:buFont typeface="Wingdings" pitchFamily="2" charset="2"/>
              <a:buChar char="q"/>
            </a:pPr>
            <a:r>
              <a:rPr lang="en-US" dirty="0" smtClean="0"/>
              <a:t> It’s not a complaint; hero worship; </a:t>
            </a:r>
            <a:r>
              <a:rPr lang="en-US" dirty="0" err="1" smtClean="0"/>
              <a:t>favour</a:t>
            </a:r>
            <a:r>
              <a:rPr lang="en-US" dirty="0" smtClean="0"/>
              <a:t> for a friend; think tank; a afterthought attempt to write an answer which was not an element of the story</a:t>
            </a:r>
            <a:endParaRPr lang="en-US" dirty="0"/>
          </a:p>
          <a:p>
            <a:endParaRPr lang="en-US" dirty="0"/>
          </a:p>
        </p:txBody>
      </p:sp>
    </p:spTree>
    <p:extLst>
      <p:ext uri="{BB962C8B-B14F-4D97-AF65-F5344CB8AC3E}">
        <p14:creationId xmlns:p14="http://schemas.microsoft.com/office/powerpoint/2010/main" val="85125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Steps to Writing a Solutions-based story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524000"/>
            <a:ext cx="6477000" cy="4648200"/>
          </a:xfrm>
        </p:spPr>
      </p:pic>
    </p:spTree>
    <p:extLst>
      <p:ext uri="{BB962C8B-B14F-4D97-AF65-F5344CB8AC3E}">
        <p14:creationId xmlns:p14="http://schemas.microsoft.com/office/powerpoint/2010/main" val="287317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Identify a social problem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785" y="2000784"/>
            <a:ext cx="3962815" cy="3724795"/>
          </a:xfrm>
        </p:spPr>
      </p:pic>
      <p:sp>
        <p:nvSpPr>
          <p:cNvPr id="5" name="TextBox 4"/>
          <p:cNvSpPr txBox="1"/>
          <p:nvPr/>
        </p:nvSpPr>
        <p:spPr>
          <a:xfrm>
            <a:off x="5867400" y="2209800"/>
            <a:ext cx="2590800" cy="4031873"/>
          </a:xfrm>
          <a:prstGeom prst="rect">
            <a:avLst/>
          </a:prstGeom>
          <a:noFill/>
        </p:spPr>
        <p:txBody>
          <a:bodyPr wrap="square" rtlCol="0">
            <a:spAutoFit/>
          </a:bodyPr>
          <a:lstStyle/>
          <a:p>
            <a:r>
              <a:rPr lang="en-US" sz="3200" dirty="0" smtClean="0"/>
              <a:t>1. Identifying </a:t>
            </a:r>
            <a:r>
              <a:rPr lang="en-US" sz="3200" dirty="0"/>
              <a:t>social problems that require </a:t>
            </a:r>
            <a:r>
              <a:rPr lang="en-US" sz="3200" dirty="0" smtClean="0"/>
              <a:t>solutions. </a:t>
            </a:r>
            <a:r>
              <a:rPr lang="en-US" sz="3200" dirty="0" err="1" smtClean="0"/>
              <a:t>E.g</a:t>
            </a:r>
            <a:r>
              <a:rPr lang="en-US" sz="3200" dirty="0" smtClean="0"/>
              <a:t> How to solve late-coming to schools</a:t>
            </a:r>
            <a:endParaRPr lang="en-US" sz="3200" dirty="0"/>
          </a:p>
        </p:txBody>
      </p:sp>
    </p:spTree>
    <p:extLst>
      <p:ext uri="{BB962C8B-B14F-4D97-AF65-F5344CB8AC3E}">
        <p14:creationId xmlns:p14="http://schemas.microsoft.com/office/powerpoint/2010/main" val="147354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How does it affect the people?</a:t>
            </a:r>
            <a:endParaRPr lang="en-US" dirty="0"/>
          </a:p>
        </p:txBody>
      </p:sp>
      <p:sp>
        <p:nvSpPr>
          <p:cNvPr id="3" name="Content Placeholder 2"/>
          <p:cNvSpPr>
            <a:spLocks noGrp="1"/>
          </p:cNvSpPr>
          <p:nvPr>
            <p:ph sz="quarter" idx="13"/>
          </p:nvPr>
        </p:nvSpPr>
        <p:spPr/>
        <p:txBody>
          <a:bodyPr>
            <a:normAutofit lnSpcReduction="10000"/>
          </a:bodyPr>
          <a:lstStyle/>
          <a:p>
            <a:pPr marL="0" indent="0">
              <a:buNone/>
            </a:pPr>
            <a:r>
              <a:rPr lang="en-US" sz="3600" dirty="0" smtClean="0"/>
              <a:t>Anecdotes, interviews, observations, and other ways of proving that it is a social problem</a:t>
            </a:r>
            <a:endParaRPr lang="en-US" sz="36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2209800"/>
            <a:ext cx="3544078" cy="3276600"/>
          </a:xfrm>
        </p:spPr>
      </p:pic>
    </p:spTree>
    <p:extLst>
      <p:ext uri="{BB962C8B-B14F-4D97-AF65-F5344CB8AC3E}">
        <p14:creationId xmlns:p14="http://schemas.microsoft.com/office/powerpoint/2010/main" val="302074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Gather relevant data</a:t>
            </a:r>
            <a:endParaRPr lang="en-US" dirty="0"/>
          </a:p>
        </p:txBody>
      </p:sp>
      <p:sp>
        <p:nvSpPr>
          <p:cNvPr id="3" name="Content Placeholder 2"/>
          <p:cNvSpPr>
            <a:spLocks noGrp="1"/>
          </p:cNvSpPr>
          <p:nvPr>
            <p:ph sz="quarter" idx="13"/>
          </p:nvPr>
        </p:nvSpPr>
        <p:spPr/>
        <p:txBody>
          <a:bodyPr>
            <a:normAutofit fontScale="40000" lnSpcReduction="20000"/>
          </a:bodyPr>
          <a:lstStyle/>
          <a:p>
            <a:pPr marL="0" indent="0">
              <a:buNone/>
            </a:pPr>
            <a:r>
              <a:rPr lang="en-US" sz="4800" dirty="0" smtClean="0"/>
              <a:t>Look for data to support the level of seriousness of problems. Government, CSOs, academia, etc.  Analytical reporting of the effects of the social problem on the people. Is it leading to closure of businesses? Is it cause health crisis? Is it creating conflicts in families? </a:t>
            </a:r>
            <a:endParaRPr lang="en-US" sz="48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1981200"/>
            <a:ext cx="3437106" cy="3048000"/>
          </a:xfrm>
        </p:spPr>
      </p:pic>
    </p:spTree>
    <p:extLst>
      <p:ext uri="{BB962C8B-B14F-4D97-AF65-F5344CB8AC3E}">
        <p14:creationId xmlns:p14="http://schemas.microsoft.com/office/powerpoint/2010/main" val="113730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Identify </a:t>
            </a:r>
            <a:r>
              <a:rPr lang="en-US" dirty="0" smtClean="0"/>
              <a:t>efforts already made </a:t>
            </a:r>
            <a:r>
              <a:rPr lang="en-US" dirty="0" smtClean="0"/>
              <a:t>to solve the problem</a:t>
            </a:r>
            <a:endParaRPr lang="en-US" dirty="0"/>
          </a:p>
        </p:txBody>
      </p:sp>
      <p:sp>
        <p:nvSpPr>
          <p:cNvPr id="3" name="Content Placeholder 2"/>
          <p:cNvSpPr>
            <a:spLocks noGrp="1"/>
          </p:cNvSpPr>
          <p:nvPr>
            <p:ph sz="quarter" idx="13"/>
          </p:nvPr>
        </p:nvSpPr>
        <p:spPr/>
        <p:txBody>
          <a:bodyPr>
            <a:normAutofit fontScale="85000" lnSpcReduction="20000"/>
          </a:bodyPr>
          <a:lstStyle/>
          <a:p>
            <a:pPr marL="0" indent="0">
              <a:buNone/>
            </a:pPr>
            <a:r>
              <a:rPr lang="en-US" sz="3200" dirty="0" smtClean="0"/>
              <a:t>Identify efforts made by various actors to solve the problem: those involved in dealing with it. Find out how they have failed in solving the problem. You don’t just criticize, but acknowledge efforts.</a:t>
            </a:r>
            <a:endParaRPr lang="en-US" sz="3200"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64075" y="2282329"/>
            <a:ext cx="3200400" cy="3279179"/>
          </a:xfrm>
        </p:spPr>
      </p:pic>
    </p:spTree>
    <p:extLst>
      <p:ext uri="{BB962C8B-B14F-4D97-AF65-F5344CB8AC3E}">
        <p14:creationId xmlns:p14="http://schemas.microsoft.com/office/powerpoint/2010/main" val="335527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dobe Garamond Pro Bold" pitchFamily="18" charset="0"/>
              </a:rPr>
              <a:t>What is Investigative Reporting?</a:t>
            </a:r>
            <a:endParaRPr lang="en-US" dirty="0">
              <a:latin typeface="Adobe Garamond Pro Bold" pitchFamily="18" charset="0"/>
            </a:endParaRP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92483" y="1981200"/>
            <a:ext cx="3553992" cy="4038600"/>
          </a:xfrm>
        </p:spPr>
      </p:pic>
      <p:sp>
        <p:nvSpPr>
          <p:cNvPr id="4" name="Content Placeholder 3"/>
          <p:cNvSpPr>
            <a:spLocks noGrp="1"/>
          </p:cNvSpPr>
          <p:nvPr>
            <p:ph sz="quarter" idx="14"/>
          </p:nvPr>
        </p:nvSpPr>
        <p:spPr/>
        <p:txBody>
          <a:bodyPr>
            <a:normAutofit fontScale="92500"/>
          </a:bodyPr>
          <a:lstStyle/>
          <a:p>
            <a:r>
              <a:rPr lang="en-US" dirty="0" smtClean="0"/>
              <a:t>Investigative Reporting is newspaper or broadcast </a:t>
            </a:r>
            <a:r>
              <a:rPr lang="en-US" smtClean="0"/>
              <a:t>journalism with  focus </a:t>
            </a:r>
            <a:r>
              <a:rPr lang="en-US" dirty="0" smtClean="0"/>
              <a:t>on long-term efforts to uncover corruption or misconduct, especially by public institutions and government.</a:t>
            </a:r>
            <a:endParaRPr lang="en-US" dirty="0"/>
          </a:p>
        </p:txBody>
      </p:sp>
    </p:spTree>
    <p:extLst>
      <p:ext uri="{BB962C8B-B14F-4D97-AF65-F5344CB8AC3E}">
        <p14:creationId xmlns:p14="http://schemas.microsoft.com/office/powerpoint/2010/main" val="3139892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Who has ever solved a similar problem?</a:t>
            </a:r>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98575" y="2322512"/>
            <a:ext cx="3200400" cy="3200400"/>
          </a:xfrm>
        </p:spPr>
      </p:pic>
      <p:sp>
        <p:nvSpPr>
          <p:cNvPr id="4" name="Content Placeholder 3"/>
          <p:cNvSpPr>
            <a:spLocks noGrp="1"/>
          </p:cNvSpPr>
          <p:nvPr>
            <p:ph sz="quarter" idx="14"/>
          </p:nvPr>
        </p:nvSpPr>
        <p:spPr/>
        <p:txBody>
          <a:bodyPr>
            <a:normAutofit lnSpcReduction="10000"/>
          </a:bodyPr>
          <a:lstStyle/>
          <a:p>
            <a:pPr marL="0" indent="0">
              <a:buNone/>
            </a:pPr>
            <a:r>
              <a:rPr lang="en-US" dirty="0" smtClean="0"/>
              <a:t> </a:t>
            </a:r>
            <a:r>
              <a:rPr lang="en-US" dirty="0" smtClean="0"/>
              <a:t>Who has solved the problem? Find out how. Most times there are peoples who have solved the problem in the country or outside the country. To what extent did they do it, and under what climate?</a:t>
            </a:r>
            <a:endParaRPr lang="en-US" dirty="0"/>
          </a:p>
        </p:txBody>
      </p:sp>
    </p:spTree>
    <p:extLst>
      <p:ext uri="{BB962C8B-B14F-4D97-AF65-F5344CB8AC3E}">
        <p14:creationId xmlns:p14="http://schemas.microsoft.com/office/powerpoint/2010/main" val="3401602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Talk to Experts </a:t>
            </a:r>
            <a:endParaRPr lang="en-US" dirty="0"/>
          </a:p>
        </p:txBody>
      </p:sp>
      <p:sp>
        <p:nvSpPr>
          <p:cNvPr id="3" name="Content Placeholder 2"/>
          <p:cNvSpPr>
            <a:spLocks noGrp="1"/>
          </p:cNvSpPr>
          <p:nvPr>
            <p:ph sz="quarter" idx="13"/>
          </p:nvPr>
        </p:nvSpPr>
        <p:spPr/>
        <p:txBody>
          <a:bodyPr>
            <a:normAutofit fontScale="92500"/>
          </a:bodyPr>
          <a:lstStyle/>
          <a:p>
            <a:pPr marL="0" indent="0">
              <a:buNone/>
            </a:pPr>
            <a:r>
              <a:rPr lang="en-US" sz="4000" dirty="0" smtClean="0"/>
              <a:t>Talk to experts in the sector to find out other approaches to solving the problem</a:t>
            </a:r>
            <a:endParaRPr lang="en-US" sz="40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64075" y="2300383"/>
            <a:ext cx="3200400" cy="3243072"/>
          </a:xfrm>
        </p:spPr>
      </p:pic>
    </p:spTree>
    <p:extLst>
      <p:ext uri="{BB962C8B-B14F-4D97-AF65-F5344CB8AC3E}">
        <p14:creationId xmlns:p14="http://schemas.microsoft.com/office/powerpoint/2010/main" val="56276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State the way forward</a:t>
            </a:r>
            <a:endParaRPr lang="en-US" dirty="0"/>
          </a:p>
        </p:txBody>
      </p:sp>
      <p:sp>
        <p:nvSpPr>
          <p:cNvPr id="3" name="Content Placeholder 2"/>
          <p:cNvSpPr>
            <a:spLocks noGrp="1"/>
          </p:cNvSpPr>
          <p:nvPr>
            <p:ph sz="quarter" idx="13"/>
          </p:nvPr>
        </p:nvSpPr>
        <p:spPr/>
        <p:txBody>
          <a:bodyPr>
            <a:normAutofit fontScale="92500"/>
          </a:bodyPr>
          <a:lstStyle/>
          <a:p>
            <a:r>
              <a:rPr lang="en-US" dirty="0" smtClean="0"/>
              <a:t>A solutions story is emphatic about what next steps must be taken by who and how, in order to get rid of the social problem. You don’t just present the diverse views and leave a jigsaw to the reader to solve. </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200" y="2057401"/>
            <a:ext cx="3750130" cy="2971800"/>
          </a:xfrm>
        </p:spPr>
      </p:pic>
    </p:spTree>
    <p:extLst>
      <p:ext uri="{BB962C8B-B14F-4D97-AF65-F5344CB8AC3E}">
        <p14:creationId xmlns:p14="http://schemas.microsoft.com/office/powerpoint/2010/main" val="3639734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or Solutions?</a:t>
            </a:r>
            <a:endParaRPr lang="en-US" dirty="0"/>
          </a:p>
        </p:txBody>
      </p:sp>
      <p:sp>
        <p:nvSpPr>
          <p:cNvPr id="3" name="Content Placeholder 2"/>
          <p:cNvSpPr>
            <a:spLocks noGrp="1"/>
          </p:cNvSpPr>
          <p:nvPr>
            <p:ph sz="quarter" idx="13"/>
          </p:nvPr>
        </p:nvSpPr>
        <p:spPr/>
        <p:txBody>
          <a:bodyPr/>
          <a:lstStyle/>
          <a:p>
            <a:r>
              <a:rPr lang="en-US" u="sng" dirty="0" smtClean="0"/>
              <a:t>Investigative</a:t>
            </a:r>
          </a:p>
          <a:p>
            <a:r>
              <a:rPr lang="en-US" dirty="0" smtClean="0"/>
              <a:t>Expose wrong doers</a:t>
            </a:r>
          </a:p>
          <a:p>
            <a:r>
              <a:rPr lang="en-US" dirty="0" smtClean="0"/>
              <a:t>Accountability</a:t>
            </a:r>
          </a:p>
          <a:p>
            <a:r>
              <a:rPr lang="en-US" dirty="0" smtClean="0"/>
              <a:t>In-depth</a:t>
            </a:r>
          </a:p>
          <a:p>
            <a:r>
              <a:rPr lang="en-US" dirty="0" smtClean="0"/>
              <a:t>Multiples sources</a:t>
            </a:r>
          </a:p>
          <a:p>
            <a:r>
              <a:rPr lang="en-US" dirty="0" smtClean="0"/>
              <a:t>Multiple Evidence</a:t>
            </a:r>
          </a:p>
          <a:p>
            <a:r>
              <a:rPr lang="en-US" dirty="0" smtClean="0"/>
              <a:t>Data, data, data</a:t>
            </a:r>
          </a:p>
          <a:p>
            <a:endParaRPr lang="en-US" u="sng" dirty="0" smtClean="0"/>
          </a:p>
          <a:p>
            <a:endParaRPr lang="en-US" dirty="0"/>
          </a:p>
        </p:txBody>
      </p:sp>
      <p:sp>
        <p:nvSpPr>
          <p:cNvPr id="4" name="Content Placeholder 3"/>
          <p:cNvSpPr>
            <a:spLocks noGrp="1"/>
          </p:cNvSpPr>
          <p:nvPr>
            <p:ph sz="quarter" idx="14"/>
          </p:nvPr>
        </p:nvSpPr>
        <p:spPr/>
        <p:txBody>
          <a:bodyPr>
            <a:normAutofit lnSpcReduction="10000"/>
          </a:bodyPr>
          <a:lstStyle/>
          <a:p>
            <a:r>
              <a:rPr lang="en-US" u="sng" dirty="0" smtClean="0"/>
              <a:t>Solutions</a:t>
            </a:r>
          </a:p>
          <a:p>
            <a:r>
              <a:rPr lang="en-US" dirty="0" smtClean="0"/>
              <a:t>Identify social problem</a:t>
            </a:r>
          </a:p>
          <a:p>
            <a:r>
              <a:rPr lang="en-US" dirty="0" smtClean="0"/>
              <a:t>State the gravity of it</a:t>
            </a:r>
          </a:p>
          <a:p>
            <a:r>
              <a:rPr lang="en-US" dirty="0" smtClean="0"/>
              <a:t>Generating heat</a:t>
            </a:r>
          </a:p>
          <a:p>
            <a:r>
              <a:rPr lang="en-US" dirty="0" smtClean="0"/>
              <a:t>Look for models</a:t>
            </a:r>
          </a:p>
          <a:p>
            <a:r>
              <a:rPr lang="en-US" dirty="0" smtClean="0"/>
              <a:t>Look for experts</a:t>
            </a:r>
          </a:p>
          <a:p>
            <a:r>
              <a:rPr lang="en-US" dirty="0" smtClean="0"/>
              <a:t>Prescribe the way forward</a:t>
            </a:r>
          </a:p>
          <a:p>
            <a:endParaRPr lang="en-US" u="sng" dirty="0"/>
          </a:p>
        </p:txBody>
      </p:sp>
    </p:spTree>
    <p:extLst>
      <p:ext uri="{BB962C8B-B14F-4D97-AF65-F5344CB8AC3E}">
        <p14:creationId xmlns:p14="http://schemas.microsoft.com/office/powerpoint/2010/main" val="423791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 Sector: Investigative &amp; Solutions Approach</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69302" y="2362200"/>
            <a:ext cx="3626498" cy="3352800"/>
          </a:xfrm>
        </p:spPr>
      </p:pic>
      <p:sp>
        <p:nvSpPr>
          <p:cNvPr id="4" name="Content Placeholder 3"/>
          <p:cNvSpPr>
            <a:spLocks noGrp="1"/>
          </p:cNvSpPr>
          <p:nvPr>
            <p:ph sz="quarter" idx="14"/>
          </p:nvPr>
        </p:nvSpPr>
        <p:spPr/>
        <p:txBody>
          <a:bodyPr>
            <a:normAutofit fontScale="85000" lnSpcReduction="20000"/>
          </a:bodyPr>
          <a:lstStyle/>
          <a:p>
            <a:r>
              <a:rPr lang="en-US" sz="3600" dirty="0" smtClean="0"/>
              <a:t>This sector is very opaque, therefore, investigating it requires knowledge and insight. The following are some posers:</a:t>
            </a:r>
          </a:p>
          <a:p>
            <a:pPr>
              <a:buFont typeface="Wingdings" pitchFamily="2" charset="2"/>
              <a:buChar char="Ø"/>
            </a:pPr>
            <a:endParaRPr lang="en-US" dirty="0"/>
          </a:p>
        </p:txBody>
      </p:sp>
    </p:spTree>
    <p:extLst>
      <p:ext uri="{BB962C8B-B14F-4D97-AF65-F5344CB8AC3E}">
        <p14:creationId xmlns:p14="http://schemas.microsoft.com/office/powerpoint/2010/main" val="220641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Sector</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How much has government pumped into it?</a:t>
            </a:r>
          </a:p>
          <a:p>
            <a:r>
              <a:rPr lang="en-US" dirty="0" smtClean="0"/>
              <a:t>Metering: Why is it difficult? How could be done better?</a:t>
            </a:r>
          </a:p>
          <a:p>
            <a:r>
              <a:rPr lang="en-US" dirty="0" smtClean="0"/>
              <a:t>Are Nigerians getting value for the tariff they pay? How can they?</a:t>
            </a:r>
          </a:p>
          <a:p>
            <a:r>
              <a:rPr lang="en-US" dirty="0" smtClean="0"/>
              <a:t>Rural Electrification Project: Is it working?</a:t>
            </a:r>
            <a:endParaRPr lang="en-US" dirty="0"/>
          </a:p>
        </p:txBody>
      </p:sp>
      <p:sp>
        <p:nvSpPr>
          <p:cNvPr id="4" name="Content Placeholder 3"/>
          <p:cNvSpPr>
            <a:spLocks noGrp="1"/>
          </p:cNvSpPr>
          <p:nvPr>
            <p:ph sz="quarter" idx="14"/>
          </p:nvPr>
        </p:nvSpPr>
        <p:spPr/>
        <p:txBody>
          <a:bodyPr>
            <a:normAutofit fontScale="85000" lnSpcReduction="20000"/>
          </a:bodyPr>
          <a:lstStyle/>
          <a:p>
            <a:r>
              <a:rPr lang="en-US" dirty="0" smtClean="0"/>
              <a:t>Who is destroying gas pipelines? Are they being punished? How can the pipelines be better protected?</a:t>
            </a:r>
          </a:p>
          <a:p>
            <a:r>
              <a:rPr lang="en-US" dirty="0" smtClean="0"/>
              <a:t>Who are behind ‘estimated electricity bills,’ and how can victims seek redress?</a:t>
            </a:r>
          </a:p>
          <a:p>
            <a:r>
              <a:rPr lang="en-US" dirty="0" smtClean="0"/>
              <a:t>In what state are the hydroelectric power stations: </a:t>
            </a:r>
            <a:r>
              <a:rPr lang="en-US" dirty="0" err="1" smtClean="0"/>
              <a:t>Kainji</a:t>
            </a:r>
            <a:r>
              <a:rPr lang="en-US" dirty="0" smtClean="0"/>
              <a:t>, </a:t>
            </a:r>
            <a:r>
              <a:rPr lang="en-US" dirty="0" err="1" smtClean="0"/>
              <a:t>Jebba</a:t>
            </a:r>
            <a:r>
              <a:rPr lang="en-US" dirty="0" smtClean="0"/>
              <a:t>, </a:t>
            </a:r>
            <a:r>
              <a:rPr lang="en-US" dirty="0" err="1" smtClean="0"/>
              <a:t>Shiroro</a:t>
            </a:r>
            <a:r>
              <a:rPr lang="en-US" dirty="0" smtClean="0"/>
              <a:t>, </a:t>
            </a:r>
            <a:r>
              <a:rPr lang="en-US" dirty="0" err="1" smtClean="0"/>
              <a:t>Zamfara</a:t>
            </a:r>
            <a:r>
              <a:rPr lang="en-US" dirty="0" smtClean="0"/>
              <a:t>, </a:t>
            </a:r>
            <a:r>
              <a:rPr lang="en-US" dirty="0" err="1" smtClean="0"/>
              <a:t>etc</a:t>
            </a:r>
            <a:endParaRPr lang="en-US" dirty="0"/>
          </a:p>
        </p:txBody>
      </p:sp>
    </p:spTree>
    <p:extLst>
      <p:ext uri="{BB962C8B-B14F-4D97-AF65-F5344CB8AC3E}">
        <p14:creationId xmlns:p14="http://schemas.microsoft.com/office/powerpoint/2010/main" val="175433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Sector</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Does NERC have the capacity to monitor Discos and </a:t>
            </a:r>
            <a:r>
              <a:rPr lang="en-US" dirty="0" err="1" smtClean="0"/>
              <a:t>Gencos</a:t>
            </a:r>
            <a:r>
              <a:rPr lang="en-US" dirty="0" smtClean="0"/>
              <a:t>?</a:t>
            </a:r>
          </a:p>
          <a:p>
            <a:r>
              <a:rPr lang="en-US" dirty="0" smtClean="0"/>
              <a:t>Are the completed ‘electricity-related constituency projects’ working?</a:t>
            </a:r>
          </a:p>
          <a:p>
            <a:r>
              <a:rPr lang="en-US" dirty="0" smtClean="0"/>
              <a:t>How reliable are the solutions to power problems: solar especially?</a:t>
            </a:r>
            <a:endParaRPr lang="en-US" dirty="0"/>
          </a:p>
        </p:txBody>
      </p:sp>
      <p:sp>
        <p:nvSpPr>
          <p:cNvPr id="4" name="Content Placeholder 3"/>
          <p:cNvSpPr>
            <a:spLocks noGrp="1"/>
          </p:cNvSpPr>
          <p:nvPr>
            <p:ph sz="quarter" idx="14"/>
          </p:nvPr>
        </p:nvSpPr>
        <p:spPr/>
        <p:txBody>
          <a:bodyPr>
            <a:normAutofit fontScale="92500" lnSpcReduction="20000"/>
          </a:bodyPr>
          <a:lstStyle/>
          <a:p>
            <a:r>
              <a:rPr lang="en-US" dirty="0" smtClean="0"/>
              <a:t>How are power outages affecting specific sectors?: data story</a:t>
            </a:r>
          </a:p>
          <a:p>
            <a:r>
              <a:rPr lang="en-US" dirty="0" smtClean="0"/>
              <a:t>Why have we abandoned coal? How could they be revived?</a:t>
            </a:r>
          </a:p>
          <a:p>
            <a:r>
              <a:rPr lang="en-US" dirty="0" smtClean="0"/>
              <a:t>How can government ensure that water sources to our hydroelectric power stations don’t dry up? </a:t>
            </a:r>
            <a:endParaRPr lang="en-US" dirty="0"/>
          </a:p>
        </p:txBody>
      </p:sp>
    </p:spTree>
    <p:extLst>
      <p:ext uri="{BB962C8B-B14F-4D97-AF65-F5344CB8AC3E}">
        <p14:creationId xmlns:p14="http://schemas.microsoft.com/office/powerpoint/2010/main" val="8392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Reporting</a:t>
            </a:r>
            <a:endParaRPr lang="en-US" dirty="0"/>
          </a:p>
        </p:txBody>
      </p:sp>
      <p:sp>
        <p:nvSpPr>
          <p:cNvPr id="3" name="Content Placeholder 2"/>
          <p:cNvSpPr>
            <a:spLocks noGrp="1"/>
          </p:cNvSpPr>
          <p:nvPr>
            <p:ph sz="quarter" idx="13"/>
          </p:nvPr>
        </p:nvSpPr>
        <p:spPr/>
        <p:txBody>
          <a:bodyPr>
            <a:normAutofit fontScale="92500"/>
          </a:bodyPr>
          <a:lstStyle/>
          <a:p>
            <a:r>
              <a:rPr lang="en-US" dirty="0" smtClean="0"/>
              <a:t>Investigative reporters uncover facts and write articles that expose waste, wrongdoing, mismanagement, fraud, conflict of interest and abuse of authority. The stories promote change and reform.</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29201" y="1905000"/>
            <a:ext cx="3200399" cy="3352800"/>
          </a:xfrm>
        </p:spPr>
      </p:pic>
    </p:spTree>
    <p:extLst>
      <p:ext uri="{BB962C8B-B14F-4D97-AF65-F5344CB8AC3E}">
        <p14:creationId xmlns:p14="http://schemas.microsoft.com/office/powerpoint/2010/main" val="25498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Reporting</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14400" y="2133600"/>
            <a:ext cx="3733800" cy="3429000"/>
          </a:xfrm>
        </p:spPr>
      </p:pic>
      <p:sp>
        <p:nvSpPr>
          <p:cNvPr id="4" name="Content Placeholder 3"/>
          <p:cNvSpPr>
            <a:spLocks noGrp="1"/>
          </p:cNvSpPr>
          <p:nvPr>
            <p:ph sz="quarter" idx="14"/>
          </p:nvPr>
        </p:nvSpPr>
        <p:spPr/>
        <p:txBody>
          <a:bodyPr>
            <a:normAutofit fontScale="85000" lnSpcReduction="10000"/>
          </a:bodyPr>
          <a:lstStyle/>
          <a:p>
            <a:r>
              <a:rPr lang="en-US" dirty="0" smtClean="0"/>
              <a:t>Uncovering something somebody wants to keep secret.</a:t>
            </a:r>
          </a:p>
          <a:p>
            <a:r>
              <a:rPr lang="en-US" dirty="0" smtClean="0"/>
              <a:t>Investigative journalists are prepared to look beyond what is conventionally acceptable, behind the interpretations of events provided for us by authority and the authoritative</a:t>
            </a:r>
            <a:endParaRPr lang="en-US" dirty="0"/>
          </a:p>
        </p:txBody>
      </p:sp>
    </p:spTree>
    <p:extLst>
      <p:ext uri="{BB962C8B-B14F-4D97-AF65-F5344CB8AC3E}">
        <p14:creationId xmlns:p14="http://schemas.microsoft.com/office/powerpoint/2010/main" val="279775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Interest</a:t>
            </a:r>
            <a:endParaRPr lang="en-US" dirty="0"/>
          </a:p>
        </p:txBody>
      </p:sp>
      <p:sp>
        <p:nvSpPr>
          <p:cNvPr id="3" name="Content Placeholder 2"/>
          <p:cNvSpPr>
            <a:spLocks noGrp="1"/>
          </p:cNvSpPr>
          <p:nvPr>
            <p:ph sz="quarter" idx="13"/>
          </p:nvPr>
        </p:nvSpPr>
        <p:spPr/>
        <p:txBody>
          <a:bodyPr/>
          <a:lstStyle/>
          <a:p>
            <a:r>
              <a:rPr lang="en-US" dirty="0" smtClean="0"/>
              <a:t>It’s a crucial duty of journalists to serve </a:t>
            </a:r>
            <a:r>
              <a:rPr lang="en-US" dirty="0" smtClean="0">
                <a:solidFill>
                  <a:srgbClr val="FF0000"/>
                </a:solidFill>
              </a:rPr>
              <a:t>public interest </a:t>
            </a:r>
            <a:r>
              <a:rPr lang="en-US" dirty="0" smtClean="0"/>
              <a:t>by acting as a watchdog on government, business, education, health, environment, safety and other </a:t>
            </a:r>
            <a:r>
              <a:rPr lang="en-US" dirty="0" smtClean="0"/>
              <a:t>institutions.</a:t>
            </a:r>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00" y="2362200"/>
            <a:ext cx="3388468" cy="2895600"/>
          </a:xfrm>
        </p:spPr>
      </p:pic>
    </p:spTree>
    <p:extLst>
      <p:ext uri="{BB962C8B-B14F-4D97-AF65-F5344CB8AC3E}">
        <p14:creationId xmlns:p14="http://schemas.microsoft.com/office/powerpoint/2010/main" val="107077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Interest</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The public expects journalists to expose rot and corruption. Government, business organizations, lawmakers, traditional institutions are waiting for journalists to expose corruption. Publicity is the antidote to corruption</a:t>
            </a:r>
            <a:endParaRPr lang="en-US" dirty="0"/>
          </a:p>
        </p:txBody>
      </p:sp>
      <p:sp>
        <p:nvSpPr>
          <p:cNvPr id="4" name="Content Placeholder 3"/>
          <p:cNvSpPr>
            <a:spLocks noGrp="1"/>
          </p:cNvSpPr>
          <p:nvPr>
            <p:ph sz="quarter" idx="14"/>
          </p:nvPr>
        </p:nvSpPr>
        <p:spPr/>
        <p:txBody>
          <a:bodyPr/>
          <a:lstStyle/>
          <a:p>
            <a:endParaRPr lang="en-US" dirty="0"/>
          </a:p>
        </p:txBody>
      </p:sp>
      <p:sp>
        <p:nvSpPr>
          <p:cNvPr id="5" name="Rectangular Callout 4"/>
          <p:cNvSpPr/>
          <p:nvPr/>
        </p:nvSpPr>
        <p:spPr>
          <a:xfrm>
            <a:off x="4876800" y="2743200"/>
            <a:ext cx="2895600" cy="2514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564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Ideas?</a:t>
            </a:r>
            <a:endParaRPr lang="en-US" dirty="0"/>
          </a:p>
        </p:txBody>
      </p:sp>
      <p:sp>
        <p:nvSpPr>
          <p:cNvPr id="3" name="Content Placeholder 2"/>
          <p:cNvSpPr>
            <a:spLocks noGrp="1"/>
          </p:cNvSpPr>
          <p:nvPr>
            <p:ph idx="1"/>
          </p:nvPr>
        </p:nvSpPr>
        <p:spPr/>
        <p:txBody>
          <a:bodyPr>
            <a:normAutofit fontScale="92500"/>
          </a:bodyPr>
          <a:lstStyle/>
          <a:p>
            <a:r>
              <a:rPr lang="en-GB" dirty="0"/>
              <a:t>Your own experience</a:t>
            </a:r>
          </a:p>
          <a:p>
            <a:r>
              <a:rPr lang="en-GB" dirty="0"/>
              <a:t>Experience of friends and family</a:t>
            </a:r>
          </a:p>
          <a:p>
            <a:r>
              <a:rPr lang="en-GB" dirty="0"/>
              <a:t>Roadside radio – gossips and anecdotes of street traders, taxi drivers and passengers</a:t>
            </a:r>
          </a:p>
          <a:p>
            <a:r>
              <a:rPr lang="en-GB" dirty="0" err="1"/>
              <a:t>Whistleblowers</a:t>
            </a:r>
            <a:r>
              <a:rPr lang="en-GB" dirty="0"/>
              <a:t>; complainants</a:t>
            </a:r>
          </a:p>
          <a:p>
            <a:r>
              <a:rPr lang="en-GB" dirty="0"/>
              <a:t>Local newspaper reports</a:t>
            </a:r>
          </a:p>
          <a:p>
            <a:r>
              <a:rPr lang="en-GB" dirty="0"/>
              <a:t>Follow-up stories</a:t>
            </a:r>
          </a:p>
          <a:p>
            <a:r>
              <a:rPr lang="en-GB" dirty="0"/>
              <a:t>Reading and surfing the web: what similar stories to the ones who have read can you do</a:t>
            </a:r>
            <a:r>
              <a:rPr lang="en-GB" dirty="0" smtClean="0"/>
              <a:t>?</a:t>
            </a:r>
            <a:endParaRPr lang="en-GB" dirty="0"/>
          </a:p>
        </p:txBody>
      </p:sp>
    </p:spTree>
    <p:extLst>
      <p:ext uri="{BB962C8B-B14F-4D97-AF65-F5344CB8AC3E}">
        <p14:creationId xmlns:p14="http://schemas.microsoft.com/office/powerpoint/2010/main" val="264596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Ideas?</a:t>
            </a:r>
            <a:endParaRPr lang="en-US" dirty="0"/>
          </a:p>
        </p:txBody>
      </p:sp>
      <p:sp>
        <p:nvSpPr>
          <p:cNvPr id="3" name="Content Placeholder 2"/>
          <p:cNvSpPr>
            <a:spLocks noGrp="1"/>
          </p:cNvSpPr>
          <p:nvPr>
            <p:ph idx="1"/>
          </p:nvPr>
        </p:nvSpPr>
        <p:spPr/>
        <p:txBody>
          <a:bodyPr/>
          <a:lstStyle/>
          <a:p>
            <a:r>
              <a:rPr lang="en-GB" dirty="0"/>
              <a:t>Checking public information: When there is a press release about events, persons, policies, is it possible to dig deeper into the background of the people/issues?</a:t>
            </a:r>
          </a:p>
          <a:p>
            <a:r>
              <a:rPr lang="en-GB" dirty="0"/>
              <a:t>A tip off – ‘leak journalism’</a:t>
            </a:r>
          </a:p>
          <a:p>
            <a:r>
              <a:rPr lang="en-GB" dirty="0"/>
              <a:t>Government documents: budgets, gazettes, annual reports, investigative panel reports, , </a:t>
            </a:r>
            <a:r>
              <a:rPr lang="en-GB" dirty="0" err="1"/>
              <a:t>etc</a:t>
            </a:r>
            <a:endParaRPr lang="en-GB" dirty="0"/>
          </a:p>
          <a:p>
            <a:endParaRPr lang="en-US" dirty="0"/>
          </a:p>
          <a:p>
            <a:endParaRPr lang="en-US" dirty="0"/>
          </a:p>
        </p:txBody>
      </p:sp>
    </p:spTree>
    <p:extLst>
      <p:ext uri="{BB962C8B-B14F-4D97-AF65-F5344CB8AC3E}">
        <p14:creationId xmlns:p14="http://schemas.microsoft.com/office/powerpoint/2010/main" val="375498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r>
              <a:rPr lang="en-US" dirty="0" smtClean="0"/>
              <a:t>It’s scientific</a:t>
            </a:r>
            <a:endParaRPr lang="en-US" dirty="0"/>
          </a:p>
        </p:txBody>
      </p:sp>
      <p:sp>
        <p:nvSpPr>
          <p:cNvPr id="7" name="Rectangle 6"/>
          <p:cNvSpPr/>
          <p:nvPr/>
        </p:nvSpPr>
        <p:spPr>
          <a:xfrm>
            <a:off x="1295400" y="1443841"/>
            <a:ext cx="5867400" cy="3416320"/>
          </a:xfrm>
          <a:prstGeom prst="rect">
            <a:avLst/>
          </a:prstGeom>
        </p:spPr>
        <p:txBody>
          <a:bodyPr wrap="square">
            <a:spAutoFit/>
          </a:bodyPr>
          <a:lstStyle/>
          <a:p>
            <a:r>
              <a:rPr lang="en-US" dirty="0" smtClean="0"/>
              <a:t>An investigative story must be </a:t>
            </a:r>
            <a:r>
              <a:rPr lang="en-US" dirty="0" smtClean="0">
                <a:solidFill>
                  <a:srgbClr val="FF0000"/>
                </a:solidFill>
              </a:rPr>
              <a:t>scientific</a:t>
            </a:r>
            <a:r>
              <a:rPr lang="en-US" dirty="0" smtClean="0"/>
              <a:t>. How?</a:t>
            </a:r>
          </a:p>
          <a:p>
            <a:r>
              <a:rPr lang="en-US" dirty="0" smtClean="0"/>
              <a:t>There is </a:t>
            </a:r>
            <a:r>
              <a:rPr lang="en-US" dirty="0" smtClean="0">
                <a:solidFill>
                  <a:srgbClr val="FF0000"/>
                </a:solidFill>
              </a:rPr>
              <a:t>the story idea </a:t>
            </a:r>
            <a:r>
              <a:rPr lang="en-US" dirty="0" smtClean="0"/>
              <a:t>(from documents, radio, beer </a:t>
            </a:r>
            <a:r>
              <a:rPr lang="en-US" dirty="0" err="1" smtClean="0"/>
              <a:t>parlour</a:t>
            </a:r>
            <a:r>
              <a:rPr lang="en-US" dirty="0" smtClean="0"/>
              <a:t>, parliamentary debate, etc.)</a:t>
            </a:r>
          </a:p>
          <a:p>
            <a:r>
              <a:rPr lang="en-US" dirty="0" smtClean="0"/>
              <a:t>You form your </a:t>
            </a:r>
            <a:r>
              <a:rPr lang="en-US" dirty="0" smtClean="0">
                <a:solidFill>
                  <a:srgbClr val="FF0000"/>
                </a:solidFill>
              </a:rPr>
              <a:t>hypothesis</a:t>
            </a:r>
            <a:r>
              <a:rPr lang="en-US" dirty="0" smtClean="0"/>
              <a:t> of what you need to find out and how</a:t>
            </a:r>
          </a:p>
          <a:p>
            <a:r>
              <a:rPr lang="en-US" dirty="0" smtClean="0"/>
              <a:t>You study what others have written about the story you’re working on (like </a:t>
            </a:r>
            <a:r>
              <a:rPr lang="en-US" dirty="0" smtClean="0">
                <a:solidFill>
                  <a:srgbClr val="FF0000"/>
                </a:solidFill>
              </a:rPr>
              <a:t>Literature Review)</a:t>
            </a:r>
          </a:p>
          <a:p>
            <a:r>
              <a:rPr lang="en-US" dirty="0" smtClean="0"/>
              <a:t>Talk to </a:t>
            </a:r>
            <a:r>
              <a:rPr lang="en-US" dirty="0" smtClean="0">
                <a:solidFill>
                  <a:srgbClr val="FF0000"/>
                </a:solidFill>
              </a:rPr>
              <a:t>Experts</a:t>
            </a:r>
          </a:p>
          <a:p>
            <a:r>
              <a:rPr lang="en-US" dirty="0" smtClean="0">
                <a:solidFill>
                  <a:srgbClr val="FF0000"/>
                </a:solidFill>
              </a:rPr>
              <a:t>Go There</a:t>
            </a:r>
            <a:r>
              <a:rPr lang="en-US" dirty="0" smtClean="0"/>
              <a:t>: Enter the field to find out things for yourself.</a:t>
            </a:r>
          </a:p>
          <a:p>
            <a:r>
              <a:rPr lang="en-US" dirty="0" smtClean="0"/>
              <a:t>What did you </a:t>
            </a:r>
            <a:r>
              <a:rPr lang="en-US" dirty="0" smtClean="0">
                <a:solidFill>
                  <a:srgbClr val="FF0000"/>
                </a:solidFill>
              </a:rPr>
              <a:t>uncover</a:t>
            </a:r>
            <a:r>
              <a:rPr lang="en-US" dirty="0" smtClean="0"/>
              <a:t>? What is new? What is the </a:t>
            </a:r>
            <a:r>
              <a:rPr lang="en-US" dirty="0" smtClean="0">
                <a:solidFill>
                  <a:srgbClr val="FF0000"/>
                </a:solidFill>
              </a:rPr>
              <a:t>evidence</a:t>
            </a:r>
            <a:r>
              <a:rPr lang="en-US" dirty="0" smtClean="0"/>
              <a:t> of what you claimed to have discovered?</a:t>
            </a:r>
          </a:p>
          <a:p>
            <a:endParaRPr lang="en-US" dirty="0"/>
          </a:p>
        </p:txBody>
      </p:sp>
    </p:spTree>
    <p:extLst>
      <p:ext uri="{BB962C8B-B14F-4D97-AF65-F5344CB8AC3E}">
        <p14:creationId xmlns:p14="http://schemas.microsoft.com/office/powerpoint/2010/main" val="715245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158</TotalTime>
  <Words>1168</Words>
  <Application>Microsoft Office PowerPoint</Application>
  <PresentationFormat>On-screen Show (4:3)</PresentationFormat>
  <Paragraphs>100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Pushpin</vt:lpstr>
      <vt:lpstr>INVESTIGATING THE POWER SECTOR</vt:lpstr>
      <vt:lpstr>What is Investigative Reporting?</vt:lpstr>
      <vt:lpstr>Investigative Reporting</vt:lpstr>
      <vt:lpstr>Investigative Reporting</vt:lpstr>
      <vt:lpstr>Public Interest</vt:lpstr>
      <vt:lpstr>Public Interest</vt:lpstr>
      <vt:lpstr>Story Ideas?</vt:lpstr>
      <vt:lpstr>Story Ideas?</vt:lpstr>
      <vt:lpstr>It’s scientific</vt:lpstr>
      <vt:lpstr>What is Solutions Journalism?</vt:lpstr>
      <vt:lpstr>Origin</vt:lpstr>
      <vt:lpstr>Solutions Journalism</vt:lpstr>
      <vt:lpstr>Solutions Journalism</vt:lpstr>
      <vt:lpstr>Solutions Journalism</vt:lpstr>
      <vt:lpstr>7 Steps to Writing a Solutions-based story</vt:lpstr>
      <vt:lpstr>1. Identify a social problem</vt:lpstr>
      <vt:lpstr>2. How does it affect the people?</vt:lpstr>
      <vt:lpstr>3. Gather relevant data</vt:lpstr>
      <vt:lpstr>4. Identify efforts already made to solve the problem</vt:lpstr>
      <vt:lpstr>5. Who has ever solved a similar problem?</vt:lpstr>
      <vt:lpstr>6. Talk to Experts </vt:lpstr>
      <vt:lpstr>7. State the way forward</vt:lpstr>
      <vt:lpstr>Investigative or Solutions?</vt:lpstr>
      <vt:lpstr>Power Sector: Investigative &amp; Solutions Approach</vt:lpstr>
      <vt:lpstr>Power Sector</vt:lpstr>
      <vt:lpstr>Power Sector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POWER SECTOR</dc:title>
  <dc:creator>Windows User</dc:creator>
  <cp:lastModifiedBy>Windows User</cp:lastModifiedBy>
  <cp:revision>48</cp:revision>
  <dcterms:created xsi:type="dcterms:W3CDTF">2017-09-06T13:45:16Z</dcterms:created>
  <dcterms:modified xsi:type="dcterms:W3CDTF">2017-09-07T00:19:30Z</dcterms:modified>
</cp:coreProperties>
</file>