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82"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4BA19D-065E-494C-AB6D-C3DCDD40EF7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GB"/>
        </a:p>
      </dgm:t>
    </dgm:pt>
    <dgm:pt modelId="{FCC9A842-7DD6-42FC-9917-5AADD0B63C89}">
      <dgm:prSet phldrT="[Text]"/>
      <dgm:spPr/>
      <dgm:t>
        <a:bodyPr/>
        <a:lstStyle/>
        <a:p>
          <a:r>
            <a:rPr lang="en-US" dirty="0" smtClean="0"/>
            <a:t>Nigeria is the largest oil producer in Africa</a:t>
          </a:r>
          <a:endParaRPr lang="en-GB" dirty="0"/>
        </a:p>
      </dgm:t>
    </dgm:pt>
    <dgm:pt modelId="{64B58108-27BA-4643-BE2E-54E321FC5F95}" type="parTrans" cxnId="{E95918C8-B428-471E-BAA3-95898B420B51}">
      <dgm:prSet/>
      <dgm:spPr/>
      <dgm:t>
        <a:bodyPr/>
        <a:lstStyle/>
        <a:p>
          <a:endParaRPr lang="en-GB"/>
        </a:p>
      </dgm:t>
    </dgm:pt>
    <dgm:pt modelId="{AA4DD37B-AF4D-4071-980E-E4AE4CBD1B67}" type="sibTrans" cxnId="{E95918C8-B428-471E-BAA3-95898B420B51}">
      <dgm:prSet/>
      <dgm:spPr/>
      <dgm:t>
        <a:bodyPr/>
        <a:lstStyle/>
        <a:p>
          <a:endParaRPr lang="en-GB"/>
        </a:p>
      </dgm:t>
    </dgm:pt>
    <dgm:pt modelId="{6DA7CD58-BDE5-43BF-93DA-9561736905E2}">
      <dgm:prSet phldrT="[Text]"/>
      <dgm:spPr/>
      <dgm:t>
        <a:bodyPr/>
        <a:lstStyle/>
        <a:p>
          <a:r>
            <a:rPr lang="en-US" dirty="0" smtClean="0"/>
            <a:t>Oil is the energy of global economy. It lubricates motors and machines</a:t>
          </a:r>
          <a:endParaRPr lang="en-GB" dirty="0"/>
        </a:p>
      </dgm:t>
    </dgm:pt>
    <dgm:pt modelId="{39CCD082-31B0-42E5-91BF-0BC2C91D4A91}" type="parTrans" cxnId="{D3467072-1164-4A3D-BD24-80D0963869B0}">
      <dgm:prSet/>
      <dgm:spPr/>
      <dgm:t>
        <a:bodyPr/>
        <a:lstStyle/>
        <a:p>
          <a:endParaRPr lang="en-GB"/>
        </a:p>
      </dgm:t>
    </dgm:pt>
    <dgm:pt modelId="{83B1741C-6818-4F30-BAAE-3D1FF0ED4959}" type="sibTrans" cxnId="{D3467072-1164-4A3D-BD24-80D0963869B0}">
      <dgm:prSet/>
      <dgm:spPr/>
      <dgm:t>
        <a:bodyPr/>
        <a:lstStyle/>
        <a:p>
          <a:endParaRPr lang="en-GB"/>
        </a:p>
      </dgm:t>
    </dgm:pt>
    <dgm:pt modelId="{EB035B34-9711-40C7-A72D-A76BC864DF51}">
      <dgm:prSet phldrT="[Text]"/>
      <dgm:spPr/>
      <dgm:t>
        <a:bodyPr/>
        <a:lstStyle/>
        <a:p>
          <a:r>
            <a:rPr lang="en-US" dirty="0" smtClean="0"/>
            <a:t>Government revenue still depends on it – about 90%</a:t>
          </a:r>
          <a:endParaRPr lang="en-GB" dirty="0"/>
        </a:p>
      </dgm:t>
    </dgm:pt>
    <dgm:pt modelId="{D66F715E-32E4-4571-86CA-F3F9DF077FCF}" type="parTrans" cxnId="{ACC145FF-97E1-44ED-A776-618D380D83E8}">
      <dgm:prSet/>
      <dgm:spPr/>
      <dgm:t>
        <a:bodyPr/>
        <a:lstStyle/>
        <a:p>
          <a:endParaRPr lang="en-GB"/>
        </a:p>
      </dgm:t>
    </dgm:pt>
    <dgm:pt modelId="{4AE844EB-D833-4589-9042-B0F8558985F5}" type="sibTrans" cxnId="{ACC145FF-97E1-44ED-A776-618D380D83E8}">
      <dgm:prSet/>
      <dgm:spPr/>
      <dgm:t>
        <a:bodyPr/>
        <a:lstStyle/>
        <a:p>
          <a:endParaRPr lang="en-GB"/>
        </a:p>
      </dgm:t>
    </dgm:pt>
    <dgm:pt modelId="{B14C0580-CCB5-4A4A-A616-57392A0A57F2}">
      <dgm:prSet phldrT="[Text]"/>
      <dgm:spPr/>
      <dgm:t>
        <a:bodyPr/>
        <a:lstStyle/>
        <a:p>
          <a:r>
            <a:rPr lang="en-US" dirty="0" smtClean="0"/>
            <a:t>Foreign Exchange earnings in Nigeria still depends on it</a:t>
          </a:r>
          <a:endParaRPr lang="en-GB" dirty="0"/>
        </a:p>
      </dgm:t>
    </dgm:pt>
    <dgm:pt modelId="{A7B9ABB0-2BC5-48E8-8B96-677FE3919A31}" type="parTrans" cxnId="{32A94371-320F-435A-8980-5C8812C09096}">
      <dgm:prSet/>
      <dgm:spPr/>
      <dgm:t>
        <a:bodyPr/>
        <a:lstStyle/>
        <a:p>
          <a:endParaRPr lang="en-GB"/>
        </a:p>
      </dgm:t>
    </dgm:pt>
    <dgm:pt modelId="{3685D29D-ABBA-40E7-8D2E-869834684ED7}" type="sibTrans" cxnId="{32A94371-320F-435A-8980-5C8812C09096}">
      <dgm:prSet/>
      <dgm:spPr/>
      <dgm:t>
        <a:bodyPr/>
        <a:lstStyle/>
        <a:p>
          <a:endParaRPr lang="en-GB"/>
        </a:p>
      </dgm:t>
    </dgm:pt>
    <dgm:pt modelId="{368FBBDE-1327-401C-AB2D-BEF350EA4236}">
      <dgm:prSet phldrT="[Text]"/>
      <dgm:spPr/>
      <dgm:t>
        <a:bodyPr/>
        <a:lstStyle/>
        <a:p>
          <a:r>
            <a:rPr lang="en-US" dirty="0" smtClean="0"/>
            <a:t>In Nigeria it contributes about 9%to the economy</a:t>
          </a:r>
          <a:endParaRPr lang="en-GB" dirty="0"/>
        </a:p>
      </dgm:t>
    </dgm:pt>
    <dgm:pt modelId="{12FF970D-2A3C-4F5C-B83B-FF6A8DC191C5}" type="parTrans" cxnId="{2BDD8077-6235-477A-992A-4C5A9849C86A}">
      <dgm:prSet/>
      <dgm:spPr/>
      <dgm:t>
        <a:bodyPr/>
        <a:lstStyle/>
        <a:p>
          <a:endParaRPr lang="en-GB"/>
        </a:p>
      </dgm:t>
    </dgm:pt>
    <dgm:pt modelId="{75EAB676-2357-498F-B82F-81A1A9D2B055}" type="sibTrans" cxnId="{2BDD8077-6235-477A-992A-4C5A9849C86A}">
      <dgm:prSet/>
      <dgm:spPr/>
      <dgm:t>
        <a:bodyPr/>
        <a:lstStyle/>
        <a:p>
          <a:endParaRPr lang="en-GB"/>
        </a:p>
      </dgm:t>
    </dgm:pt>
    <dgm:pt modelId="{C8B0E360-3A28-43E0-BC7A-6396F3D08564}">
      <dgm:prSet phldrT="[Text]"/>
      <dgm:spPr/>
      <dgm:t>
        <a:bodyPr/>
        <a:lstStyle/>
        <a:p>
          <a:r>
            <a:rPr lang="en-US" dirty="0" smtClean="0"/>
            <a:t>It is in high demand because of the low sulfur content</a:t>
          </a:r>
          <a:endParaRPr lang="en-GB" dirty="0"/>
        </a:p>
      </dgm:t>
    </dgm:pt>
    <dgm:pt modelId="{90A7A4F6-841B-4598-A469-9FFACC45F854}" type="parTrans" cxnId="{BF7DEE36-FF7F-497F-8D56-2990E0C1D896}">
      <dgm:prSet/>
      <dgm:spPr/>
      <dgm:t>
        <a:bodyPr/>
        <a:lstStyle/>
        <a:p>
          <a:endParaRPr lang="en-GB"/>
        </a:p>
      </dgm:t>
    </dgm:pt>
    <dgm:pt modelId="{809F6B4C-C342-4453-9ECB-0BAC61D3ABED}" type="sibTrans" cxnId="{BF7DEE36-FF7F-497F-8D56-2990E0C1D896}">
      <dgm:prSet/>
      <dgm:spPr/>
      <dgm:t>
        <a:bodyPr/>
        <a:lstStyle/>
        <a:p>
          <a:endParaRPr lang="en-GB"/>
        </a:p>
      </dgm:t>
    </dgm:pt>
    <dgm:pt modelId="{D4067707-C5DF-46A2-8AD0-02DB1AA25438}">
      <dgm:prSet phldrT="[Text]"/>
      <dgm:spPr/>
      <dgm:t>
        <a:bodyPr/>
        <a:lstStyle/>
        <a:p>
          <a:r>
            <a:rPr lang="en-US" dirty="0" smtClean="0"/>
            <a:t>Nigeria’s annual budget is hinged on earnings from the oil sector</a:t>
          </a:r>
          <a:endParaRPr lang="en-GB" dirty="0"/>
        </a:p>
      </dgm:t>
    </dgm:pt>
    <dgm:pt modelId="{B198D109-5949-4492-B4D7-DDA61AADF709}" type="parTrans" cxnId="{9D4AD637-2B5C-4318-A3E9-EA17F87F894B}">
      <dgm:prSet/>
      <dgm:spPr/>
      <dgm:t>
        <a:bodyPr/>
        <a:lstStyle/>
        <a:p>
          <a:endParaRPr lang="en-GB"/>
        </a:p>
      </dgm:t>
    </dgm:pt>
    <dgm:pt modelId="{BC3764F2-189F-4CF2-B2DE-4035D2DB423F}" type="sibTrans" cxnId="{9D4AD637-2B5C-4318-A3E9-EA17F87F894B}">
      <dgm:prSet/>
      <dgm:spPr/>
      <dgm:t>
        <a:bodyPr/>
        <a:lstStyle/>
        <a:p>
          <a:endParaRPr lang="en-GB"/>
        </a:p>
      </dgm:t>
    </dgm:pt>
    <dgm:pt modelId="{A89BEDE5-4F3E-4671-80AA-F392A3D37268}" type="pres">
      <dgm:prSet presAssocID="{DA4BA19D-065E-494C-AB6D-C3DCDD40EF7B}" presName="hierChild1" presStyleCnt="0">
        <dgm:presLayoutVars>
          <dgm:chPref val="1"/>
          <dgm:dir/>
          <dgm:animOne val="branch"/>
          <dgm:animLvl val="lvl"/>
          <dgm:resizeHandles/>
        </dgm:presLayoutVars>
      </dgm:prSet>
      <dgm:spPr/>
      <dgm:t>
        <a:bodyPr/>
        <a:lstStyle/>
        <a:p>
          <a:endParaRPr lang="en-GB"/>
        </a:p>
      </dgm:t>
    </dgm:pt>
    <dgm:pt modelId="{3D27C495-09CE-429B-A2FA-1BF496413E29}" type="pres">
      <dgm:prSet presAssocID="{FCC9A842-7DD6-42FC-9917-5AADD0B63C89}" presName="hierRoot1" presStyleCnt="0"/>
      <dgm:spPr/>
    </dgm:pt>
    <dgm:pt modelId="{7CB11FC9-21D2-4E18-8721-5F275DCBBF3B}" type="pres">
      <dgm:prSet presAssocID="{FCC9A842-7DD6-42FC-9917-5AADD0B63C89}" presName="composite" presStyleCnt="0"/>
      <dgm:spPr/>
    </dgm:pt>
    <dgm:pt modelId="{7B885DAC-DB9A-42FB-B99F-C90FAF29F554}" type="pres">
      <dgm:prSet presAssocID="{FCC9A842-7DD6-42FC-9917-5AADD0B63C89}" presName="background" presStyleLbl="node0" presStyleIdx="0" presStyleCnt="1"/>
      <dgm:spPr/>
    </dgm:pt>
    <dgm:pt modelId="{B0B1B94C-75A7-43C8-B3AB-86CD07729DD6}" type="pres">
      <dgm:prSet presAssocID="{FCC9A842-7DD6-42FC-9917-5AADD0B63C89}" presName="text" presStyleLbl="fgAcc0" presStyleIdx="0" presStyleCnt="1">
        <dgm:presLayoutVars>
          <dgm:chPref val="3"/>
        </dgm:presLayoutVars>
      </dgm:prSet>
      <dgm:spPr/>
      <dgm:t>
        <a:bodyPr/>
        <a:lstStyle/>
        <a:p>
          <a:endParaRPr lang="en-GB"/>
        </a:p>
      </dgm:t>
    </dgm:pt>
    <dgm:pt modelId="{59DCC3FA-5511-4BE7-BEC6-3EC10560765E}" type="pres">
      <dgm:prSet presAssocID="{FCC9A842-7DD6-42FC-9917-5AADD0B63C89}" presName="hierChild2" presStyleCnt="0"/>
      <dgm:spPr/>
    </dgm:pt>
    <dgm:pt modelId="{28E38BBD-CC94-41A3-B917-14ADAC877BF7}" type="pres">
      <dgm:prSet presAssocID="{39CCD082-31B0-42E5-91BF-0BC2C91D4A91}" presName="Name10" presStyleLbl="parChTrans1D2" presStyleIdx="0" presStyleCnt="2"/>
      <dgm:spPr/>
      <dgm:t>
        <a:bodyPr/>
        <a:lstStyle/>
        <a:p>
          <a:endParaRPr lang="en-GB"/>
        </a:p>
      </dgm:t>
    </dgm:pt>
    <dgm:pt modelId="{804FD6F7-9084-404A-A216-DEC28D862038}" type="pres">
      <dgm:prSet presAssocID="{6DA7CD58-BDE5-43BF-93DA-9561736905E2}" presName="hierRoot2" presStyleCnt="0"/>
      <dgm:spPr/>
    </dgm:pt>
    <dgm:pt modelId="{789042F8-03CE-4ACD-AC2B-921EDF76AFE9}" type="pres">
      <dgm:prSet presAssocID="{6DA7CD58-BDE5-43BF-93DA-9561736905E2}" presName="composite2" presStyleCnt="0"/>
      <dgm:spPr/>
    </dgm:pt>
    <dgm:pt modelId="{6B7BBA54-9180-4FF2-928B-5C4C408E611A}" type="pres">
      <dgm:prSet presAssocID="{6DA7CD58-BDE5-43BF-93DA-9561736905E2}" presName="background2" presStyleLbl="node2" presStyleIdx="0" presStyleCnt="2"/>
      <dgm:spPr/>
    </dgm:pt>
    <dgm:pt modelId="{382CB494-6B20-4EBD-BB9A-6A250450EF6C}" type="pres">
      <dgm:prSet presAssocID="{6DA7CD58-BDE5-43BF-93DA-9561736905E2}" presName="text2" presStyleLbl="fgAcc2" presStyleIdx="0" presStyleCnt="2">
        <dgm:presLayoutVars>
          <dgm:chPref val="3"/>
        </dgm:presLayoutVars>
      </dgm:prSet>
      <dgm:spPr/>
      <dgm:t>
        <a:bodyPr/>
        <a:lstStyle/>
        <a:p>
          <a:endParaRPr lang="en-GB"/>
        </a:p>
      </dgm:t>
    </dgm:pt>
    <dgm:pt modelId="{B3BE0C96-72EC-45BF-8709-323BEC979B38}" type="pres">
      <dgm:prSet presAssocID="{6DA7CD58-BDE5-43BF-93DA-9561736905E2}" presName="hierChild3" presStyleCnt="0"/>
      <dgm:spPr/>
    </dgm:pt>
    <dgm:pt modelId="{238307B6-A6CB-48AA-AA7C-811CA8385202}" type="pres">
      <dgm:prSet presAssocID="{D66F715E-32E4-4571-86CA-F3F9DF077FCF}" presName="Name17" presStyleLbl="parChTrans1D3" presStyleIdx="0" presStyleCnt="4"/>
      <dgm:spPr/>
      <dgm:t>
        <a:bodyPr/>
        <a:lstStyle/>
        <a:p>
          <a:endParaRPr lang="en-GB"/>
        </a:p>
      </dgm:t>
    </dgm:pt>
    <dgm:pt modelId="{9F0D12E3-581D-4F35-8404-47CCE83673E0}" type="pres">
      <dgm:prSet presAssocID="{EB035B34-9711-40C7-A72D-A76BC864DF51}" presName="hierRoot3" presStyleCnt="0"/>
      <dgm:spPr/>
    </dgm:pt>
    <dgm:pt modelId="{68C7826A-CFA9-44D2-A76E-44C63441EDD8}" type="pres">
      <dgm:prSet presAssocID="{EB035B34-9711-40C7-A72D-A76BC864DF51}" presName="composite3" presStyleCnt="0"/>
      <dgm:spPr/>
    </dgm:pt>
    <dgm:pt modelId="{7F83C55E-7FB1-46C1-B46E-44329E54BF9E}" type="pres">
      <dgm:prSet presAssocID="{EB035B34-9711-40C7-A72D-A76BC864DF51}" presName="background3" presStyleLbl="node3" presStyleIdx="0" presStyleCnt="4"/>
      <dgm:spPr/>
    </dgm:pt>
    <dgm:pt modelId="{F3B8F9D4-E8FC-45F9-AC83-A7493AA28C27}" type="pres">
      <dgm:prSet presAssocID="{EB035B34-9711-40C7-A72D-A76BC864DF51}" presName="text3" presStyleLbl="fgAcc3" presStyleIdx="0" presStyleCnt="4">
        <dgm:presLayoutVars>
          <dgm:chPref val="3"/>
        </dgm:presLayoutVars>
      </dgm:prSet>
      <dgm:spPr/>
      <dgm:t>
        <a:bodyPr/>
        <a:lstStyle/>
        <a:p>
          <a:endParaRPr lang="en-GB"/>
        </a:p>
      </dgm:t>
    </dgm:pt>
    <dgm:pt modelId="{38E46835-7497-4953-8A78-9C01E01ACA58}" type="pres">
      <dgm:prSet presAssocID="{EB035B34-9711-40C7-A72D-A76BC864DF51}" presName="hierChild4" presStyleCnt="0"/>
      <dgm:spPr/>
    </dgm:pt>
    <dgm:pt modelId="{F6E52485-5FE5-45D6-8CBF-D4510A0C084B}" type="pres">
      <dgm:prSet presAssocID="{A7B9ABB0-2BC5-48E8-8B96-677FE3919A31}" presName="Name17" presStyleLbl="parChTrans1D3" presStyleIdx="1" presStyleCnt="4"/>
      <dgm:spPr/>
      <dgm:t>
        <a:bodyPr/>
        <a:lstStyle/>
        <a:p>
          <a:endParaRPr lang="en-GB"/>
        </a:p>
      </dgm:t>
    </dgm:pt>
    <dgm:pt modelId="{7152CB2B-4CC5-4FF1-9AB5-0AA05AD61CF9}" type="pres">
      <dgm:prSet presAssocID="{B14C0580-CCB5-4A4A-A616-57392A0A57F2}" presName="hierRoot3" presStyleCnt="0"/>
      <dgm:spPr/>
    </dgm:pt>
    <dgm:pt modelId="{021FB307-879A-4115-986F-8E561F6FCF5F}" type="pres">
      <dgm:prSet presAssocID="{B14C0580-CCB5-4A4A-A616-57392A0A57F2}" presName="composite3" presStyleCnt="0"/>
      <dgm:spPr/>
    </dgm:pt>
    <dgm:pt modelId="{0CE68953-6832-4732-BF4B-5F69B51FA309}" type="pres">
      <dgm:prSet presAssocID="{B14C0580-CCB5-4A4A-A616-57392A0A57F2}" presName="background3" presStyleLbl="node3" presStyleIdx="1" presStyleCnt="4"/>
      <dgm:spPr/>
    </dgm:pt>
    <dgm:pt modelId="{B132A6DC-8DF6-4B77-8EEA-3314A1E6FB03}" type="pres">
      <dgm:prSet presAssocID="{B14C0580-CCB5-4A4A-A616-57392A0A57F2}" presName="text3" presStyleLbl="fgAcc3" presStyleIdx="1" presStyleCnt="4">
        <dgm:presLayoutVars>
          <dgm:chPref val="3"/>
        </dgm:presLayoutVars>
      </dgm:prSet>
      <dgm:spPr/>
      <dgm:t>
        <a:bodyPr/>
        <a:lstStyle/>
        <a:p>
          <a:endParaRPr lang="en-GB"/>
        </a:p>
      </dgm:t>
    </dgm:pt>
    <dgm:pt modelId="{EB31F2DE-F668-435B-81F3-E5BFF4CCB712}" type="pres">
      <dgm:prSet presAssocID="{B14C0580-CCB5-4A4A-A616-57392A0A57F2}" presName="hierChild4" presStyleCnt="0"/>
      <dgm:spPr/>
    </dgm:pt>
    <dgm:pt modelId="{2C412048-AA29-4973-90AC-F08F3191E3CB}" type="pres">
      <dgm:prSet presAssocID="{12FF970D-2A3C-4F5C-B83B-FF6A8DC191C5}" presName="Name10" presStyleLbl="parChTrans1D2" presStyleIdx="1" presStyleCnt="2"/>
      <dgm:spPr/>
      <dgm:t>
        <a:bodyPr/>
        <a:lstStyle/>
        <a:p>
          <a:endParaRPr lang="en-GB"/>
        </a:p>
      </dgm:t>
    </dgm:pt>
    <dgm:pt modelId="{EE4061C1-9255-44B4-B8D2-FB228B4D67F7}" type="pres">
      <dgm:prSet presAssocID="{368FBBDE-1327-401C-AB2D-BEF350EA4236}" presName="hierRoot2" presStyleCnt="0"/>
      <dgm:spPr/>
    </dgm:pt>
    <dgm:pt modelId="{5DD0136A-1DA7-4D23-9354-510D5727A859}" type="pres">
      <dgm:prSet presAssocID="{368FBBDE-1327-401C-AB2D-BEF350EA4236}" presName="composite2" presStyleCnt="0"/>
      <dgm:spPr/>
    </dgm:pt>
    <dgm:pt modelId="{A882235E-91BA-4AED-A061-60B5B28E4D7A}" type="pres">
      <dgm:prSet presAssocID="{368FBBDE-1327-401C-AB2D-BEF350EA4236}" presName="background2" presStyleLbl="node2" presStyleIdx="1" presStyleCnt="2"/>
      <dgm:spPr/>
    </dgm:pt>
    <dgm:pt modelId="{21AA6238-1C45-424E-86F9-67371196B46E}" type="pres">
      <dgm:prSet presAssocID="{368FBBDE-1327-401C-AB2D-BEF350EA4236}" presName="text2" presStyleLbl="fgAcc2" presStyleIdx="1" presStyleCnt="2">
        <dgm:presLayoutVars>
          <dgm:chPref val="3"/>
        </dgm:presLayoutVars>
      </dgm:prSet>
      <dgm:spPr/>
      <dgm:t>
        <a:bodyPr/>
        <a:lstStyle/>
        <a:p>
          <a:endParaRPr lang="en-GB"/>
        </a:p>
      </dgm:t>
    </dgm:pt>
    <dgm:pt modelId="{9D3EB86B-A6AC-4A47-BEC9-6639C40F65F5}" type="pres">
      <dgm:prSet presAssocID="{368FBBDE-1327-401C-AB2D-BEF350EA4236}" presName="hierChild3" presStyleCnt="0"/>
      <dgm:spPr/>
    </dgm:pt>
    <dgm:pt modelId="{F2016CC1-52DD-4638-AEF1-766BA8C0D0B1}" type="pres">
      <dgm:prSet presAssocID="{90A7A4F6-841B-4598-A469-9FFACC45F854}" presName="Name17" presStyleLbl="parChTrans1D3" presStyleIdx="2" presStyleCnt="4"/>
      <dgm:spPr/>
      <dgm:t>
        <a:bodyPr/>
        <a:lstStyle/>
        <a:p>
          <a:endParaRPr lang="en-GB"/>
        </a:p>
      </dgm:t>
    </dgm:pt>
    <dgm:pt modelId="{727604DD-D691-48FB-BAFC-2D231AC1207B}" type="pres">
      <dgm:prSet presAssocID="{C8B0E360-3A28-43E0-BC7A-6396F3D08564}" presName="hierRoot3" presStyleCnt="0"/>
      <dgm:spPr/>
    </dgm:pt>
    <dgm:pt modelId="{A836CFFC-F707-445A-99A4-E04190B2BA30}" type="pres">
      <dgm:prSet presAssocID="{C8B0E360-3A28-43E0-BC7A-6396F3D08564}" presName="composite3" presStyleCnt="0"/>
      <dgm:spPr/>
    </dgm:pt>
    <dgm:pt modelId="{32DE3958-D495-4354-8A03-3787461D97D0}" type="pres">
      <dgm:prSet presAssocID="{C8B0E360-3A28-43E0-BC7A-6396F3D08564}" presName="background3" presStyleLbl="node3" presStyleIdx="2" presStyleCnt="4"/>
      <dgm:spPr/>
    </dgm:pt>
    <dgm:pt modelId="{2C55C450-694D-4ED2-909C-CEBA50A68201}" type="pres">
      <dgm:prSet presAssocID="{C8B0E360-3A28-43E0-BC7A-6396F3D08564}" presName="text3" presStyleLbl="fgAcc3" presStyleIdx="2" presStyleCnt="4">
        <dgm:presLayoutVars>
          <dgm:chPref val="3"/>
        </dgm:presLayoutVars>
      </dgm:prSet>
      <dgm:spPr/>
      <dgm:t>
        <a:bodyPr/>
        <a:lstStyle/>
        <a:p>
          <a:endParaRPr lang="en-GB"/>
        </a:p>
      </dgm:t>
    </dgm:pt>
    <dgm:pt modelId="{B3CE8E47-8A28-4353-BEBE-C2DEE4D4252F}" type="pres">
      <dgm:prSet presAssocID="{C8B0E360-3A28-43E0-BC7A-6396F3D08564}" presName="hierChild4" presStyleCnt="0"/>
      <dgm:spPr/>
    </dgm:pt>
    <dgm:pt modelId="{F0DFB94D-4B4B-470B-9FBD-8958DE32E8B9}" type="pres">
      <dgm:prSet presAssocID="{B198D109-5949-4492-B4D7-DDA61AADF709}" presName="Name17" presStyleLbl="parChTrans1D3" presStyleIdx="3" presStyleCnt="4"/>
      <dgm:spPr/>
      <dgm:t>
        <a:bodyPr/>
        <a:lstStyle/>
        <a:p>
          <a:endParaRPr lang="en-GB"/>
        </a:p>
      </dgm:t>
    </dgm:pt>
    <dgm:pt modelId="{06F5AB37-17C8-460B-80A8-13DF3F7B88AF}" type="pres">
      <dgm:prSet presAssocID="{D4067707-C5DF-46A2-8AD0-02DB1AA25438}" presName="hierRoot3" presStyleCnt="0"/>
      <dgm:spPr/>
    </dgm:pt>
    <dgm:pt modelId="{4B0102D6-6C50-45FF-957F-F2474E1C0117}" type="pres">
      <dgm:prSet presAssocID="{D4067707-C5DF-46A2-8AD0-02DB1AA25438}" presName="composite3" presStyleCnt="0"/>
      <dgm:spPr/>
    </dgm:pt>
    <dgm:pt modelId="{E3026C17-774D-4092-B74E-1D34781907EE}" type="pres">
      <dgm:prSet presAssocID="{D4067707-C5DF-46A2-8AD0-02DB1AA25438}" presName="background3" presStyleLbl="node3" presStyleIdx="3" presStyleCnt="4"/>
      <dgm:spPr/>
    </dgm:pt>
    <dgm:pt modelId="{FA8EA017-FC8E-449B-84E2-1C2934309C5D}" type="pres">
      <dgm:prSet presAssocID="{D4067707-C5DF-46A2-8AD0-02DB1AA25438}" presName="text3" presStyleLbl="fgAcc3" presStyleIdx="3" presStyleCnt="4">
        <dgm:presLayoutVars>
          <dgm:chPref val="3"/>
        </dgm:presLayoutVars>
      </dgm:prSet>
      <dgm:spPr/>
      <dgm:t>
        <a:bodyPr/>
        <a:lstStyle/>
        <a:p>
          <a:endParaRPr lang="en-GB"/>
        </a:p>
      </dgm:t>
    </dgm:pt>
    <dgm:pt modelId="{961768E8-18E3-4D9F-A6DF-693C0515F287}" type="pres">
      <dgm:prSet presAssocID="{D4067707-C5DF-46A2-8AD0-02DB1AA25438}" presName="hierChild4" presStyleCnt="0"/>
      <dgm:spPr/>
    </dgm:pt>
  </dgm:ptLst>
  <dgm:cxnLst>
    <dgm:cxn modelId="{F6FB665B-302D-48F6-952D-B93808ECE002}" type="presOf" srcId="{DA4BA19D-065E-494C-AB6D-C3DCDD40EF7B}" destId="{A89BEDE5-4F3E-4671-80AA-F392A3D37268}" srcOrd="0" destOrd="0" presId="urn:microsoft.com/office/officeart/2005/8/layout/hierarchy1"/>
    <dgm:cxn modelId="{02B4DD69-8F3F-4038-A4FD-576FF40A300A}" type="presOf" srcId="{C8B0E360-3A28-43E0-BC7A-6396F3D08564}" destId="{2C55C450-694D-4ED2-909C-CEBA50A68201}" srcOrd="0" destOrd="0" presId="urn:microsoft.com/office/officeart/2005/8/layout/hierarchy1"/>
    <dgm:cxn modelId="{9D4AD637-2B5C-4318-A3E9-EA17F87F894B}" srcId="{368FBBDE-1327-401C-AB2D-BEF350EA4236}" destId="{D4067707-C5DF-46A2-8AD0-02DB1AA25438}" srcOrd="1" destOrd="0" parTransId="{B198D109-5949-4492-B4D7-DDA61AADF709}" sibTransId="{BC3764F2-189F-4CF2-B2DE-4035D2DB423F}"/>
    <dgm:cxn modelId="{32A94371-320F-435A-8980-5C8812C09096}" srcId="{6DA7CD58-BDE5-43BF-93DA-9561736905E2}" destId="{B14C0580-CCB5-4A4A-A616-57392A0A57F2}" srcOrd="1" destOrd="0" parTransId="{A7B9ABB0-2BC5-48E8-8B96-677FE3919A31}" sibTransId="{3685D29D-ABBA-40E7-8D2E-869834684ED7}"/>
    <dgm:cxn modelId="{B4804E83-2202-4E3D-A7A2-36EB23BD5C47}" type="presOf" srcId="{B198D109-5949-4492-B4D7-DDA61AADF709}" destId="{F0DFB94D-4B4B-470B-9FBD-8958DE32E8B9}" srcOrd="0" destOrd="0" presId="urn:microsoft.com/office/officeart/2005/8/layout/hierarchy1"/>
    <dgm:cxn modelId="{FCD7B48E-F4D1-4439-A928-11323005E68B}" type="presOf" srcId="{90A7A4F6-841B-4598-A469-9FFACC45F854}" destId="{F2016CC1-52DD-4638-AEF1-766BA8C0D0B1}" srcOrd="0" destOrd="0" presId="urn:microsoft.com/office/officeart/2005/8/layout/hierarchy1"/>
    <dgm:cxn modelId="{424C23FD-210F-40CD-B422-F2D3AC70B367}" type="presOf" srcId="{EB035B34-9711-40C7-A72D-A76BC864DF51}" destId="{F3B8F9D4-E8FC-45F9-AC83-A7493AA28C27}" srcOrd="0" destOrd="0" presId="urn:microsoft.com/office/officeart/2005/8/layout/hierarchy1"/>
    <dgm:cxn modelId="{BF7DEE36-FF7F-497F-8D56-2990E0C1D896}" srcId="{368FBBDE-1327-401C-AB2D-BEF350EA4236}" destId="{C8B0E360-3A28-43E0-BC7A-6396F3D08564}" srcOrd="0" destOrd="0" parTransId="{90A7A4F6-841B-4598-A469-9FFACC45F854}" sibTransId="{809F6B4C-C342-4453-9ECB-0BAC61D3ABED}"/>
    <dgm:cxn modelId="{D474403A-330D-4D20-8E7B-9CFEC92329AC}" type="presOf" srcId="{B14C0580-CCB5-4A4A-A616-57392A0A57F2}" destId="{B132A6DC-8DF6-4B77-8EEA-3314A1E6FB03}" srcOrd="0" destOrd="0" presId="urn:microsoft.com/office/officeart/2005/8/layout/hierarchy1"/>
    <dgm:cxn modelId="{F520111D-AF79-4FEE-97BD-D58C0D989E2E}" type="presOf" srcId="{D66F715E-32E4-4571-86CA-F3F9DF077FCF}" destId="{238307B6-A6CB-48AA-AA7C-811CA8385202}" srcOrd="0" destOrd="0" presId="urn:microsoft.com/office/officeart/2005/8/layout/hierarchy1"/>
    <dgm:cxn modelId="{70C3DC73-A43A-4CF7-B2A8-AF40C4B49752}" type="presOf" srcId="{FCC9A842-7DD6-42FC-9917-5AADD0B63C89}" destId="{B0B1B94C-75A7-43C8-B3AB-86CD07729DD6}" srcOrd="0" destOrd="0" presId="urn:microsoft.com/office/officeart/2005/8/layout/hierarchy1"/>
    <dgm:cxn modelId="{E95918C8-B428-471E-BAA3-95898B420B51}" srcId="{DA4BA19D-065E-494C-AB6D-C3DCDD40EF7B}" destId="{FCC9A842-7DD6-42FC-9917-5AADD0B63C89}" srcOrd="0" destOrd="0" parTransId="{64B58108-27BA-4643-BE2E-54E321FC5F95}" sibTransId="{AA4DD37B-AF4D-4071-980E-E4AE4CBD1B67}"/>
    <dgm:cxn modelId="{2BDD8077-6235-477A-992A-4C5A9849C86A}" srcId="{FCC9A842-7DD6-42FC-9917-5AADD0B63C89}" destId="{368FBBDE-1327-401C-AB2D-BEF350EA4236}" srcOrd="1" destOrd="0" parTransId="{12FF970D-2A3C-4F5C-B83B-FF6A8DC191C5}" sibTransId="{75EAB676-2357-498F-B82F-81A1A9D2B055}"/>
    <dgm:cxn modelId="{3D7E3BD4-E551-4C98-9B01-0F169DC5C043}" type="presOf" srcId="{D4067707-C5DF-46A2-8AD0-02DB1AA25438}" destId="{FA8EA017-FC8E-449B-84E2-1C2934309C5D}" srcOrd="0" destOrd="0" presId="urn:microsoft.com/office/officeart/2005/8/layout/hierarchy1"/>
    <dgm:cxn modelId="{BB86E03A-EF97-4E24-B3AE-20DCF5A9DE08}" type="presOf" srcId="{39CCD082-31B0-42E5-91BF-0BC2C91D4A91}" destId="{28E38BBD-CC94-41A3-B917-14ADAC877BF7}" srcOrd="0" destOrd="0" presId="urn:microsoft.com/office/officeart/2005/8/layout/hierarchy1"/>
    <dgm:cxn modelId="{61FCB016-2047-43A3-99A8-59F083BED5DE}" type="presOf" srcId="{A7B9ABB0-2BC5-48E8-8B96-677FE3919A31}" destId="{F6E52485-5FE5-45D6-8CBF-D4510A0C084B}" srcOrd="0" destOrd="0" presId="urn:microsoft.com/office/officeart/2005/8/layout/hierarchy1"/>
    <dgm:cxn modelId="{ACF70719-93FF-4959-80EF-330068A68EF5}" type="presOf" srcId="{12FF970D-2A3C-4F5C-B83B-FF6A8DC191C5}" destId="{2C412048-AA29-4973-90AC-F08F3191E3CB}" srcOrd="0" destOrd="0" presId="urn:microsoft.com/office/officeart/2005/8/layout/hierarchy1"/>
    <dgm:cxn modelId="{D3467072-1164-4A3D-BD24-80D0963869B0}" srcId="{FCC9A842-7DD6-42FC-9917-5AADD0B63C89}" destId="{6DA7CD58-BDE5-43BF-93DA-9561736905E2}" srcOrd="0" destOrd="0" parTransId="{39CCD082-31B0-42E5-91BF-0BC2C91D4A91}" sibTransId="{83B1741C-6818-4F30-BAAE-3D1FF0ED4959}"/>
    <dgm:cxn modelId="{F1F7ECE5-4E68-48E8-BA9B-B13E63AB67E5}" type="presOf" srcId="{368FBBDE-1327-401C-AB2D-BEF350EA4236}" destId="{21AA6238-1C45-424E-86F9-67371196B46E}" srcOrd="0" destOrd="0" presId="urn:microsoft.com/office/officeart/2005/8/layout/hierarchy1"/>
    <dgm:cxn modelId="{12C1B5B5-A78D-416F-97FE-E2DDCE01D0A5}" type="presOf" srcId="{6DA7CD58-BDE5-43BF-93DA-9561736905E2}" destId="{382CB494-6B20-4EBD-BB9A-6A250450EF6C}" srcOrd="0" destOrd="0" presId="urn:microsoft.com/office/officeart/2005/8/layout/hierarchy1"/>
    <dgm:cxn modelId="{ACC145FF-97E1-44ED-A776-618D380D83E8}" srcId="{6DA7CD58-BDE5-43BF-93DA-9561736905E2}" destId="{EB035B34-9711-40C7-A72D-A76BC864DF51}" srcOrd="0" destOrd="0" parTransId="{D66F715E-32E4-4571-86CA-F3F9DF077FCF}" sibTransId="{4AE844EB-D833-4589-9042-B0F8558985F5}"/>
    <dgm:cxn modelId="{8546F083-7F2E-47CB-B8A6-17FF9B4A0621}" type="presParOf" srcId="{A89BEDE5-4F3E-4671-80AA-F392A3D37268}" destId="{3D27C495-09CE-429B-A2FA-1BF496413E29}" srcOrd="0" destOrd="0" presId="urn:microsoft.com/office/officeart/2005/8/layout/hierarchy1"/>
    <dgm:cxn modelId="{0D505D2F-FC67-4100-8453-958403424831}" type="presParOf" srcId="{3D27C495-09CE-429B-A2FA-1BF496413E29}" destId="{7CB11FC9-21D2-4E18-8721-5F275DCBBF3B}" srcOrd="0" destOrd="0" presId="urn:microsoft.com/office/officeart/2005/8/layout/hierarchy1"/>
    <dgm:cxn modelId="{17B598E7-11D0-467A-8A8D-1D1FF404D7C1}" type="presParOf" srcId="{7CB11FC9-21D2-4E18-8721-5F275DCBBF3B}" destId="{7B885DAC-DB9A-42FB-B99F-C90FAF29F554}" srcOrd="0" destOrd="0" presId="urn:microsoft.com/office/officeart/2005/8/layout/hierarchy1"/>
    <dgm:cxn modelId="{AC408A79-CDD8-4E63-9182-7FA825286EC4}" type="presParOf" srcId="{7CB11FC9-21D2-4E18-8721-5F275DCBBF3B}" destId="{B0B1B94C-75A7-43C8-B3AB-86CD07729DD6}" srcOrd="1" destOrd="0" presId="urn:microsoft.com/office/officeart/2005/8/layout/hierarchy1"/>
    <dgm:cxn modelId="{9498A4BB-6083-4FB3-920B-8B435BEE3AA1}" type="presParOf" srcId="{3D27C495-09CE-429B-A2FA-1BF496413E29}" destId="{59DCC3FA-5511-4BE7-BEC6-3EC10560765E}" srcOrd="1" destOrd="0" presId="urn:microsoft.com/office/officeart/2005/8/layout/hierarchy1"/>
    <dgm:cxn modelId="{CFF2AE94-E7DA-4271-80E5-1EDD25B5C361}" type="presParOf" srcId="{59DCC3FA-5511-4BE7-BEC6-3EC10560765E}" destId="{28E38BBD-CC94-41A3-B917-14ADAC877BF7}" srcOrd="0" destOrd="0" presId="urn:microsoft.com/office/officeart/2005/8/layout/hierarchy1"/>
    <dgm:cxn modelId="{6E5DF18B-5B6A-4490-AA88-CA44C1B60A3D}" type="presParOf" srcId="{59DCC3FA-5511-4BE7-BEC6-3EC10560765E}" destId="{804FD6F7-9084-404A-A216-DEC28D862038}" srcOrd="1" destOrd="0" presId="urn:microsoft.com/office/officeart/2005/8/layout/hierarchy1"/>
    <dgm:cxn modelId="{9F8B82F7-247A-434B-A5F3-715A437F3F49}" type="presParOf" srcId="{804FD6F7-9084-404A-A216-DEC28D862038}" destId="{789042F8-03CE-4ACD-AC2B-921EDF76AFE9}" srcOrd="0" destOrd="0" presId="urn:microsoft.com/office/officeart/2005/8/layout/hierarchy1"/>
    <dgm:cxn modelId="{E9D13C97-F7B3-4781-AFCA-1D53A3D77951}" type="presParOf" srcId="{789042F8-03CE-4ACD-AC2B-921EDF76AFE9}" destId="{6B7BBA54-9180-4FF2-928B-5C4C408E611A}" srcOrd="0" destOrd="0" presId="urn:microsoft.com/office/officeart/2005/8/layout/hierarchy1"/>
    <dgm:cxn modelId="{45ACEB27-F825-471C-876B-A2E0614D4054}" type="presParOf" srcId="{789042F8-03CE-4ACD-AC2B-921EDF76AFE9}" destId="{382CB494-6B20-4EBD-BB9A-6A250450EF6C}" srcOrd="1" destOrd="0" presId="urn:microsoft.com/office/officeart/2005/8/layout/hierarchy1"/>
    <dgm:cxn modelId="{0A599D2A-207C-4F26-BF1E-3648D44E2C26}" type="presParOf" srcId="{804FD6F7-9084-404A-A216-DEC28D862038}" destId="{B3BE0C96-72EC-45BF-8709-323BEC979B38}" srcOrd="1" destOrd="0" presId="urn:microsoft.com/office/officeart/2005/8/layout/hierarchy1"/>
    <dgm:cxn modelId="{1A1835F4-9975-43FC-927F-2EADEFC4784C}" type="presParOf" srcId="{B3BE0C96-72EC-45BF-8709-323BEC979B38}" destId="{238307B6-A6CB-48AA-AA7C-811CA8385202}" srcOrd="0" destOrd="0" presId="urn:microsoft.com/office/officeart/2005/8/layout/hierarchy1"/>
    <dgm:cxn modelId="{11F6B790-6560-4615-AADE-66DA7A0BA179}" type="presParOf" srcId="{B3BE0C96-72EC-45BF-8709-323BEC979B38}" destId="{9F0D12E3-581D-4F35-8404-47CCE83673E0}" srcOrd="1" destOrd="0" presId="urn:microsoft.com/office/officeart/2005/8/layout/hierarchy1"/>
    <dgm:cxn modelId="{56ACFE96-1382-4F39-975B-8B60885321C3}" type="presParOf" srcId="{9F0D12E3-581D-4F35-8404-47CCE83673E0}" destId="{68C7826A-CFA9-44D2-A76E-44C63441EDD8}" srcOrd="0" destOrd="0" presId="urn:microsoft.com/office/officeart/2005/8/layout/hierarchy1"/>
    <dgm:cxn modelId="{725CB1D2-AACF-4503-9B7D-30A8F0EEFAB8}" type="presParOf" srcId="{68C7826A-CFA9-44D2-A76E-44C63441EDD8}" destId="{7F83C55E-7FB1-46C1-B46E-44329E54BF9E}" srcOrd="0" destOrd="0" presId="urn:microsoft.com/office/officeart/2005/8/layout/hierarchy1"/>
    <dgm:cxn modelId="{DBB31D44-3A25-41D0-B835-82D565FBE1AD}" type="presParOf" srcId="{68C7826A-CFA9-44D2-A76E-44C63441EDD8}" destId="{F3B8F9D4-E8FC-45F9-AC83-A7493AA28C27}" srcOrd="1" destOrd="0" presId="urn:microsoft.com/office/officeart/2005/8/layout/hierarchy1"/>
    <dgm:cxn modelId="{D6087D3E-7373-4A37-88A1-6013A0489199}" type="presParOf" srcId="{9F0D12E3-581D-4F35-8404-47CCE83673E0}" destId="{38E46835-7497-4953-8A78-9C01E01ACA58}" srcOrd="1" destOrd="0" presId="urn:microsoft.com/office/officeart/2005/8/layout/hierarchy1"/>
    <dgm:cxn modelId="{E98E0683-4C16-46A5-B0D1-6A41E496F33F}" type="presParOf" srcId="{B3BE0C96-72EC-45BF-8709-323BEC979B38}" destId="{F6E52485-5FE5-45D6-8CBF-D4510A0C084B}" srcOrd="2" destOrd="0" presId="urn:microsoft.com/office/officeart/2005/8/layout/hierarchy1"/>
    <dgm:cxn modelId="{72DAD386-FB3B-4186-8FA2-AF96D6887C61}" type="presParOf" srcId="{B3BE0C96-72EC-45BF-8709-323BEC979B38}" destId="{7152CB2B-4CC5-4FF1-9AB5-0AA05AD61CF9}" srcOrd="3" destOrd="0" presId="urn:microsoft.com/office/officeart/2005/8/layout/hierarchy1"/>
    <dgm:cxn modelId="{FA3E40CE-CFBB-4D6F-A5C5-30C030976DEF}" type="presParOf" srcId="{7152CB2B-4CC5-4FF1-9AB5-0AA05AD61CF9}" destId="{021FB307-879A-4115-986F-8E561F6FCF5F}" srcOrd="0" destOrd="0" presId="urn:microsoft.com/office/officeart/2005/8/layout/hierarchy1"/>
    <dgm:cxn modelId="{5941AB1F-0BE3-4FD6-9B47-52B20BCB98BB}" type="presParOf" srcId="{021FB307-879A-4115-986F-8E561F6FCF5F}" destId="{0CE68953-6832-4732-BF4B-5F69B51FA309}" srcOrd="0" destOrd="0" presId="urn:microsoft.com/office/officeart/2005/8/layout/hierarchy1"/>
    <dgm:cxn modelId="{6A0EA5F7-9DB3-4F38-95D2-92C7B332B125}" type="presParOf" srcId="{021FB307-879A-4115-986F-8E561F6FCF5F}" destId="{B132A6DC-8DF6-4B77-8EEA-3314A1E6FB03}" srcOrd="1" destOrd="0" presId="urn:microsoft.com/office/officeart/2005/8/layout/hierarchy1"/>
    <dgm:cxn modelId="{B46FAFCB-4567-4B75-8AFC-88ED5043E56F}" type="presParOf" srcId="{7152CB2B-4CC5-4FF1-9AB5-0AA05AD61CF9}" destId="{EB31F2DE-F668-435B-81F3-E5BFF4CCB712}" srcOrd="1" destOrd="0" presId="urn:microsoft.com/office/officeart/2005/8/layout/hierarchy1"/>
    <dgm:cxn modelId="{B7680DBC-96A9-4BAB-931D-5751F135BF0A}" type="presParOf" srcId="{59DCC3FA-5511-4BE7-BEC6-3EC10560765E}" destId="{2C412048-AA29-4973-90AC-F08F3191E3CB}" srcOrd="2" destOrd="0" presId="urn:microsoft.com/office/officeart/2005/8/layout/hierarchy1"/>
    <dgm:cxn modelId="{A72FDA0A-C3B0-490A-8288-E30ECCEE04EF}" type="presParOf" srcId="{59DCC3FA-5511-4BE7-BEC6-3EC10560765E}" destId="{EE4061C1-9255-44B4-B8D2-FB228B4D67F7}" srcOrd="3" destOrd="0" presId="urn:microsoft.com/office/officeart/2005/8/layout/hierarchy1"/>
    <dgm:cxn modelId="{5820DCB6-D344-4E53-A65E-56DE44D330AF}" type="presParOf" srcId="{EE4061C1-9255-44B4-B8D2-FB228B4D67F7}" destId="{5DD0136A-1DA7-4D23-9354-510D5727A859}" srcOrd="0" destOrd="0" presId="urn:microsoft.com/office/officeart/2005/8/layout/hierarchy1"/>
    <dgm:cxn modelId="{B83B2A26-A6FD-4489-8F65-1BE16E029300}" type="presParOf" srcId="{5DD0136A-1DA7-4D23-9354-510D5727A859}" destId="{A882235E-91BA-4AED-A061-60B5B28E4D7A}" srcOrd="0" destOrd="0" presId="urn:microsoft.com/office/officeart/2005/8/layout/hierarchy1"/>
    <dgm:cxn modelId="{BB760A58-CE1B-4111-B35B-EE0CBA98C5AF}" type="presParOf" srcId="{5DD0136A-1DA7-4D23-9354-510D5727A859}" destId="{21AA6238-1C45-424E-86F9-67371196B46E}" srcOrd="1" destOrd="0" presId="urn:microsoft.com/office/officeart/2005/8/layout/hierarchy1"/>
    <dgm:cxn modelId="{6F8021CC-9206-4A50-A316-A4211428B605}" type="presParOf" srcId="{EE4061C1-9255-44B4-B8D2-FB228B4D67F7}" destId="{9D3EB86B-A6AC-4A47-BEC9-6639C40F65F5}" srcOrd="1" destOrd="0" presId="urn:microsoft.com/office/officeart/2005/8/layout/hierarchy1"/>
    <dgm:cxn modelId="{413E794B-D836-4275-9575-301C159F7C6E}" type="presParOf" srcId="{9D3EB86B-A6AC-4A47-BEC9-6639C40F65F5}" destId="{F2016CC1-52DD-4638-AEF1-766BA8C0D0B1}" srcOrd="0" destOrd="0" presId="urn:microsoft.com/office/officeart/2005/8/layout/hierarchy1"/>
    <dgm:cxn modelId="{92F211AC-9EB3-4090-9BA7-CC437A205872}" type="presParOf" srcId="{9D3EB86B-A6AC-4A47-BEC9-6639C40F65F5}" destId="{727604DD-D691-48FB-BAFC-2D231AC1207B}" srcOrd="1" destOrd="0" presId="urn:microsoft.com/office/officeart/2005/8/layout/hierarchy1"/>
    <dgm:cxn modelId="{A5A164A3-9217-4B8B-B800-606AE97EC34D}" type="presParOf" srcId="{727604DD-D691-48FB-BAFC-2D231AC1207B}" destId="{A836CFFC-F707-445A-99A4-E04190B2BA30}" srcOrd="0" destOrd="0" presId="urn:microsoft.com/office/officeart/2005/8/layout/hierarchy1"/>
    <dgm:cxn modelId="{5948321F-7866-4962-BCD6-D1760A2EB31E}" type="presParOf" srcId="{A836CFFC-F707-445A-99A4-E04190B2BA30}" destId="{32DE3958-D495-4354-8A03-3787461D97D0}" srcOrd="0" destOrd="0" presId="urn:microsoft.com/office/officeart/2005/8/layout/hierarchy1"/>
    <dgm:cxn modelId="{E082BDC4-E509-48C2-9B63-DAB8E1497A59}" type="presParOf" srcId="{A836CFFC-F707-445A-99A4-E04190B2BA30}" destId="{2C55C450-694D-4ED2-909C-CEBA50A68201}" srcOrd="1" destOrd="0" presId="urn:microsoft.com/office/officeart/2005/8/layout/hierarchy1"/>
    <dgm:cxn modelId="{A4028054-3CD3-409F-B093-705B9C74DDCE}" type="presParOf" srcId="{727604DD-D691-48FB-BAFC-2D231AC1207B}" destId="{B3CE8E47-8A28-4353-BEBE-C2DEE4D4252F}" srcOrd="1" destOrd="0" presId="urn:microsoft.com/office/officeart/2005/8/layout/hierarchy1"/>
    <dgm:cxn modelId="{A8700CA5-8EA9-463F-AD2C-0A852FA4986E}" type="presParOf" srcId="{9D3EB86B-A6AC-4A47-BEC9-6639C40F65F5}" destId="{F0DFB94D-4B4B-470B-9FBD-8958DE32E8B9}" srcOrd="2" destOrd="0" presId="urn:microsoft.com/office/officeart/2005/8/layout/hierarchy1"/>
    <dgm:cxn modelId="{047B960E-0ED8-4325-A906-608DE52435F2}" type="presParOf" srcId="{9D3EB86B-A6AC-4A47-BEC9-6639C40F65F5}" destId="{06F5AB37-17C8-460B-80A8-13DF3F7B88AF}" srcOrd="3" destOrd="0" presId="urn:microsoft.com/office/officeart/2005/8/layout/hierarchy1"/>
    <dgm:cxn modelId="{FD5A03B5-B2D4-4F07-9DB1-F44862F0AA9F}" type="presParOf" srcId="{06F5AB37-17C8-460B-80A8-13DF3F7B88AF}" destId="{4B0102D6-6C50-45FF-957F-F2474E1C0117}" srcOrd="0" destOrd="0" presId="urn:microsoft.com/office/officeart/2005/8/layout/hierarchy1"/>
    <dgm:cxn modelId="{8CD7643B-20EE-40F5-B6BB-4A6C3D6055AC}" type="presParOf" srcId="{4B0102D6-6C50-45FF-957F-F2474E1C0117}" destId="{E3026C17-774D-4092-B74E-1D34781907EE}" srcOrd="0" destOrd="0" presId="urn:microsoft.com/office/officeart/2005/8/layout/hierarchy1"/>
    <dgm:cxn modelId="{E9A5F9CC-BE1B-414E-87C0-F8C0B5CEC2D5}" type="presParOf" srcId="{4B0102D6-6C50-45FF-957F-F2474E1C0117}" destId="{FA8EA017-FC8E-449B-84E2-1C2934309C5D}" srcOrd="1" destOrd="0" presId="urn:microsoft.com/office/officeart/2005/8/layout/hierarchy1"/>
    <dgm:cxn modelId="{A2D9779D-0E87-4251-AEE8-07BA3312BDDF}" type="presParOf" srcId="{06F5AB37-17C8-460B-80A8-13DF3F7B88AF}" destId="{961768E8-18E3-4D9F-A6DF-693C0515F28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DFB94D-4B4B-470B-9FBD-8958DE32E8B9}">
      <dsp:nvSpPr>
        <dsp:cNvPr id="0" name=""/>
        <dsp:cNvSpPr/>
      </dsp:nvSpPr>
      <dsp:spPr>
        <a:xfrm>
          <a:off x="5556215" y="2850327"/>
          <a:ext cx="954598" cy="454302"/>
        </a:xfrm>
        <a:custGeom>
          <a:avLst/>
          <a:gdLst/>
          <a:ahLst/>
          <a:cxnLst/>
          <a:rect l="0" t="0" r="0" b="0"/>
          <a:pathLst>
            <a:path>
              <a:moveTo>
                <a:pt x="0" y="0"/>
              </a:moveTo>
              <a:lnTo>
                <a:pt x="0" y="309593"/>
              </a:lnTo>
              <a:lnTo>
                <a:pt x="954598" y="309593"/>
              </a:lnTo>
              <a:lnTo>
                <a:pt x="954598" y="4543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016CC1-52DD-4638-AEF1-766BA8C0D0B1}">
      <dsp:nvSpPr>
        <dsp:cNvPr id="0" name=""/>
        <dsp:cNvSpPr/>
      </dsp:nvSpPr>
      <dsp:spPr>
        <a:xfrm>
          <a:off x="4601616" y="2850327"/>
          <a:ext cx="954598" cy="454302"/>
        </a:xfrm>
        <a:custGeom>
          <a:avLst/>
          <a:gdLst/>
          <a:ahLst/>
          <a:cxnLst/>
          <a:rect l="0" t="0" r="0" b="0"/>
          <a:pathLst>
            <a:path>
              <a:moveTo>
                <a:pt x="954598" y="0"/>
              </a:moveTo>
              <a:lnTo>
                <a:pt x="954598" y="309593"/>
              </a:lnTo>
              <a:lnTo>
                <a:pt x="0" y="309593"/>
              </a:lnTo>
              <a:lnTo>
                <a:pt x="0" y="4543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412048-AA29-4973-90AC-F08F3191E3CB}">
      <dsp:nvSpPr>
        <dsp:cNvPr id="0" name=""/>
        <dsp:cNvSpPr/>
      </dsp:nvSpPr>
      <dsp:spPr>
        <a:xfrm>
          <a:off x="3647018" y="1404110"/>
          <a:ext cx="1909196" cy="454302"/>
        </a:xfrm>
        <a:custGeom>
          <a:avLst/>
          <a:gdLst/>
          <a:ahLst/>
          <a:cxnLst/>
          <a:rect l="0" t="0" r="0" b="0"/>
          <a:pathLst>
            <a:path>
              <a:moveTo>
                <a:pt x="0" y="0"/>
              </a:moveTo>
              <a:lnTo>
                <a:pt x="0" y="309593"/>
              </a:lnTo>
              <a:lnTo>
                <a:pt x="1909196" y="309593"/>
              </a:lnTo>
              <a:lnTo>
                <a:pt x="1909196" y="4543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E52485-5FE5-45D6-8CBF-D4510A0C084B}">
      <dsp:nvSpPr>
        <dsp:cNvPr id="0" name=""/>
        <dsp:cNvSpPr/>
      </dsp:nvSpPr>
      <dsp:spPr>
        <a:xfrm>
          <a:off x="1737821" y="2850327"/>
          <a:ext cx="954598" cy="454302"/>
        </a:xfrm>
        <a:custGeom>
          <a:avLst/>
          <a:gdLst/>
          <a:ahLst/>
          <a:cxnLst/>
          <a:rect l="0" t="0" r="0" b="0"/>
          <a:pathLst>
            <a:path>
              <a:moveTo>
                <a:pt x="0" y="0"/>
              </a:moveTo>
              <a:lnTo>
                <a:pt x="0" y="309593"/>
              </a:lnTo>
              <a:lnTo>
                <a:pt x="954598" y="309593"/>
              </a:lnTo>
              <a:lnTo>
                <a:pt x="954598" y="4543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8307B6-A6CB-48AA-AA7C-811CA8385202}">
      <dsp:nvSpPr>
        <dsp:cNvPr id="0" name=""/>
        <dsp:cNvSpPr/>
      </dsp:nvSpPr>
      <dsp:spPr>
        <a:xfrm>
          <a:off x="783222" y="2850327"/>
          <a:ext cx="954598" cy="454302"/>
        </a:xfrm>
        <a:custGeom>
          <a:avLst/>
          <a:gdLst/>
          <a:ahLst/>
          <a:cxnLst/>
          <a:rect l="0" t="0" r="0" b="0"/>
          <a:pathLst>
            <a:path>
              <a:moveTo>
                <a:pt x="954598" y="0"/>
              </a:moveTo>
              <a:lnTo>
                <a:pt x="954598" y="309593"/>
              </a:lnTo>
              <a:lnTo>
                <a:pt x="0" y="309593"/>
              </a:lnTo>
              <a:lnTo>
                <a:pt x="0" y="4543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E38BBD-CC94-41A3-B917-14ADAC877BF7}">
      <dsp:nvSpPr>
        <dsp:cNvPr id="0" name=""/>
        <dsp:cNvSpPr/>
      </dsp:nvSpPr>
      <dsp:spPr>
        <a:xfrm>
          <a:off x="1737821" y="1404110"/>
          <a:ext cx="1909196" cy="454302"/>
        </a:xfrm>
        <a:custGeom>
          <a:avLst/>
          <a:gdLst/>
          <a:ahLst/>
          <a:cxnLst/>
          <a:rect l="0" t="0" r="0" b="0"/>
          <a:pathLst>
            <a:path>
              <a:moveTo>
                <a:pt x="1909196" y="0"/>
              </a:moveTo>
              <a:lnTo>
                <a:pt x="1909196" y="309593"/>
              </a:lnTo>
              <a:lnTo>
                <a:pt x="0" y="309593"/>
              </a:lnTo>
              <a:lnTo>
                <a:pt x="0" y="4543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885DAC-DB9A-42FB-B99F-C90FAF29F554}">
      <dsp:nvSpPr>
        <dsp:cNvPr id="0" name=""/>
        <dsp:cNvSpPr/>
      </dsp:nvSpPr>
      <dsp:spPr>
        <a:xfrm>
          <a:off x="2865983" y="412195"/>
          <a:ext cx="1562070" cy="9919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B1B94C-75A7-43C8-B3AB-86CD07729DD6}">
      <dsp:nvSpPr>
        <dsp:cNvPr id="0" name=""/>
        <dsp:cNvSpPr/>
      </dsp:nvSpPr>
      <dsp:spPr>
        <a:xfrm>
          <a:off x="3039546" y="577081"/>
          <a:ext cx="1562070" cy="9919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Nigeria is the largest oil producer in Africa</a:t>
          </a:r>
          <a:endParaRPr lang="en-GB" sz="1200" kern="1200" dirty="0"/>
        </a:p>
      </dsp:txBody>
      <dsp:txXfrm>
        <a:off x="3068598" y="606133"/>
        <a:ext cx="1503966" cy="933810"/>
      </dsp:txXfrm>
    </dsp:sp>
    <dsp:sp modelId="{6B7BBA54-9180-4FF2-928B-5C4C408E611A}">
      <dsp:nvSpPr>
        <dsp:cNvPr id="0" name=""/>
        <dsp:cNvSpPr/>
      </dsp:nvSpPr>
      <dsp:spPr>
        <a:xfrm>
          <a:off x="956786" y="1858412"/>
          <a:ext cx="1562070" cy="9919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2CB494-6B20-4EBD-BB9A-6A250450EF6C}">
      <dsp:nvSpPr>
        <dsp:cNvPr id="0" name=""/>
        <dsp:cNvSpPr/>
      </dsp:nvSpPr>
      <dsp:spPr>
        <a:xfrm>
          <a:off x="1130349" y="2023297"/>
          <a:ext cx="1562070" cy="9919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Oil is the energy of global economy. It lubricates motors and machines</a:t>
          </a:r>
          <a:endParaRPr lang="en-GB" sz="1200" kern="1200" dirty="0"/>
        </a:p>
      </dsp:txBody>
      <dsp:txXfrm>
        <a:off x="1159401" y="2052349"/>
        <a:ext cx="1503966" cy="933810"/>
      </dsp:txXfrm>
    </dsp:sp>
    <dsp:sp modelId="{7F83C55E-7FB1-46C1-B46E-44329E54BF9E}">
      <dsp:nvSpPr>
        <dsp:cNvPr id="0" name=""/>
        <dsp:cNvSpPr/>
      </dsp:nvSpPr>
      <dsp:spPr>
        <a:xfrm>
          <a:off x="2187" y="3304629"/>
          <a:ext cx="1562070" cy="9919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B8F9D4-E8FC-45F9-AC83-A7493AA28C27}">
      <dsp:nvSpPr>
        <dsp:cNvPr id="0" name=""/>
        <dsp:cNvSpPr/>
      </dsp:nvSpPr>
      <dsp:spPr>
        <a:xfrm>
          <a:off x="175751" y="3469514"/>
          <a:ext cx="1562070" cy="9919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Government revenue still depends on it – about 90%</a:t>
          </a:r>
          <a:endParaRPr lang="en-GB" sz="1200" kern="1200" dirty="0"/>
        </a:p>
      </dsp:txBody>
      <dsp:txXfrm>
        <a:off x="204803" y="3498566"/>
        <a:ext cx="1503966" cy="933810"/>
      </dsp:txXfrm>
    </dsp:sp>
    <dsp:sp modelId="{0CE68953-6832-4732-BF4B-5F69B51FA309}">
      <dsp:nvSpPr>
        <dsp:cNvPr id="0" name=""/>
        <dsp:cNvSpPr/>
      </dsp:nvSpPr>
      <dsp:spPr>
        <a:xfrm>
          <a:off x="1911384" y="3304629"/>
          <a:ext cx="1562070" cy="9919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32A6DC-8DF6-4B77-8EEA-3314A1E6FB03}">
      <dsp:nvSpPr>
        <dsp:cNvPr id="0" name=""/>
        <dsp:cNvSpPr/>
      </dsp:nvSpPr>
      <dsp:spPr>
        <a:xfrm>
          <a:off x="2084948" y="3469514"/>
          <a:ext cx="1562070" cy="9919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Foreign Exchange earnings in Nigeria still depends on it</a:t>
          </a:r>
          <a:endParaRPr lang="en-GB" sz="1200" kern="1200" dirty="0"/>
        </a:p>
      </dsp:txBody>
      <dsp:txXfrm>
        <a:off x="2114000" y="3498566"/>
        <a:ext cx="1503966" cy="933810"/>
      </dsp:txXfrm>
    </dsp:sp>
    <dsp:sp modelId="{A882235E-91BA-4AED-A061-60B5B28E4D7A}">
      <dsp:nvSpPr>
        <dsp:cNvPr id="0" name=""/>
        <dsp:cNvSpPr/>
      </dsp:nvSpPr>
      <dsp:spPr>
        <a:xfrm>
          <a:off x="4775180" y="1858412"/>
          <a:ext cx="1562070" cy="9919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AA6238-1C45-424E-86F9-67371196B46E}">
      <dsp:nvSpPr>
        <dsp:cNvPr id="0" name=""/>
        <dsp:cNvSpPr/>
      </dsp:nvSpPr>
      <dsp:spPr>
        <a:xfrm>
          <a:off x="4948743" y="2023297"/>
          <a:ext cx="1562070" cy="9919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In Nigeria it contributes about 9%to the economy</a:t>
          </a:r>
          <a:endParaRPr lang="en-GB" sz="1200" kern="1200" dirty="0"/>
        </a:p>
      </dsp:txBody>
      <dsp:txXfrm>
        <a:off x="4977795" y="2052349"/>
        <a:ext cx="1503966" cy="933810"/>
      </dsp:txXfrm>
    </dsp:sp>
    <dsp:sp modelId="{32DE3958-D495-4354-8A03-3787461D97D0}">
      <dsp:nvSpPr>
        <dsp:cNvPr id="0" name=""/>
        <dsp:cNvSpPr/>
      </dsp:nvSpPr>
      <dsp:spPr>
        <a:xfrm>
          <a:off x="3820581" y="3304629"/>
          <a:ext cx="1562070" cy="9919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55C450-694D-4ED2-909C-CEBA50A68201}">
      <dsp:nvSpPr>
        <dsp:cNvPr id="0" name=""/>
        <dsp:cNvSpPr/>
      </dsp:nvSpPr>
      <dsp:spPr>
        <a:xfrm>
          <a:off x="3994145" y="3469514"/>
          <a:ext cx="1562070" cy="9919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It is in high demand because of the low sulfur content</a:t>
          </a:r>
          <a:endParaRPr lang="en-GB" sz="1200" kern="1200" dirty="0"/>
        </a:p>
      </dsp:txBody>
      <dsp:txXfrm>
        <a:off x="4023197" y="3498566"/>
        <a:ext cx="1503966" cy="933810"/>
      </dsp:txXfrm>
    </dsp:sp>
    <dsp:sp modelId="{E3026C17-774D-4092-B74E-1D34781907EE}">
      <dsp:nvSpPr>
        <dsp:cNvPr id="0" name=""/>
        <dsp:cNvSpPr/>
      </dsp:nvSpPr>
      <dsp:spPr>
        <a:xfrm>
          <a:off x="5729778" y="3304629"/>
          <a:ext cx="1562070" cy="9919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8EA017-FC8E-449B-84E2-1C2934309C5D}">
      <dsp:nvSpPr>
        <dsp:cNvPr id="0" name=""/>
        <dsp:cNvSpPr/>
      </dsp:nvSpPr>
      <dsp:spPr>
        <a:xfrm>
          <a:off x="5903341" y="3469514"/>
          <a:ext cx="1562070" cy="9919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Nigeria’s annual budget is hinged on earnings from the oil sector</a:t>
          </a:r>
          <a:endParaRPr lang="en-GB" sz="1200" kern="1200" dirty="0"/>
        </a:p>
      </dsp:txBody>
      <dsp:txXfrm>
        <a:off x="5932393" y="3498566"/>
        <a:ext cx="1503966" cy="93381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1A2284-2180-4479-A784-A1780D567B04}" type="datetimeFigureOut">
              <a:rPr lang="en-GB" smtClean="0"/>
              <a:t>25/01/2018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E5F644-DC9E-4708-A7A8-DAAEA23F646F}" type="slidenum">
              <a:rPr lang="en-GB" smtClean="0"/>
              <a:t>‹#›</a:t>
            </a:fld>
            <a:endParaRPr lang="en-GB"/>
          </a:p>
        </p:txBody>
      </p:sp>
    </p:spTree>
    <p:extLst>
      <p:ext uri="{BB962C8B-B14F-4D97-AF65-F5344CB8AC3E}">
        <p14:creationId xmlns:p14="http://schemas.microsoft.com/office/powerpoint/2010/main" val="4277968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Until</a:t>
            </a:r>
            <a:r>
              <a:rPr lang="en-US" baseline="0" dirty="0" smtClean="0"/>
              <a:t> the World Trade </a:t>
            </a:r>
            <a:r>
              <a:rPr lang="en-US" baseline="0" dirty="0" err="1" smtClean="0"/>
              <a:t>Centres</a:t>
            </a:r>
            <a:r>
              <a:rPr lang="en-US" baseline="0" dirty="0" smtClean="0"/>
              <a:t>, these were the three tallest buildings in Abuja. It’s symbolic</a:t>
            </a:r>
            <a:endParaRPr lang="en-GB" dirty="0"/>
          </a:p>
        </p:txBody>
      </p:sp>
      <p:sp>
        <p:nvSpPr>
          <p:cNvPr id="4" name="Slide Number Placeholder 3"/>
          <p:cNvSpPr>
            <a:spLocks noGrp="1"/>
          </p:cNvSpPr>
          <p:nvPr>
            <p:ph type="sldNum" sz="quarter" idx="10"/>
          </p:nvPr>
        </p:nvSpPr>
        <p:spPr/>
        <p:txBody>
          <a:bodyPr/>
          <a:lstStyle/>
          <a:p>
            <a:fld id="{9AE5F644-DC9E-4708-A7A8-DAAEA23F646F}" type="slidenum">
              <a:rPr lang="en-GB" smtClean="0"/>
              <a:t>2</a:t>
            </a:fld>
            <a:endParaRPr lang="en-GB"/>
          </a:p>
        </p:txBody>
      </p:sp>
    </p:spTree>
    <p:extLst>
      <p:ext uri="{BB962C8B-B14F-4D97-AF65-F5344CB8AC3E}">
        <p14:creationId xmlns:p14="http://schemas.microsoft.com/office/powerpoint/2010/main" val="1574687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evidence that the oil sector is too important to be left to NNPC</a:t>
            </a:r>
            <a:endParaRPr lang="en-GB" dirty="0"/>
          </a:p>
        </p:txBody>
      </p:sp>
      <p:sp>
        <p:nvSpPr>
          <p:cNvPr id="4" name="Slide Number Placeholder 3"/>
          <p:cNvSpPr>
            <a:spLocks noGrp="1"/>
          </p:cNvSpPr>
          <p:nvPr>
            <p:ph type="sldNum" sz="quarter" idx="10"/>
          </p:nvPr>
        </p:nvSpPr>
        <p:spPr/>
        <p:txBody>
          <a:bodyPr/>
          <a:lstStyle/>
          <a:p>
            <a:fld id="{9AE5F644-DC9E-4708-A7A8-DAAEA23F646F}" type="slidenum">
              <a:rPr lang="en-GB" smtClean="0"/>
              <a:t>4</a:t>
            </a:fld>
            <a:endParaRPr lang="en-GB"/>
          </a:p>
        </p:txBody>
      </p:sp>
    </p:spTree>
    <p:extLst>
      <p:ext uri="{BB962C8B-B14F-4D97-AF65-F5344CB8AC3E}">
        <p14:creationId xmlns:p14="http://schemas.microsoft.com/office/powerpoint/2010/main" val="3551585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 Corruption Index: Nigeria is 136 from about 170 countries</a:t>
            </a:r>
            <a:endParaRPr lang="en-GB" dirty="0"/>
          </a:p>
        </p:txBody>
      </p:sp>
      <p:sp>
        <p:nvSpPr>
          <p:cNvPr id="4" name="Slide Number Placeholder 3"/>
          <p:cNvSpPr>
            <a:spLocks noGrp="1"/>
          </p:cNvSpPr>
          <p:nvPr>
            <p:ph type="sldNum" sz="quarter" idx="10"/>
          </p:nvPr>
        </p:nvSpPr>
        <p:spPr/>
        <p:txBody>
          <a:bodyPr/>
          <a:lstStyle/>
          <a:p>
            <a:fld id="{9AE5F644-DC9E-4708-A7A8-DAAEA23F646F}" type="slidenum">
              <a:rPr lang="en-GB" smtClean="0"/>
              <a:t>5</a:t>
            </a:fld>
            <a:endParaRPr lang="en-GB"/>
          </a:p>
        </p:txBody>
      </p:sp>
    </p:spTree>
    <p:extLst>
      <p:ext uri="{BB962C8B-B14F-4D97-AF65-F5344CB8AC3E}">
        <p14:creationId xmlns:p14="http://schemas.microsoft.com/office/powerpoint/2010/main" val="813411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lawmaker got sucked into corruption as his</a:t>
            </a:r>
            <a:r>
              <a:rPr lang="en-US" baseline="0" dirty="0" smtClean="0"/>
              <a:t> committee attempted to investigate oil fraud</a:t>
            </a:r>
            <a:endParaRPr lang="en-GB" dirty="0"/>
          </a:p>
        </p:txBody>
      </p:sp>
      <p:sp>
        <p:nvSpPr>
          <p:cNvPr id="4" name="Slide Number Placeholder 3"/>
          <p:cNvSpPr>
            <a:spLocks noGrp="1"/>
          </p:cNvSpPr>
          <p:nvPr>
            <p:ph type="sldNum" sz="quarter" idx="10"/>
          </p:nvPr>
        </p:nvSpPr>
        <p:spPr/>
        <p:txBody>
          <a:bodyPr/>
          <a:lstStyle/>
          <a:p>
            <a:fld id="{9AE5F644-DC9E-4708-A7A8-DAAEA23F646F}" type="slidenum">
              <a:rPr lang="en-GB" smtClean="0"/>
              <a:t>8</a:t>
            </a:fld>
            <a:endParaRPr lang="en-GB"/>
          </a:p>
        </p:txBody>
      </p:sp>
    </p:spTree>
    <p:extLst>
      <p:ext uri="{BB962C8B-B14F-4D97-AF65-F5344CB8AC3E}">
        <p14:creationId xmlns:p14="http://schemas.microsoft.com/office/powerpoint/2010/main" val="782024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https://www.premiumtimesng.com/news/headlines/242769-special-report-diezani-men-deals-bled-nigeria.html</a:t>
            </a:r>
            <a:endParaRPr lang="en-GB" dirty="0"/>
          </a:p>
        </p:txBody>
      </p:sp>
      <p:sp>
        <p:nvSpPr>
          <p:cNvPr id="4" name="Slide Number Placeholder 3"/>
          <p:cNvSpPr>
            <a:spLocks noGrp="1"/>
          </p:cNvSpPr>
          <p:nvPr>
            <p:ph type="sldNum" sz="quarter" idx="10"/>
          </p:nvPr>
        </p:nvSpPr>
        <p:spPr/>
        <p:txBody>
          <a:bodyPr/>
          <a:lstStyle/>
          <a:p>
            <a:fld id="{9AE5F644-DC9E-4708-A7A8-DAAEA23F646F}" type="slidenum">
              <a:rPr lang="en-GB" smtClean="0"/>
              <a:t>10</a:t>
            </a:fld>
            <a:endParaRPr lang="en-GB"/>
          </a:p>
        </p:txBody>
      </p:sp>
    </p:spTree>
    <p:extLst>
      <p:ext uri="{BB962C8B-B14F-4D97-AF65-F5344CB8AC3E}">
        <p14:creationId xmlns:p14="http://schemas.microsoft.com/office/powerpoint/2010/main" val="3600235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F811BAAB-1164-44FF-BF57-8ED87F1CC750}" type="datetimeFigureOut">
              <a:rPr lang="en-GB" smtClean="0"/>
              <a:t>25/01/2018</a:t>
            </a:fld>
            <a:endParaRPr lang="en-GB"/>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GB"/>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C33D0905-1A3D-4940-9FB1-BBAD488E678A}"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11BAAB-1164-44FF-BF57-8ED87F1CC750}" type="datetimeFigureOut">
              <a:rPr lang="en-GB" smtClean="0"/>
              <a:t>25/01/2018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3D0905-1A3D-4940-9FB1-BBAD488E678A}"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11BAAB-1164-44FF-BF57-8ED87F1CC750}" type="datetimeFigureOut">
              <a:rPr lang="en-GB" smtClean="0"/>
              <a:t>25/01/2018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3D0905-1A3D-4940-9FB1-BBAD488E678A}"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F811BAAB-1164-44FF-BF57-8ED87F1CC750}" type="datetimeFigureOut">
              <a:rPr lang="en-GB" smtClean="0"/>
              <a:t>25/01/2018</a:t>
            </a:fld>
            <a:endParaRPr lang="en-GB"/>
          </a:p>
        </p:txBody>
      </p:sp>
      <p:sp>
        <p:nvSpPr>
          <p:cNvPr id="9" name="Slide Number Placeholder 8"/>
          <p:cNvSpPr>
            <a:spLocks noGrp="1"/>
          </p:cNvSpPr>
          <p:nvPr>
            <p:ph type="sldNum" sz="quarter" idx="15"/>
          </p:nvPr>
        </p:nvSpPr>
        <p:spPr/>
        <p:txBody>
          <a:bodyPr rtlCol="0"/>
          <a:lstStyle/>
          <a:p>
            <a:fld id="{C33D0905-1A3D-4940-9FB1-BBAD488E678A}" type="slidenum">
              <a:rPr lang="en-GB" smtClean="0"/>
              <a:t>‹#›</a:t>
            </a:fld>
            <a:endParaRPr lang="en-GB"/>
          </a:p>
        </p:txBody>
      </p:sp>
      <p:sp>
        <p:nvSpPr>
          <p:cNvPr id="10" name="Footer Placeholder 9"/>
          <p:cNvSpPr>
            <a:spLocks noGrp="1"/>
          </p:cNvSpPr>
          <p:nvPr>
            <p:ph type="ftr" sz="quarter" idx="16"/>
          </p:nvPr>
        </p:nvSpPr>
        <p:spPr/>
        <p:txBody>
          <a:bodyPr rtlCol="0"/>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F811BAAB-1164-44FF-BF57-8ED87F1CC750}" type="datetimeFigureOut">
              <a:rPr lang="en-GB" smtClean="0"/>
              <a:t>25/01/2018</a:t>
            </a:fld>
            <a:endParaRPr lang="en-GB"/>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GB"/>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C33D0905-1A3D-4940-9FB1-BBAD488E678A}"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811BAAB-1164-44FF-BF57-8ED87F1CC750}" type="datetimeFigureOut">
              <a:rPr lang="en-GB" smtClean="0"/>
              <a:t>25/01/2018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3D0905-1A3D-4940-9FB1-BBAD488E678A}" type="slidenum">
              <a:rPr lang="en-GB" smtClean="0"/>
              <a:t>‹#›</a:t>
            </a:fld>
            <a:endParaRPr lang="en-GB"/>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811BAAB-1164-44FF-BF57-8ED87F1CC750}" type="datetimeFigureOut">
              <a:rPr lang="en-GB" smtClean="0"/>
              <a:t>25/01/2018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33D0905-1A3D-4940-9FB1-BBAD488E678A}" type="slidenum">
              <a:rPr lang="en-GB" smtClean="0"/>
              <a:t>‹#›</a:t>
            </a:fld>
            <a:endParaRPr lang="en-GB"/>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811BAAB-1164-44FF-BF57-8ED87F1CC750}" type="datetimeFigureOut">
              <a:rPr lang="en-GB" smtClean="0"/>
              <a:t>25/01/2018</a:t>
            </a:fld>
            <a:endParaRPr lang="en-GB"/>
          </a:p>
        </p:txBody>
      </p:sp>
      <p:sp>
        <p:nvSpPr>
          <p:cNvPr id="7" name="Slide Number Placeholder 6"/>
          <p:cNvSpPr>
            <a:spLocks noGrp="1"/>
          </p:cNvSpPr>
          <p:nvPr>
            <p:ph type="sldNum" sz="quarter" idx="11"/>
          </p:nvPr>
        </p:nvSpPr>
        <p:spPr/>
        <p:txBody>
          <a:bodyPr rtlCol="0"/>
          <a:lstStyle/>
          <a:p>
            <a:fld id="{C33D0905-1A3D-4940-9FB1-BBAD488E678A}" type="slidenum">
              <a:rPr lang="en-GB" smtClean="0"/>
              <a:t>‹#›</a:t>
            </a:fld>
            <a:endParaRPr lang="en-GB"/>
          </a:p>
        </p:txBody>
      </p:sp>
      <p:sp>
        <p:nvSpPr>
          <p:cNvPr id="8" name="Footer Placeholder 7"/>
          <p:cNvSpPr>
            <a:spLocks noGrp="1"/>
          </p:cNvSpPr>
          <p:nvPr>
            <p:ph type="ftr" sz="quarter" idx="12"/>
          </p:nvPr>
        </p:nvSpPr>
        <p:spPr/>
        <p:txBody>
          <a:bodyPr rtlCol="0"/>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11BAAB-1164-44FF-BF57-8ED87F1CC750}" type="datetimeFigureOut">
              <a:rPr lang="en-GB" smtClean="0"/>
              <a:t>25/01/2018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33D0905-1A3D-4940-9FB1-BBAD488E678A}"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F811BAAB-1164-44FF-BF57-8ED87F1CC750}" type="datetimeFigureOut">
              <a:rPr lang="en-GB" smtClean="0"/>
              <a:t>25/01/2018</a:t>
            </a:fld>
            <a:endParaRPr lang="en-GB"/>
          </a:p>
        </p:txBody>
      </p:sp>
      <p:sp>
        <p:nvSpPr>
          <p:cNvPr id="22" name="Slide Number Placeholder 21"/>
          <p:cNvSpPr>
            <a:spLocks noGrp="1"/>
          </p:cNvSpPr>
          <p:nvPr>
            <p:ph type="sldNum" sz="quarter" idx="15"/>
          </p:nvPr>
        </p:nvSpPr>
        <p:spPr/>
        <p:txBody>
          <a:bodyPr rtlCol="0"/>
          <a:lstStyle/>
          <a:p>
            <a:fld id="{C33D0905-1A3D-4940-9FB1-BBAD488E678A}" type="slidenum">
              <a:rPr lang="en-GB" smtClean="0"/>
              <a:t>‹#›</a:t>
            </a:fld>
            <a:endParaRPr lang="en-GB"/>
          </a:p>
        </p:txBody>
      </p:sp>
      <p:sp>
        <p:nvSpPr>
          <p:cNvPr id="23" name="Footer Placeholder 22"/>
          <p:cNvSpPr>
            <a:spLocks noGrp="1"/>
          </p:cNvSpPr>
          <p:nvPr>
            <p:ph type="ftr" sz="quarter" idx="16"/>
          </p:nvPr>
        </p:nvSpPr>
        <p:spPr/>
        <p:txBody>
          <a:bodyPr rtlCol="0"/>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811BAAB-1164-44FF-BF57-8ED87F1CC750}" type="datetimeFigureOut">
              <a:rPr lang="en-GB" smtClean="0"/>
              <a:t>25/01/2018</a:t>
            </a:fld>
            <a:endParaRPr lang="en-GB"/>
          </a:p>
        </p:txBody>
      </p:sp>
      <p:sp>
        <p:nvSpPr>
          <p:cNvPr id="18" name="Slide Number Placeholder 17"/>
          <p:cNvSpPr>
            <a:spLocks noGrp="1"/>
          </p:cNvSpPr>
          <p:nvPr>
            <p:ph type="sldNum" sz="quarter" idx="11"/>
          </p:nvPr>
        </p:nvSpPr>
        <p:spPr/>
        <p:txBody>
          <a:bodyPr rtlCol="0"/>
          <a:lstStyle/>
          <a:p>
            <a:fld id="{C33D0905-1A3D-4940-9FB1-BBAD488E678A}" type="slidenum">
              <a:rPr lang="en-GB" smtClean="0"/>
              <a:t>‹#›</a:t>
            </a:fld>
            <a:endParaRPr lang="en-GB"/>
          </a:p>
        </p:txBody>
      </p:sp>
      <p:sp>
        <p:nvSpPr>
          <p:cNvPr id="21" name="Footer Placeholder 20"/>
          <p:cNvSpPr>
            <a:spLocks noGrp="1"/>
          </p:cNvSpPr>
          <p:nvPr>
            <p:ph type="ftr" sz="quarter" idx="12"/>
          </p:nvPr>
        </p:nvSpPr>
        <p:spPr/>
        <p:txBody>
          <a:bodyPr rtlCol="0"/>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811BAAB-1164-44FF-BF57-8ED87F1CC750}" type="datetimeFigureOut">
              <a:rPr lang="en-GB" smtClean="0"/>
              <a:t>25/01/2018</a:t>
            </a:fld>
            <a:endParaRPr lang="en-GB"/>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GB"/>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33D0905-1A3D-4940-9FB1-BBAD488E678A}"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Investigating Oil &amp; Gas Sector in Nigeria</a:t>
            </a:r>
            <a:endParaRPr lang="en-GB" dirty="0"/>
          </a:p>
        </p:txBody>
      </p:sp>
      <p:sp>
        <p:nvSpPr>
          <p:cNvPr id="3" name="Subtitle 2"/>
          <p:cNvSpPr>
            <a:spLocks noGrp="1"/>
          </p:cNvSpPr>
          <p:nvPr>
            <p:ph type="subTitle" idx="1"/>
          </p:nvPr>
        </p:nvSpPr>
        <p:spPr/>
        <p:txBody>
          <a:bodyPr/>
          <a:lstStyle/>
          <a:p>
            <a:r>
              <a:rPr lang="en-US" dirty="0" smtClean="0"/>
              <a:t>By </a:t>
            </a:r>
          </a:p>
          <a:p>
            <a:r>
              <a:rPr lang="en-US" dirty="0" err="1" smtClean="0"/>
              <a:t>Theophilus</a:t>
            </a:r>
            <a:r>
              <a:rPr lang="en-US" dirty="0" smtClean="0"/>
              <a:t> </a:t>
            </a:r>
            <a:r>
              <a:rPr lang="en-US" dirty="0" err="1" smtClean="0"/>
              <a:t>Abbah</a:t>
            </a:r>
            <a:endParaRPr lang="en-US" dirty="0" smtClean="0"/>
          </a:p>
          <a:p>
            <a:r>
              <a:rPr lang="en-US" dirty="0" smtClean="0"/>
              <a:t>Managing Editor, Daily Trust</a:t>
            </a:r>
            <a:endParaRPr lang="en-GB" dirty="0"/>
          </a:p>
        </p:txBody>
      </p:sp>
    </p:spTree>
    <p:extLst>
      <p:ext uri="{BB962C8B-B14F-4D97-AF65-F5344CB8AC3E}">
        <p14:creationId xmlns:p14="http://schemas.microsoft.com/office/powerpoint/2010/main" val="1436604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It takes courage to investigate</a:t>
            </a:r>
            <a:endParaRPr lang="en-GB" dirty="0"/>
          </a:p>
        </p:txBody>
      </p:sp>
      <p:pic>
        <p:nvPicPr>
          <p:cNvPr id="6" name="Content Placeholder 5"/>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457200" y="1937775"/>
            <a:ext cx="7467600" cy="4198474"/>
          </a:xfrm>
        </p:spPr>
      </p:pic>
      <p:sp>
        <p:nvSpPr>
          <p:cNvPr id="5" name="Slide Number Placeholder 4"/>
          <p:cNvSpPr>
            <a:spLocks noGrp="1"/>
          </p:cNvSpPr>
          <p:nvPr>
            <p:ph type="sldNum" sz="quarter" idx="15"/>
          </p:nvPr>
        </p:nvSpPr>
        <p:spPr/>
        <p:txBody>
          <a:bodyPr/>
          <a:lstStyle/>
          <a:p>
            <a:fld id="{490C3378-6DC5-4500-A0E2-32DDC6D2CCC7}" type="slidenum">
              <a:rPr lang="en-US" smtClean="0">
                <a:solidFill>
                  <a:prstClr val="black">
                    <a:tint val="75000"/>
                  </a:prstClr>
                </a:solidFill>
              </a:rPr>
              <a:pPr/>
              <a:t>10</a:t>
            </a:fld>
            <a:endParaRPr lang="en-US">
              <a:solidFill>
                <a:prstClr val="black">
                  <a:tint val="75000"/>
                </a:prstClr>
              </a:solidFill>
            </a:endParaRPr>
          </a:p>
        </p:txBody>
      </p:sp>
      <p:sp>
        <p:nvSpPr>
          <p:cNvPr id="4" name="Footer Placeholder 3"/>
          <p:cNvSpPr>
            <a:spLocks noGrp="1"/>
          </p:cNvSpPr>
          <p:nvPr>
            <p:ph type="ftr" sz="quarter" idx="16"/>
          </p:nvPr>
        </p:nvSpPr>
        <p:spPr/>
        <p:txBody>
          <a:bodyPr/>
          <a:lstStyle/>
          <a:p>
            <a:r>
              <a:rPr lang="en-US" smtClean="0">
                <a:solidFill>
                  <a:prstClr val="black">
                    <a:tint val="75000"/>
                  </a:prstClr>
                </a:solidFill>
              </a:rPr>
              <a:t>An Introduction to IJ by Theophilus Abbah</a:t>
            </a:r>
            <a:endParaRPr lang="en-US">
              <a:solidFill>
                <a:prstClr val="black">
                  <a:tint val="75000"/>
                </a:prstClr>
              </a:solidFill>
            </a:endParaRPr>
          </a:p>
        </p:txBody>
      </p:sp>
    </p:spTree>
    <p:extLst>
      <p:ext uri="{BB962C8B-B14F-4D97-AF65-F5344CB8AC3E}">
        <p14:creationId xmlns:p14="http://schemas.microsoft.com/office/powerpoint/2010/main" val="2916722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bother to investigate?</a:t>
            </a:r>
            <a:endParaRPr lang="en-GB" dirty="0"/>
          </a:p>
        </p:txBody>
      </p:sp>
      <p:sp>
        <p:nvSpPr>
          <p:cNvPr id="3" name="Content Placeholder 2"/>
          <p:cNvSpPr>
            <a:spLocks noGrp="1"/>
          </p:cNvSpPr>
          <p:nvPr>
            <p:ph sz="quarter" idx="1"/>
          </p:nvPr>
        </p:nvSpPr>
        <p:spPr/>
        <p:txBody>
          <a:bodyPr>
            <a:normAutofit lnSpcReduction="10000"/>
          </a:bodyPr>
          <a:lstStyle/>
          <a:p>
            <a:r>
              <a:rPr lang="en-US" dirty="0"/>
              <a:t>IRE explains it thus: (1) It’s a crucial duty of journalists to serve the </a:t>
            </a:r>
            <a:r>
              <a:rPr lang="en-US" dirty="0">
                <a:solidFill>
                  <a:srgbClr val="FF0000"/>
                </a:solidFill>
              </a:rPr>
              <a:t>public interest </a:t>
            </a:r>
            <a:r>
              <a:rPr lang="en-US" dirty="0"/>
              <a:t>by acting as a watchdog on government, business, education, health, environment, safety and other institutions.</a:t>
            </a:r>
          </a:p>
          <a:p>
            <a:r>
              <a:rPr lang="en-US" dirty="0"/>
              <a:t>It’s not about </a:t>
            </a:r>
            <a:r>
              <a:rPr lang="en-US" dirty="0">
                <a:solidFill>
                  <a:srgbClr val="FF0000"/>
                </a:solidFill>
              </a:rPr>
              <a:t>being used to run down someone</a:t>
            </a:r>
          </a:p>
          <a:p>
            <a:r>
              <a:rPr lang="en-US" dirty="0"/>
              <a:t>That duty is particularly important where agencies and institutions restrict the flow of information</a:t>
            </a:r>
          </a:p>
          <a:p>
            <a:r>
              <a:rPr lang="en-US" dirty="0"/>
              <a:t>“The investigative journalist digs beneath the surface to help readers understand what’s going on in a complex world” – Gene Roberts, Editor, New York Times</a:t>
            </a:r>
          </a:p>
          <a:p>
            <a:endParaRPr lang="en-GB" dirty="0"/>
          </a:p>
        </p:txBody>
      </p:sp>
      <p:sp>
        <p:nvSpPr>
          <p:cNvPr id="5" name="Slide Number Placeholder 4"/>
          <p:cNvSpPr>
            <a:spLocks noGrp="1"/>
          </p:cNvSpPr>
          <p:nvPr>
            <p:ph type="sldNum" sz="quarter" idx="15"/>
          </p:nvPr>
        </p:nvSpPr>
        <p:spPr/>
        <p:txBody>
          <a:bodyPr/>
          <a:lstStyle/>
          <a:p>
            <a:fld id="{490C3378-6DC5-4500-A0E2-32DDC6D2CCC7}" type="slidenum">
              <a:rPr lang="en-US" smtClean="0">
                <a:solidFill>
                  <a:prstClr val="black">
                    <a:tint val="75000"/>
                  </a:prstClr>
                </a:solidFill>
              </a:rPr>
              <a:pPr/>
              <a:t>11</a:t>
            </a:fld>
            <a:endParaRPr lang="en-US">
              <a:solidFill>
                <a:prstClr val="black">
                  <a:tint val="75000"/>
                </a:prstClr>
              </a:solidFill>
            </a:endParaRPr>
          </a:p>
        </p:txBody>
      </p:sp>
      <p:sp>
        <p:nvSpPr>
          <p:cNvPr id="4" name="Footer Placeholder 3"/>
          <p:cNvSpPr>
            <a:spLocks noGrp="1"/>
          </p:cNvSpPr>
          <p:nvPr>
            <p:ph type="ftr" sz="quarter" idx="16"/>
          </p:nvPr>
        </p:nvSpPr>
        <p:spPr/>
        <p:txBody>
          <a:bodyPr/>
          <a:lstStyle/>
          <a:p>
            <a:r>
              <a:rPr lang="en-US" smtClean="0">
                <a:solidFill>
                  <a:prstClr val="black">
                    <a:tint val="75000"/>
                  </a:prstClr>
                </a:solidFill>
              </a:rPr>
              <a:t>An Introduction to IJ by Theophilus Abbah</a:t>
            </a:r>
            <a:endParaRPr lang="en-US">
              <a:solidFill>
                <a:prstClr val="black">
                  <a:tint val="75000"/>
                </a:prstClr>
              </a:solidFill>
            </a:endParaRPr>
          </a:p>
        </p:txBody>
      </p:sp>
    </p:spTree>
    <p:extLst>
      <p:ext uri="{BB962C8B-B14F-4D97-AF65-F5344CB8AC3E}">
        <p14:creationId xmlns:p14="http://schemas.microsoft.com/office/powerpoint/2010/main" val="2014347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 Constitution says</a:t>
            </a:r>
            <a:endParaRPr lang="en-GB" dirty="0"/>
          </a:p>
        </p:txBody>
      </p:sp>
      <p:sp>
        <p:nvSpPr>
          <p:cNvPr id="3" name="Content Placeholder 2"/>
          <p:cNvSpPr>
            <a:spLocks noGrp="1"/>
          </p:cNvSpPr>
          <p:nvPr>
            <p:ph sz="quarter" idx="1"/>
          </p:nvPr>
        </p:nvSpPr>
        <p:spPr/>
        <p:txBody>
          <a:bodyPr>
            <a:normAutofit/>
          </a:bodyPr>
          <a:lstStyle/>
          <a:p>
            <a:r>
              <a:rPr lang="en-GB" dirty="0"/>
              <a:t>Chapter II section 22 of the 1999 </a:t>
            </a:r>
            <a:r>
              <a:rPr lang="en-GB" dirty="0" smtClean="0"/>
              <a:t>constitution</a:t>
            </a:r>
            <a:r>
              <a:rPr lang="en-GB" dirty="0"/>
              <a:t> </a:t>
            </a:r>
            <a:r>
              <a:rPr lang="en-GB" dirty="0" smtClean="0"/>
              <a:t>says:</a:t>
            </a:r>
            <a:r>
              <a:rPr lang="en-GB" dirty="0"/>
              <a:t> </a:t>
            </a:r>
          </a:p>
          <a:p>
            <a:pPr marL="0" indent="0">
              <a:buNone/>
            </a:pPr>
            <a:r>
              <a:rPr lang="en-GB" i="1" dirty="0"/>
              <a:t>The press, radio, television and other agencies of the mass media shall at all times be free to uphold the fundamental objectives contained in this chapter and uphold the responsibility and accountability of the government to the people</a:t>
            </a:r>
            <a:r>
              <a:rPr lang="en-GB" dirty="0"/>
              <a:t>.</a:t>
            </a:r>
          </a:p>
          <a:p>
            <a:pPr marL="0" indent="0">
              <a:buNone/>
            </a:pPr>
            <a:endParaRPr lang="en-GB" dirty="0"/>
          </a:p>
          <a:p>
            <a:endParaRPr lang="en-GB" dirty="0"/>
          </a:p>
        </p:txBody>
      </p:sp>
      <p:sp>
        <p:nvSpPr>
          <p:cNvPr id="5" name="Slide Number Placeholder 4"/>
          <p:cNvSpPr>
            <a:spLocks noGrp="1"/>
          </p:cNvSpPr>
          <p:nvPr>
            <p:ph type="sldNum" sz="quarter" idx="15"/>
          </p:nvPr>
        </p:nvSpPr>
        <p:spPr/>
        <p:txBody>
          <a:bodyPr/>
          <a:lstStyle/>
          <a:p>
            <a:fld id="{490C3378-6DC5-4500-A0E2-32DDC6D2CCC7}" type="slidenum">
              <a:rPr lang="en-US" smtClean="0">
                <a:solidFill>
                  <a:prstClr val="black">
                    <a:tint val="75000"/>
                  </a:prstClr>
                </a:solidFill>
              </a:rPr>
              <a:pPr/>
              <a:t>12</a:t>
            </a:fld>
            <a:endParaRPr lang="en-US">
              <a:solidFill>
                <a:prstClr val="black">
                  <a:tint val="75000"/>
                </a:prstClr>
              </a:solidFill>
            </a:endParaRPr>
          </a:p>
        </p:txBody>
      </p:sp>
      <p:sp>
        <p:nvSpPr>
          <p:cNvPr id="4" name="Footer Placeholder 3"/>
          <p:cNvSpPr>
            <a:spLocks noGrp="1"/>
          </p:cNvSpPr>
          <p:nvPr>
            <p:ph type="ftr" sz="quarter" idx="16"/>
          </p:nvPr>
        </p:nvSpPr>
        <p:spPr/>
        <p:txBody>
          <a:bodyPr/>
          <a:lstStyle/>
          <a:p>
            <a:r>
              <a:rPr lang="en-US" smtClean="0">
                <a:solidFill>
                  <a:prstClr val="black">
                    <a:tint val="75000"/>
                  </a:prstClr>
                </a:solidFill>
              </a:rPr>
              <a:t>An Introduction to IJ by Theophilus Abbah</a:t>
            </a:r>
            <a:endParaRPr lang="en-US">
              <a:solidFill>
                <a:prstClr val="black">
                  <a:tint val="75000"/>
                </a:prstClr>
              </a:solidFill>
            </a:endParaRPr>
          </a:p>
        </p:txBody>
      </p:sp>
    </p:spTree>
    <p:extLst>
      <p:ext uri="{BB962C8B-B14F-4D97-AF65-F5344CB8AC3E}">
        <p14:creationId xmlns:p14="http://schemas.microsoft.com/office/powerpoint/2010/main" val="233301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a:t>
            </a:r>
            <a:endParaRPr lang="en-GB" dirty="0"/>
          </a:p>
        </p:txBody>
      </p:sp>
      <p:sp>
        <p:nvSpPr>
          <p:cNvPr id="3" name="Content Placeholder 2"/>
          <p:cNvSpPr>
            <a:spLocks noGrp="1"/>
          </p:cNvSpPr>
          <p:nvPr>
            <p:ph sz="quarter" idx="1"/>
          </p:nvPr>
        </p:nvSpPr>
        <p:spPr/>
        <p:txBody>
          <a:bodyPr>
            <a:normAutofit/>
          </a:bodyPr>
          <a:lstStyle/>
          <a:p>
            <a:r>
              <a:rPr lang="en-US" dirty="0" smtClean="0"/>
              <a:t>Journalists serve as watchdogs to check the excesses of government</a:t>
            </a:r>
          </a:p>
          <a:p>
            <a:r>
              <a:rPr lang="en-US" dirty="0" smtClean="0"/>
              <a:t>Journalists ensure government delivers on its promises</a:t>
            </a:r>
          </a:p>
          <a:p>
            <a:r>
              <a:rPr lang="en-US" dirty="0" smtClean="0"/>
              <a:t>Government must allow journalists to tell the people what it is doing: </a:t>
            </a:r>
            <a:r>
              <a:rPr lang="en-GB" dirty="0"/>
              <a:t>C</a:t>
            </a:r>
            <a:r>
              <a:rPr lang="en-GB" dirty="0" smtClean="0"/>
              <a:t>hapter </a:t>
            </a:r>
            <a:r>
              <a:rPr lang="en-GB" dirty="0"/>
              <a:t>II section 39 subsection (1) of the 1999 constitution </a:t>
            </a:r>
            <a:r>
              <a:rPr lang="en-GB" dirty="0" smtClean="0"/>
              <a:t>states: </a:t>
            </a:r>
            <a:r>
              <a:rPr lang="en-GB" i="1" dirty="0" smtClean="0"/>
              <a:t>Every </a:t>
            </a:r>
            <a:r>
              <a:rPr lang="en-GB" i="1" dirty="0"/>
              <a:t>person shall be entitled to freedom of expression, including freedom to hold opinions and to receive and impart ideas and information without interference</a:t>
            </a:r>
          </a:p>
        </p:txBody>
      </p:sp>
      <p:sp>
        <p:nvSpPr>
          <p:cNvPr id="5" name="Slide Number Placeholder 4"/>
          <p:cNvSpPr>
            <a:spLocks noGrp="1"/>
          </p:cNvSpPr>
          <p:nvPr>
            <p:ph type="sldNum" sz="quarter" idx="15"/>
          </p:nvPr>
        </p:nvSpPr>
        <p:spPr/>
        <p:txBody>
          <a:bodyPr/>
          <a:lstStyle/>
          <a:p>
            <a:fld id="{490C3378-6DC5-4500-A0E2-32DDC6D2CCC7}" type="slidenum">
              <a:rPr lang="en-US" smtClean="0">
                <a:solidFill>
                  <a:prstClr val="black">
                    <a:tint val="75000"/>
                  </a:prstClr>
                </a:solidFill>
              </a:rPr>
              <a:pPr/>
              <a:t>13</a:t>
            </a:fld>
            <a:endParaRPr lang="en-US">
              <a:solidFill>
                <a:prstClr val="black">
                  <a:tint val="75000"/>
                </a:prstClr>
              </a:solidFill>
            </a:endParaRPr>
          </a:p>
        </p:txBody>
      </p:sp>
      <p:sp>
        <p:nvSpPr>
          <p:cNvPr id="4" name="Footer Placeholder 3"/>
          <p:cNvSpPr>
            <a:spLocks noGrp="1"/>
          </p:cNvSpPr>
          <p:nvPr>
            <p:ph type="ftr" sz="quarter" idx="16"/>
          </p:nvPr>
        </p:nvSpPr>
        <p:spPr/>
        <p:txBody>
          <a:bodyPr/>
          <a:lstStyle/>
          <a:p>
            <a:r>
              <a:rPr lang="en-US" smtClean="0">
                <a:solidFill>
                  <a:prstClr val="black">
                    <a:tint val="75000"/>
                  </a:prstClr>
                </a:solidFill>
              </a:rPr>
              <a:t>An Introduction to IJ by Theophilus Abbah</a:t>
            </a:r>
            <a:endParaRPr lang="en-US">
              <a:solidFill>
                <a:prstClr val="black">
                  <a:tint val="75000"/>
                </a:prstClr>
              </a:solidFill>
            </a:endParaRPr>
          </a:p>
        </p:txBody>
      </p:sp>
    </p:spTree>
    <p:extLst>
      <p:ext uri="{BB962C8B-B14F-4D97-AF65-F5344CB8AC3E}">
        <p14:creationId xmlns:p14="http://schemas.microsoft.com/office/powerpoint/2010/main" val="885605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Constitution</a:t>
            </a:r>
            <a:endParaRPr lang="en-GB" dirty="0"/>
          </a:p>
        </p:txBody>
      </p:sp>
      <p:sp>
        <p:nvSpPr>
          <p:cNvPr id="3" name="Content Placeholder 2"/>
          <p:cNvSpPr>
            <a:spLocks noGrp="1"/>
          </p:cNvSpPr>
          <p:nvPr>
            <p:ph sz="quarter" idx="1"/>
          </p:nvPr>
        </p:nvSpPr>
        <p:spPr/>
        <p:txBody>
          <a:bodyPr/>
          <a:lstStyle/>
          <a:p>
            <a:r>
              <a:rPr lang="en-GB" dirty="0"/>
              <a:t>Subsection (2) states </a:t>
            </a:r>
            <a:r>
              <a:rPr lang="en-GB" dirty="0" smtClean="0"/>
              <a:t>that: </a:t>
            </a:r>
            <a:r>
              <a:rPr lang="en-GB" i="1" dirty="0" smtClean="0"/>
              <a:t>Without </a:t>
            </a:r>
            <a:r>
              <a:rPr lang="en-GB" i="1" dirty="0"/>
              <a:t>prejudice to the generality of subsection I of this section, every person shall be entitled to own, establish and operate any medium for the dissemination of information, ideas and opinions.</a:t>
            </a:r>
          </a:p>
          <a:p>
            <a:endParaRPr lang="en-GB" dirty="0"/>
          </a:p>
          <a:p>
            <a:endParaRPr lang="en-GB" dirty="0"/>
          </a:p>
        </p:txBody>
      </p:sp>
      <p:sp>
        <p:nvSpPr>
          <p:cNvPr id="5" name="Slide Number Placeholder 4"/>
          <p:cNvSpPr>
            <a:spLocks noGrp="1"/>
          </p:cNvSpPr>
          <p:nvPr>
            <p:ph type="sldNum" sz="quarter" idx="15"/>
          </p:nvPr>
        </p:nvSpPr>
        <p:spPr/>
        <p:txBody>
          <a:bodyPr/>
          <a:lstStyle/>
          <a:p>
            <a:fld id="{490C3378-6DC5-4500-A0E2-32DDC6D2CCC7}" type="slidenum">
              <a:rPr lang="en-US" smtClean="0">
                <a:solidFill>
                  <a:prstClr val="black">
                    <a:tint val="75000"/>
                  </a:prstClr>
                </a:solidFill>
              </a:rPr>
              <a:pPr/>
              <a:t>14</a:t>
            </a:fld>
            <a:endParaRPr lang="en-US">
              <a:solidFill>
                <a:prstClr val="black">
                  <a:tint val="75000"/>
                </a:prstClr>
              </a:solidFill>
            </a:endParaRPr>
          </a:p>
        </p:txBody>
      </p:sp>
      <p:sp>
        <p:nvSpPr>
          <p:cNvPr id="4" name="Footer Placeholder 3"/>
          <p:cNvSpPr>
            <a:spLocks noGrp="1"/>
          </p:cNvSpPr>
          <p:nvPr>
            <p:ph type="ftr" sz="quarter" idx="16"/>
          </p:nvPr>
        </p:nvSpPr>
        <p:spPr/>
        <p:txBody>
          <a:bodyPr/>
          <a:lstStyle/>
          <a:p>
            <a:r>
              <a:rPr lang="en-US" smtClean="0">
                <a:solidFill>
                  <a:prstClr val="black">
                    <a:tint val="75000"/>
                  </a:prstClr>
                </a:solidFill>
              </a:rPr>
              <a:t>An Introduction to IJ by Theophilus Abbah</a:t>
            </a:r>
            <a:endParaRPr lang="en-US">
              <a:solidFill>
                <a:prstClr val="black">
                  <a:tint val="75000"/>
                </a:prstClr>
              </a:solidFill>
            </a:endParaRPr>
          </a:p>
        </p:txBody>
      </p:sp>
    </p:spTree>
    <p:extLst>
      <p:ext uri="{BB962C8B-B14F-4D97-AF65-F5344CB8AC3E}">
        <p14:creationId xmlns:p14="http://schemas.microsoft.com/office/powerpoint/2010/main" val="1886820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Today’s news: http://persecondnews.com/2018/01/nnpc-concerned-about-porous-borders/</a:t>
            </a:r>
            <a:endParaRPr lang="en-GB"/>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1937775"/>
            <a:ext cx="7467600" cy="4198474"/>
          </a:xfrm>
        </p:spPr>
      </p:pic>
    </p:spTree>
    <p:extLst>
      <p:ext uri="{BB962C8B-B14F-4D97-AF65-F5344CB8AC3E}">
        <p14:creationId xmlns:p14="http://schemas.microsoft.com/office/powerpoint/2010/main" val="2175908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 Approach to Investigative Reporting</a:t>
            </a:r>
            <a:endParaRPr lang="en-GB" dirty="0"/>
          </a:p>
        </p:txBody>
      </p:sp>
      <p:sp>
        <p:nvSpPr>
          <p:cNvPr id="3" name="Content Placeholder 2"/>
          <p:cNvSpPr>
            <a:spLocks noGrp="1"/>
          </p:cNvSpPr>
          <p:nvPr>
            <p:ph sz="quarter" idx="1"/>
          </p:nvPr>
        </p:nvSpPr>
        <p:spPr/>
        <p:txBody>
          <a:bodyPr>
            <a:normAutofit lnSpcReduction="10000"/>
          </a:bodyPr>
          <a:lstStyle/>
          <a:p>
            <a:r>
              <a:rPr lang="en-US" dirty="0"/>
              <a:t>An investigative story must be </a:t>
            </a:r>
            <a:r>
              <a:rPr lang="en-US" dirty="0">
                <a:solidFill>
                  <a:srgbClr val="FF0000"/>
                </a:solidFill>
              </a:rPr>
              <a:t>scientific</a:t>
            </a:r>
            <a:r>
              <a:rPr lang="en-US" dirty="0"/>
              <a:t>. How?</a:t>
            </a:r>
          </a:p>
          <a:p>
            <a:r>
              <a:rPr lang="en-US" dirty="0"/>
              <a:t>There is </a:t>
            </a:r>
            <a:r>
              <a:rPr lang="en-US" dirty="0">
                <a:solidFill>
                  <a:srgbClr val="FF0000"/>
                </a:solidFill>
              </a:rPr>
              <a:t>the story idea </a:t>
            </a:r>
            <a:r>
              <a:rPr lang="en-US" dirty="0"/>
              <a:t>(from documents, radio, beer </a:t>
            </a:r>
            <a:r>
              <a:rPr lang="en-US" dirty="0" smtClean="0"/>
              <a:t>parlor, </a:t>
            </a:r>
            <a:r>
              <a:rPr lang="en-US" dirty="0"/>
              <a:t>parliamentary debate, etc.)</a:t>
            </a:r>
          </a:p>
          <a:p>
            <a:r>
              <a:rPr lang="en-US" dirty="0"/>
              <a:t>You form your </a:t>
            </a:r>
            <a:r>
              <a:rPr lang="en-US" dirty="0">
                <a:solidFill>
                  <a:srgbClr val="FF0000"/>
                </a:solidFill>
              </a:rPr>
              <a:t>hypothesis</a:t>
            </a:r>
            <a:r>
              <a:rPr lang="en-US" dirty="0"/>
              <a:t> of what you need to find out and how</a:t>
            </a:r>
          </a:p>
          <a:p>
            <a:r>
              <a:rPr lang="en-US" dirty="0"/>
              <a:t>You study what others have written about the story you’re working on (like </a:t>
            </a:r>
            <a:r>
              <a:rPr lang="en-US" dirty="0">
                <a:solidFill>
                  <a:srgbClr val="FF0000"/>
                </a:solidFill>
              </a:rPr>
              <a:t>Literature Review)</a:t>
            </a:r>
          </a:p>
          <a:p>
            <a:r>
              <a:rPr lang="en-US" dirty="0"/>
              <a:t>Talk to </a:t>
            </a:r>
            <a:r>
              <a:rPr lang="en-US" dirty="0">
                <a:solidFill>
                  <a:srgbClr val="FF0000"/>
                </a:solidFill>
              </a:rPr>
              <a:t>Experts</a:t>
            </a:r>
          </a:p>
          <a:p>
            <a:r>
              <a:rPr lang="en-US" dirty="0">
                <a:solidFill>
                  <a:srgbClr val="FF0000"/>
                </a:solidFill>
              </a:rPr>
              <a:t>Go There</a:t>
            </a:r>
            <a:r>
              <a:rPr lang="en-US" dirty="0"/>
              <a:t>: Enter the field to find out things for yourself.</a:t>
            </a:r>
          </a:p>
          <a:p>
            <a:r>
              <a:rPr lang="en-US" dirty="0"/>
              <a:t>What did you </a:t>
            </a:r>
            <a:r>
              <a:rPr lang="en-US" dirty="0">
                <a:solidFill>
                  <a:srgbClr val="FF0000"/>
                </a:solidFill>
              </a:rPr>
              <a:t>uncover</a:t>
            </a:r>
            <a:r>
              <a:rPr lang="en-US" dirty="0"/>
              <a:t>? What is new? What is the </a:t>
            </a:r>
            <a:r>
              <a:rPr lang="en-US" dirty="0">
                <a:solidFill>
                  <a:srgbClr val="FF0000"/>
                </a:solidFill>
              </a:rPr>
              <a:t>evidence</a:t>
            </a:r>
            <a:r>
              <a:rPr lang="en-US" dirty="0"/>
              <a:t> of what you claimed to have discovered?</a:t>
            </a:r>
          </a:p>
          <a:p>
            <a:endParaRPr lang="en-US" dirty="0"/>
          </a:p>
          <a:p>
            <a:endParaRPr lang="en-GB" dirty="0"/>
          </a:p>
        </p:txBody>
      </p:sp>
      <p:sp>
        <p:nvSpPr>
          <p:cNvPr id="5" name="Slide Number Placeholder 4"/>
          <p:cNvSpPr>
            <a:spLocks noGrp="1"/>
          </p:cNvSpPr>
          <p:nvPr>
            <p:ph type="sldNum" sz="quarter" idx="15"/>
          </p:nvPr>
        </p:nvSpPr>
        <p:spPr/>
        <p:txBody>
          <a:bodyPr/>
          <a:lstStyle/>
          <a:p>
            <a:fld id="{490C3378-6DC5-4500-A0E2-32DDC6D2CCC7}" type="slidenum">
              <a:rPr lang="en-US" smtClean="0">
                <a:solidFill>
                  <a:prstClr val="black">
                    <a:tint val="75000"/>
                  </a:prstClr>
                </a:solidFill>
              </a:rPr>
              <a:pPr/>
              <a:t>16</a:t>
            </a:fld>
            <a:endParaRPr lang="en-US">
              <a:solidFill>
                <a:prstClr val="black">
                  <a:tint val="75000"/>
                </a:prstClr>
              </a:solidFill>
            </a:endParaRPr>
          </a:p>
        </p:txBody>
      </p:sp>
      <p:sp>
        <p:nvSpPr>
          <p:cNvPr id="4" name="Footer Placeholder 3"/>
          <p:cNvSpPr>
            <a:spLocks noGrp="1"/>
          </p:cNvSpPr>
          <p:nvPr>
            <p:ph type="ftr" sz="quarter" idx="16"/>
          </p:nvPr>
        </p:nvSpPr>
        <p:spPr/>
        <p:txBody>
          <a:bodyPr/>
          <a:lstStyle/>
          <a:p>
            <a:r>
              <a:rPr lang="en-US" smtClean="0">
                <a:solidFill>
                  <a:prstClr val="black">
                    <a:tint val="75000"/>
                  </a:prstClr>
                </a:solidFill>
              </a:rPr>
              <a:t>An Introduction to IJ by Theophilus Abbah</a:t>
            </a:r>
            <a:endParaRPr lang="en-US">
              <a:solidFill>
                <a:prstClr val="black">
                  <a:tint val="75000"/>
                </a:prstClr>
              </a:solidFill>
            </a:endParaRPr>
          </a:p>
        </p:txBody>
      </p:sp>
    </p:spTree>
    <p:extLst>
      <p:ext uri="{BB962C8B-B14F-4D97-AF65-F5344CB8AC3E}">
        <p14:creationId xmlns:p14="http://schemas.microsoft.com/office/powerpoint/2010/main" val="2001185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IJ Approach (</a:t>
            </a:r>
            <a:r>
              <a:rPr lang="en-US" dirty="0" err="1" smtClean="0"/>
              <a:t>contd</a:t>
            </a:r>
            <a:r>
              <a:rPr lang="en-US" dirty="0" smtClean="0"/>
              <a:t>)</a:t>
            </a:r>
            <a:endParaRPr lang="en-GB" dirty="0"/>
          </a:p>
        </p:txBody>
      </p:sp>
      <p:sp>
        <p:nvSpPr>
          <p:cNvPr id="7" name="Footer Placeholder 6"/>
          <p:cNvSpPr>
            <a:spLocks noGrp="1"/>
          </p:cNvSpPr>
          <p:nvPr>
            <p:ph type="ftr" sz="quarter" idx="11"/>
          </p:nvPr>
        </p:nvSpPr>
        <p:spPr/>
        <p:txBody>
          <a:bodyPr/>
          <a:lstStyle/>
          <a:p>
            <a:r>
              <a:rPr lang="en-US" smtClean="0">
                <a:solidFill>
                  <a:prstClr val="black">
                    <a:tint val="75000"/>
                  </a:prstClr>
                </a:solidFill>
              </a:rPr>
              <a:t>An Introduction to IJ by Theophilus Abbah</a:t>
            </a:r>
            <a:endParaRPr lang="en-US">
              <a:solidFill>
                <a:prstClr val="black">
                  <a:tint val="75000"/>
                </a:prstClr>
              </a:solidFill>
            </a:endParaRPr>
          </a:p>
        </p:txBody>
      </p:sp>
      <p:sp>
        <p:nvSpPr>
          <p:cNvPr id="8" name="Slide Number Placeholder 7"/>
          <p:cNvSpPr>
            <a:spLocks noGrp="1"/>
          </p:cNvSpPr>
          <p:nvPr>
            <p:ph type="sldNum" sz="quarter" idx="12"/>
          </p:nvPr>
        </p:nvSpPr>
        <p:spPr/>
        <p:txBody>
          <a:bodyPr/>
          <a:lstStyle/>
          <a:p>
            <a:fld id="{490C3378-6DC5-4500-A0E2-32DDC6D2CCC7}" type="slidenum">
              <a:rPr lang="en-US" smtClean="0">
                <a:solidFill>
                  <a:prstClr val="black">
                    <a:tint val="75000"/>
                  </a:prstClr>
                </a:solidFill>
              </a:rPr>
              <a:pPr/>
              <a:t>17</a:t>
            </a:fld>
            <a:endParaRPr lang="en-US">
              <a:solidFill>
                <a:prstClr val="black">
                  <a:tint val="75000"/>
                </a:prstClr>
              </a:solidFill>
            </a:endParaRPr>
          </a:p>
        </p:txBody>
      </p:sp>
      <p:sp>
        <p:nvSpPr>
          <p:cNvPr id="4" name="Content Placeholder 3"/>
          <p:cNvSpPr>
            <a:spLocks noGrp="1"/>
          </p:cNvSpPr>
          <p:nvPr>
            <p:ph sz="quarter" idx="2"/>
          </p:nvPr>
        </p:nvSpPr>
        <p:spPr/>
        <p:txBody>
          <a:bodyPr>
            <a:normAutofit fontScale="77500" lnSpcReduction="20000"/>
          </a:bodyPr>
          <a:lstStyle/>
          <a:p>
            <a:r>
              <a:rPr lang="en-US" dirty="0"/>
              <a:t>Information is gathered and reported at a fixed rhythm (daily, weekly, monthly).</a:t>
            </a:r>
          </a:p>
          <a:p>
            <a:r>
              <a:rPr lang="en-US" dirty="0"/>
              <a:t>Research is completed swiftly. No further research is done once a story is completed.</a:t>
            </a:r>
          </a:p>
          <a:p>
            <a:r>
              <a:rPr lang="en-US" dirty="0"/>
              <a:t>The story is based on a necessary minimum of information and can be very short.</a:t>
            </a:r>
          </a:p>
          <a:p>
            <a:r>
              <a:rPr lang="en-US" dirty="0"/>
              <a:t>The declarations of sources can substitute for documentation.</a:t>
            </a:r>
          </a:p>
        </p:txBody>
      </p:sp>
      <p:sp>
        <p:nvSpPr>
          <p:cNvPr id="6" name="Content Placeholder 5"/>
          <p:cNvSpPr>
            <a:spLocks noGrp="1"/>
          </p:cNvSpPr>
          <p:nvPr>
            <p:ph sz="quarter" idx="4"/>
          </p:nvPr>
        </p:nvSpPr>
        <p:spPr/>
        <p:txBody>
          <a:bodyPr>
            <a:normAutofit fontScale="70000" lnSpcReduction="20000"/>
          </a:bodyPr>
          <a:lstStyle/>
          <a:p>
            <a:r>
              <a:rPr lang="en-US" dirty="0"/>
              <a:t>Information cannot be published until its coherence and completeness are assured.</a:t>
            </a:r>
          </a:p>
          <a:p>
            <a:r>
              <a:rPr lang="en-US" dirty="0"/>
              <a:t>Research continues until the story is confirmed, and may continue after it is published.</a:t>
            </a:r>
          </a:p>
          <a:p>
            <a:r>
              <a:rPr lang="en-US" dirty="0"/>
              <a:t>The story is based on the obtainable maximum of information, and can be very long.</a:t>
            </a:r>
          </a:p>
          <a:p>
            <a:r>
              <a:rPr lang="en-US" dirty="0"/>
              <a:t>The reportage requires documentation to support or deny the declarations of sources.</a:t>
            </a:r>
          </a:p>
          <a:p>
            <a:endParaRPr lang="en-GB" dirty="0"/>
          </a:p>
        </p:txBody>
      </p:sp>
      <p:sp>
        <p:nvSpPr>
          <p:cNvPr id="3" name="Text Placeholder 2"/>
          <p:cNvSpPr>
            <a:spLocks noGrp="1"/>
          </p:cNvSpPr>
          <p:nvPr>
            <p:ph type="body" sz="quarter" idx="1"/>
          </p:nvPr>
        </p:nvSpPr>
        <p:spPr/>
        <p:txBody>
          <a:bodyPr/>
          <a:lstStyle/>
          <a:p>
            <a:r>
              <a:rPr lang="en-US" dirty="0" smtClean="0"/>
              <a:t>Conventional Reporting</a:t>
            </a:r>
            <a:endParaRPr lang="en-GB" dirty="0"/>
          </a:p>
        </p:txBody>
      </p:sp>
      <p:sp>
        <p:nvSpPr>
          <p:cNvPr id="5" name="Text Placeholder 4"/>
          <p:cNvSpPr>
            <a:spLocks noGrp="1"/>
          </p:cNvSpPr>
          <p:nvPr>
            <p:ph type="body" sz="quarter" idx="3"/>
          </p:nvPr>
        </p:nvSpPr>
        <p:spPr/>
        <p:txBody>
          <a:bodyPr/>
          <a:lstStyle/>
          <a:p>
            <a:r>
              <a:rPr lang="en-US" dirty="0" smtClean="0"/>
              <a:t>Investigative Reporting</a:t>
            </a:r>
            <a:endParaRPr lang="en-GB" dirty="0"/>
          </a:p>
        </p:txBody>
      </p:sp>
    </p:spTree>
    <p:extLst>
      <p:ext uri="{BB962C8B-B14F-4D97-AF65-F5344CB8AC3E}">
        <p14:creationId xmlns:p14="http://schemas.microsoft.com/office/powerpoint/2010/main" val="1925568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t>
            </a:r>
            <a:r>
              <a:rPr lang="en-US" dirty="0" err="1" smtClean="0"/>
              <a:t>Ribadu</a:t>
            </a:r>
            <a:r>
              <a:rPr lang="en-US" dirty="0" smtClean="0"/>
              <a:t> committee Recommended</a:t>
            </a:r>
            <a:endParaRPr lang="en-GB" dirty="0"/>
          </a:p>
        </p:txBody>
      </p:sp>
      <p:pic>
        <p:nvPicPr>
          <p:cNvPr id="8" name="Content Placeholder 7"/>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1937775"/>
            <a:ext cx="7467600" cy="4198474"/>
          </a:xfrm>
        </p:spPr>
      </p:pic>
      <p:sp>
        <p:nvSpPr>
          <p:cNvPr id="5" name="Slide Number Placeholder 4"/>
          <p:cNvSpPr>
            <a:spLocks noGrp="1"/>
          </p:cNvSpPr>
          <p:nvPr>
            <p:ph type="sldNum" sz="quarter" idx="15"/>
          </p:nvPr>
        </p:nvSpPr>
        <p:spPr/>
        <p:txBody>
          <a:bodyPr/>
          <a:lstStyle/>
          <a:p>
            <a:fld id="{490C3378-6DC5-4500-A0E2-32DDC6D2CCC7}" type="slidenum">
              <a:rPr lang="en-US" smtClean="0">
                <a:solidFill>
                  <a:prstClr val="black">
                    <a:tint val="75000"/>
                  </a:prstClr>
                </a:solidFill>
              </a:rPr>
              <a:pPr/>
              <a:t>18</a:t>
            </a:fld>
            <a:endParaRPr lang="en-US">
              <a:solidFill>
                <a:prstClr val="black">
                  <a:tint val="75000"/>
                </a:prstClr>
              </a:solidFill>
            </a:endParaRPr>
          </a:p>
        </p:txBody>
      </p:sp>
      <p:sp>
        <p:nvSpPr>
          <p:cNvPr id="4" name="Footer Placeholder 3"/>
          <p:cNvSpPr>
            <a:spLocks noGrp="1"/>
          </p:cNvSpPr>
          <p:nvPr>
            <p:ph type="ftr" sz="quarter" idx="16"/>
          </p:nvPr>
        </p:nvSpPr>
        <p:spPr/>
        <p:txBody>
          <a:bodyPr/>
          <a:lstStyle/>
          <a:p>
            <a:r>
              <a:rPr lang="en-US" smtClean="0">
                <a:solidFill>
                  <a:prstClr val="black">
                    <a:tint val="75000"/>
                  </a:prstClr>
                </a:solidFill>
              </a:rPr>
              <a:t>An Introduction to IJ by Theophilus Abbah</a:t>
            </a:r>
            <a:endParaRPr lang="en-US">
              <a:solidFill>
                <a:prstClr val="black">
                  <a:tint val="75000"/>
                </a:prstClr>
              </a:solidFill>
            </a:endParaRPr>
          </a:p>
        </p:txBody>
      </p:sp>
    </p:spTree>
    <p:extLst>
      <p:ext uri="{BB962C8B-B14F-4D97-AF65-F5344CB8AC3E}">
        <p14:creationId xmlns:p14="http://schemas.microsoft.com/office/powerpoint/2010/main" val="4227365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 I</a:t>
            </a:r>
            <a:endParaRPr lang="en-GB" dirty="0"/>
          </a:p>
        </p:txBody>
      </p:sp>
      <p:sp>
        <p:nvSpPr>
          <p:cNvPr id="3" name="Content Placeholder 2"/>
          <p:cNvSpPr>
            <a:spLocks noGrp="1"/>
          </p:cNvSpPr>
          <p:nvPr>
            <p:ph sz="quarter" idx="1"/>
          </p:nvPr>
        </p:nvSpPr>
        <p:spPr/>
        <p:txBody>
          <a:bodyPr>
            <a:normAutofit/>
          </a:bodyPr>
          <a:lstStyle/>
          <a:p>
            <a:r>
              <a:rPr lang="en-GB" dirty="0"/>
              <a:t>To increase government revenue from the industry, the Federal Government needs to put in place a coherent financing solution that allows government fund its obligations under the JV contracts. Funding government obligations will unlock additional capital from its JV partners, which will over time increase government’s revenue from the proportionate additional barrels of crude oil produced, royalties on the entire production and taxes on taxable income.</a:t>
            </a:r>
          </a:p>
        </p:txBody>
      </p:sp>
      <p:sp>
        <p:nvSpPr>
          <p:cNvPr id="5" name="Slide Number Placeholder 4"/>
          <p:cNvSpPr>
            <a:spLocks noGrp="1"/>
          </p:cNvSpPr>
          <p:nvPr>
            <p:ph type="sldNum" sz="quarter" idx="15"/>
          </p:nvPr>
        </p:nvSpPr>
        <p:spPr/>
        <p:txBody>
          <a:bodyPr/>
          <a:lstStyle/>
          <a:p>
            <a:fld id="{490C3378-6DC5-4500-A0E2-32DDC6D2CCC7}" type="slidenum">
              <a:rPr lang="en-US" smtClean="0">
                <a:solidFill>
                  <a:prstClr val="black">
                    <a:tint val="75000"/>
                  </a:prstClr>
                </a:solidFill>
              </a:rPr>
              <a:pPr/>
              <a:t>19</a:t>
            </a:fld>
            <a:endParaRPr lang="en-US">
              <a:solidFill>
                <a:prstClr val="black">
                  <a:tint val="75000"/>
                </a:prstClr>
              </a:solidFill>
            </a:endParaRPr>
          </a:p>
        </p:txBody>
      </p:sp>
      <p:sp>
        <p:nvSpPr>
          <p:cNvPr id="4" name="Footer Placeholder 3"/>
          <p:cNvSpPr>
            <a:spLocks noGrp="1"/>
          </p:cNvSpPr>
          <p:nvPr>
            <p:ph type="ftr" sz="quarter" idx="16"/>
          </p:nvPr>
        </p:nvSpPr>
        <p:spPr/>
        <p:txBody>
          <a:bodyPr/>
          <a:lstStyle/>
          <a:p>
            <a:r>
              <a:rPr lang="en-US" smtClean="0">
                <a:solidFill>
                  <a:prstClr val="black">
                    <a:tint val="75000"/>
                  </a:prstClr>
                </a:solidFill>
              </a:rPr>
              <a:t>An Introduction to IJ by Theophilus Abbah</a:t>
            </a:r>
            <a:endParaRPr lang="en-US">
              <a:solidFill>
                <a:prstClr val="black">
                  <a:tint val="75000"/>
                </a:prstClr>
              </a:solidFill>
            </a:endParaRPr>
          </a:p>
        </p:txBody>
      </p:sp>
    </p:spTree>
    <p:extLst>
      <p:ext uri="{BB962C8B-B14F-4D97-AF65-F5344CB8AC3E}">
        <p14:creationId xmlns:p14="http://schemas.microsoft.com/office/powerpoint/2010/main" val="1032078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oil &amp; gas</a:t>
            </a:r>
            <a:endParaRPr lang="en-GB" dirty="0"/>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857250" y="2132012"/>
            <a:ext cx="6667500" cy="3810000"/>
          </a:xfrm>
        </p:spPr>
      </p:pic>
    </p:spTree>
    <p:extLst>
      <p:ext uri="{BB962C8B-B14F-4D97-AF65-F5344CB8AC3E}">
        <p14:creationId xmlns:p14="http://schemas.microsoft.com/office/powerpoint/2010/main" val="2515182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 II</a:t>
            </a:r>
            <a:endParaRPr lang="en-GB" dirty="0"/>
          </a:p>
        </p:txBody>
      </p:sp>
      <p:sp>
        <p:nvSpPr>
          <p:cNvPr id="3" name="Content Placeholder 2"/>
          <p:cNvSpPr>
            <a:spLocks noGrp="1"/>
          </p:cNvSpPr>
          <p:nvPr>
            <p:ph sz="quarter" idx="1"/>
          </p:nvPr>
        </p:nvSpPr>
        <p:spPr/>
        <p:txBody>
          <a:bodyPr>
            <a:normAutofit/>
          </a:bodyPr>
          <a:lstStyle/>
          <a:p>
            <a:r>
              <a:rPr lang="en-GB" dirty="0"/>
              <a:t>“The FGN should take action and enforce collections of outstanding royalties amounting to billions of dollars from some of the oil companies operating in Nigeria. Mr President, we want these companies to do business in our country but we also want them to give us our entitlements. They make a lot of profit here and they go and Invest in other countries. The least they can do is to pay us the royalties, petroleum tax and penalties they owe.</a:t>
            </a:r>
          </a:p>
        </p:txBody>
      </p:sp>
      <p:sp>
        <p:nvSpPr>
          <p:cNvPr id="5" name="Slide Number Placeholder 4"/>
          <p:cNvSpPr>
            <a:spLocks noGrp="1"/>
          </p:cNvSpPr>
          <p:nvPr>
            <p:ph type="sldNum" sz="quarter" idx="15"/>
          </p:nvPr>
        </p:nvSpPr>
        <p:spPr/>
        <p:txBody>
          <a:bodyPr/>
          <a:lstStyle/>
          <a:p>
            <a:fld id="{490C3378-6DC5-4500-A0E2-32DDC6D2CCC7}" type="slidenum">
              <a:rPr lang="en-US" smtClean="0">
                <a:solidFill>
                  <a:prstClr val="black">
                    <a:tint val="75000"/>
                  </a:prstClr>
                </a:solidFill>
              </a:rPr>
              <a:pPr/>
              <a:t>20</a:t>
            </a:fld>
            <a:endParaRPr lang="en-US">
              <a:solidFill>
                <a:prstClr val="black">
                  <a:tint val="75000"/>
                </a:prstClr>
              </a:solidFill>
            </a:endParaRPr>
          </a:p>
        </p:txBody>
      </p:sp>
      <p:sp>
        <p:nvSpPr>
          <p:cNvPr id="4" name="Footer Placeholder 3"/>
          <p:cNvSpPr>
            <a:spLocks noGrp="1"/>
          </p:cNvSpPr>
          <p:nvPr>
            <p:ph type="ftr" sz="quarter" idx="16"/>
          </p:nvPr>
        </p:nvSpPr>
        <p:spPr/>
        <p:txBody>
          <a:bodyPr/>
          <a:lstStyle/>
          <a:p>
            <a:r>
              <a:rPr lang="en-US" smtClean="0">
                <a:solidFill>
                  <a:prstClr val="black">
                    <a:tint val="75000"/>
                  </a:prstClr>
                </a:solidFill>
              </a:rPr>
              <a:t>An Introduction to IJ by Theophilus Abbah</a:t>
            </a:r>
            <a:endParaRPr lang="en-US">
              <a:solidFill>
                <a:prstClr val="black">
                  <a:tint val="75000"/>
                </a:prstClr>
              </a:solidFill>
            </a:endParaRPr>
          </a:p>
        </p:txBody>
      </p:sp>
    </p:spTree>
    <p:extLst>
      <p:ext uri="{BB962C8B-B14F-4D97-AF65-F5344CB8AC3E}">
        <p14:creationId xmlns:p14="http://schemas.microsoft.com/office/powerpoint/2010/main" val="2860515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 III</a:t>
            </a:r>
            <a:endParaRPr lang="en-GB" dirty="0"/>
          </a:p>
        </p:txBody>
      </p:sp>
      <p:sp>
        <p:nvSpPr>
          <p:cNvPr id="3" name="Content Placeholder 2"/>
          <p:cNvSpPr>
            <a:spLocks noGrp="1"/>
          </p:cNvSpPr>
          <p:nvPr>
            <p:ph sz="quarter" idx="1"/>
          </p:nvPr>
        </p:nvSpPr>
        <p:spPr/>
        <p:txBody>
          <a:bodyPr/>
          <a:lstStyle/>
          <a:p>
            <a:r>
              <a:rPr lang="en-GB" dirty="0" smtClean="0"/>
              <a:t>Nigeria </a:t>
            </a:r>
            <a:r>
              <a:rPr lang="en-GB" dirty="0"/>
              <a:t>is the only country in the world that uses traders to sell its crude oil. The only other country that is doing so is Congo Brazzaville. We should not be comfortable in this </a:t>
            </a:r>
            <a:r>
              <a:rPr lang="en-GB" dirty="0" err="1"/>
              <a:t>neigbourhood</a:t>
            </a:r>
            <a:r>
              <a:rPr lang="en-GB" dirty="0"/>
              <a:t>. This practise is a rip off and therefore should be stopped.</a:t>
            </a:r>
          </a:p>
          <a:p>
            <a:pPr marL="0" indent="0">
              <a:buNone/>
            </a:pPr>
            <a:r>
              <a:rPr lang="en-GB" dirty="0"/>
              <a:t> </a:t>
            </a:r>
          </a:p>
          <a:p>
            <a:endParaRPr lang="en-GB" dirty="0"/>
          </a:p>
        </p:txBody>
      </p:sp>
      <p:sp>
        <p:nvSpPr>
          <p:cNvPr id="5" name="Slide Number Placeholder 4"/>
          <p:cNvSpPr>
            <a:spLocks noGrp="1"/>
          </p:cNvSpPr>
          <p:nvPr>
            <p:ph type="sldNum" sz="quarter" idx="15"/>
          </p:nvPr>
        </p:nvSpPr>
        <p:spPr/>
        <p:txBody>
          <a:bodyPr/>
          <a:lstStyle/>
          <a:p>
            <a:fld id="{490C3378-6DC5-4500-A0E2-32DDC6D2CCC7}" type="slidenum">
              <a:rPr lang="en-US" smtClean="0">
                <a:solidFill>
                  <a:prstClr val="black">
                    <a:tint val="75000"/>
                  </a:prstClr>
                </a:solidFill>
              </a:rPr>
              <a:pPr/>
              <a:t>21</a:t>
            </a:fld>
            <a:endParaRPr lang="en-US">
              <a:solidFill>
                <a:prstClr val="black">
                  <a:tint val="75000"/>
                </a:prstClr>
              </a:solidFill>
            </a:endParaRPr>
          </a:p>
        </p:txBody>
      </p:sp>
      <p:sp>
        <p:nvSpPr>
          <p:cNvPr id="4" name="Footer Placeholder 3"/>
          <p:cNvSpPr>
            <a:spLocks noGrp="1"/>
          </p:cNvSpPr>
          <p:nvPr>
            <p:ph type="ftr" sz="quarter" idx="16"/>
          </p:nvPr>
        </p:nvSpPr>
        <p:spPr/>
        <p:txBody>
          <a:bodyPr/>
          <a:lstStyle/>
          <a:p>
            <a:r>
              <a:rPr lang="en-US" smtClean="0">
                <a:solidFill>
                  <a:prstClr val="black">
                    <a:tint val="75000"/>
                  </a:prstClr>
                </a:solidFill>
              </a:rPr>
              <a:t>An Introduction to IJ by Theophilus Abbah</a:t>
            </a:r>
            <a:endParaRPr lang="en-US">
              <a:solidFill>
                <a:prstClr val="black">
                  <a:tint val="75000"/>
                </a:prstClr>
              </a:solidFill>
            </a:endParaRPr>
          </a:p>
        </p:txBody>
      </p:sp>
    </p:spTree>
    <p:extLst>
      <p:ext uri="{BB962C8B-B14F-4D97-AF65-F5344CB8AC3E}">
        <p14:creationId xmlns:p14="http://schemas.microsoft.com/office/powerpoint/2010/main" val="3051157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 IV</a:t>
            </a:r>
            <a:endParaRPr lang="en-GB" dirty="0"/>
          </a:p>
        </p:txBody>
      </p:sp>
      <p:sp>
        <p:nvSpPr>
          <p:cNvPr id="3" name="Content Placeholder 2"/>
          <p:cNvSpPr>
            <a:spLocks noGrp="1"/>
          </p:cNvSpPr>
          <p:nvPr>
            <p:ph sz="quarter" idx="1"/>
          </p:nvPr>
        </p:nvSpPr>
        <p:spPr/>
        <p:txBody>
          <a:bodyPr/>
          <a:lstStyle/>
          <a:p>
            <a:r>
              <a:rPr lang="en-GB" dirty="0" smtClean="0"/>
              <a:t>Increasing </a:t>
            </a:r>
            <a:r>
              <a:rPr lang="en-GB" dirty="0"/>
              <a:t>crude oil theft is a national tragedy with grave consequences and there is need for urgent action. That and general insecurity in the Niger Delta is denying us Foreign Direct Investment (FDI) in the industry. We have given some recommendations including Finger printing of Nigeria’s crude oil for us to be able to track stolen products.</a:t>
            </a:r>
          </a:p>
        </p:txBody>
      </p:sp>
      <p:sp>
        <p:nvSpPr>
          <p:cNvPr id="5" name="Slide Number Placeholder 4"/>
          <p:cNvSpPr>
            <a:spLocks noGrp="1"/>
          </p:cNvSpPr>
          <p:nvPr>
            <p:ph type="sldNum" sz="quarter" idx="15"/>
          </p:nvPr>
        </p:nvSpPr>
        <p:spPr/>
        <p:txBody>
          <a:bodyPr/>
          <a:lstStyle/>
          <a:p>
            <a:fld id="{490C3378-6DC5-4500-A0E2-32DDC6D2CCC7}" type="slidenum">
              <a:rPr lang="en-US" smtClean="0">
                <a:solidFill>
                  <a:prstClr val="black">
                    <a:tint val="75000"/>
                  </a:prstClr>
                </a:solidFill>
              </a:rPr>
              <a:pPr/>
              <a:t>22</a:t>
            </a:fld>
            <a:endParaRPr lang="en-US">
              <a:solidFill>
                <a:prstClr val="black">
                  <a:tint val="75000"/>
                </a:prstClr>
              </a:solidFill>
            </a:endParaRPr>
          </a:p>
        </p:txBody>
      </p:sp>
      <p:sp>
        <p:nvSpPr>
          <p:cNvPr id="4" name="Footer Placeholder 3"/>
          <p:cNvSpPr>
            <a:spLocks noGrp="1"/>
          </p:cNvSpPr>
          <p:nvPr>
            <p:ph type="ftr" sz="quarter" idx="16"/>
          </p:nvPr>
        </p:nvSpPr>
        <p:spPr/>
        <p:txBody>
          <a:bodyPr/>
          <a:lstStyle/>
          <a:p>
            <a:r>
              <a:rPr lang="en-US" smtClean="0">
                <a:solidFill>
                  <a:prstClr val="black">
                    <a:tint val="75000"/>
                  </a:prstClr>
                </a:solidFill>
              </a:rPr>
              <a:t>An Introduction to IJ by Theophilus Abbah</a:t>
            </a:r>
            <a:endParaRPr lang="en-US">
              <a:solidFill>
                <a:prstClr val="black">
                  <a:tint val="75000"/>
                </a:prstClr>
              </a:solidFill>
            </a:endParaRPr>
          </a:p>
        </p:txBody>
      </p:sp>
    </p:spTree>
    <p:extLst>
      <p:ext uri="{BB962C8B-B14F-4D97-AF65-F5344CB8AC3E}">
        <p14:creationId xmlns:p14="http://schemas.microsoft.com/office/powerpoint/2010/main" val="1242680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 V</a:t>
            </a:r>
            <a:endParaRPr lang="en-GB" dirty="0"/>
          </a:p>
        </p:txBody>
      </p:sp>
      <p:sp>
        <p:nvSpPr>
          <p:cNvPr id="3" name="Content Placeholder 2"/>
          <p:cNvSpPr>
            <a:spLocks noGrp="1"/>
          </p:cNvSpPr>
          <p:nvPr>
            <p:ph sz="quarter" idx="1"/>
          </p:nvPr>
        </p:nvSpPr>
        <p:spPr/>
        <p:txBody>
          <a:bodyPr/>
          <a:lstStyle/>
          <a:p>
            <a:r>
              <a:rPr lang="en-GB" dirty="0"/>
              <a:t>DPR needs to be appropriately positioned to regulate the petroleum industry and collect government revenue due from royalties for oil and gas production, gas flare penalties.  DPR should be empowered to ensure the commencement of the </a:t>
            </a:r>
            <a:r>
              <a:rPr lang="en-GB" dirty="0" err="1"/>
              <a:t>fiscalisation</a:t>
            </a:r>
            <a:r>
              <a:rPr lang="en-GB" dirty="0"/>
              <a:t> of </a:t>
            </a:r>
            <a:r>
              <a:rPr lang="en-GB" dirty="0" err="1"/>
              <a:t>govt</a:t>
            </a:r>
            <a:r>
              <a:rPr lang="en-GB" dirty="0"/>
              <a:t> revenue from production and not sales as is the current practice</a:t>
            </a:r>
          </a:p>
          <a:p>
            <a:endParaRPr lang="en-GB" dirty="0"/>
          </a:p>
        </p:txBody>
      </p:sp>
      <p:sp>
        <p:nvSpPr>
          <p:cNvPr id="5" name="Slide Number Placeholder 4"/>
          <p:cNvSpPr>
            <a:spLocks noGrp="1"/>
          </p:cNvSpPr>
          <p:nvPr>
            <p:ph type="sldNum" sz="quarter" idx="15"/>
          </p:nvPr>
        </p:nvSpPr>
        <p:spPr/>
        <p:txBody>
          <a:bodyPr/>
          <a:lstStyle/>
          <a:p>
            <a:fld id="{490C3378-6DC5-4500-A0E2-32DDC6D2CCC7}" type="slidenum">
              <a:rPr lang="en-US" smtClean="0">
                <a:solidFill>
                  <a:prstClr val="black">
                    <a:tint val="75000"/>
                  </a:prstClr>
                </a:solidFill>
              </a:rPr>
              <a:pPr/>
              <a:t>23</a:t>
            </a:fld>
            <a:endParaRPr lang="en-US">
              <a:solidFill>
                <a:prstClr val="black">
                  <a:tint val="75000"/>
                </a:prstClr>
              </a:solidFill>
            </a:endParaRPr>
          </a:p>
        </p:txBody>
      </p:sp>
      <p:sp>
        <p:nvSpPr>
          <p:cNvPr id="4" name="Footer Placeholder 3"/>
          <p:cNvSpPr>
            <a:spLocks noGrp="1"/>
          </p:cNvSpPr>
          <p:nvPr>
            <p:ph type="ftr" sz="quarter" idx="16"/>
          </p:nvPr>
        </p:nvSpPr>
        <p:spPr/>
        <p:txBody>
          <a:bodyPr/>
          <a:lstStyle/>
          <a:p>
            <a:r>
              <a:rPr lang="en-US" smtClean="0">
                <a:solidFill>
                  <a:prstClr val="black">
                    <a:tint val="75000"/>
                  </a:prstClr>
                </a:solidFill>
              </a:rPr>
              <a:t>An Introduction to IJ by Theophilus Abbah</a:t>
            </a:r>
            <a:endParaRPr lang="en-US">
              <a:solidFill>
                <a:prstClr val="black">
                  <a:tint val="75000"/>
                </a:prstClr>
              </a:solidFill>
            </a:endParaRPr>
          </a:p>
        </p:txBody>
      </p:sp>
    </p:spTree>
    <p:extLst>
      <p:ext uri="{BB962C8B-B14F-4D97-AF65-F5344CB8AC3E}">
        <p14:creationId xmlns:p14="http://schemas.microsoft.com/office/powerpoint/2010/main" val="3929071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 VI</a:t>
            </a:r>
            <a:endParaRPr lang="en-GB" dirty="0"/>
          </a:p>
        </p:txBody>
      </p:sp>
      <p:sp>
        <p:nvSpPr>
          <p:cNvPr id="3" name="Content Placeholder 2"/>
          <p:cNvSpPr>
            <a:spLocks noGrp="1"/>
          </p:cNvSpPr>
          <p:nvPr>
            <p:ph sz="quarter" idx="1"/>
          </p:nvPr>
        </p:nvSpPr>
        <p:spPr/>
        <p:txBody>
          <a:bodyPr/>
          <a:lstStyle/>
          <a:p>
            <a:r>
              <a:rPr lang="en-GB" dirty="0"/>
              <a:t>The Task force has recommended a comprehensive framework for automation of the industry for transparency and accountability and also fighting corruption at all levels in the industry. With corruption, nothing can be achieved. From my own experience, I want to tell you that if you are embarking on reforms, it must be with integrity otherwise it will fail.</a:t>
            </a:r>
          </a:p>
          <a:p>
            <a:endParaRPr lang="en-GB" dirty="0"/>
          </a:p>
        </p:txBody>
      </p:sp>
      <p:sp>
        <p:nvSpPr>
          <p:cNvPr id="5" name="Slide Number Placeholder 4"/>
          <p:cNvSpPr>
            <a:spLocks noGrp="1"/>
          </p:cNvSpPr>
          <p:nvPr>
            <p:ph type="sldNum" sz="quarter" idx="15"/>
          </p:nvPr>
        </p:nvSpPr>
        <p:spPr/>
        <p:txBody>
          <a:bodyPr/>
          <a:lstStyle/>
          <a:p>
            <a:fld id="{490C3378-6DC5-4500-A0E2-32DDC6D2CCC7}" type="slidenum">
              <a:rPr lang="en-US" smtClean="0">
                <a:solidFill>
                  <a:prstClr val="black">
                    <a:tint val="75000"/>
                  </a:prstClr>
                </a:solidFill>
              </a:rPr>
              <a:pPr/>
              <a:t>24</a:t>
            </a:fld>
            <a:endParaRPr lang="en-US">
              <a:solidFill>
                <a:prstClr val="black">
                  <a:tint val="75000"/>
                </a:prstClr>
              </a:solidFill>
            </a:endParaRPr>
          </a:p>
        </p:txBody>
      </p:sp>
      <p:sp>
        <p:nvSpPr>
          <p:cNvPr id="4" name="Footer Placeholder 3"/>
          <p:cNvSpPr>
            <a:spLocks noGrp="1"/>
          </p:cNvSpPr>
          <p:nvPr>
            <p:ph type="ftr" sz="quarter" idx="16"/>
          </p:nvPr>
        </p:nvSpPr>
        <p:spPr/>
        <p:txBody>
          <a:bodyPr/>
          <a:lstStyle/>
          <a:p>
            <a:r>
              <a:rPr lang="en-US" smtClean="0">
                <a:solidFill>
                  <a:prstClr val="black">
                    <a:tint val="75000"/>
                  </a:prstClr>
                </a:solidFill>
              </a:rPr>
              <a:t>An Introduction to IJ by Theophilus Abbah</a:t>
            </a:r>
            <a:endParaRPr lang="en-US">
              <a:solidFill>
                <a:prstClr val="black">
                  <a:tint val="75000"/>
                </a:prstClr>
              </a:solidFill>
            </a:endParaRPr>
          </a:p>
        </p:txBody>
      </p:sp>
    </p:spTree>
    <p:extLst>
      <p:ext uri="{BB962C8B-B14F-4D97-AF65-F5344CB8AC3E}">
        <p14:creationId xmlns:p14="http://schemas.microsoft.com/office/powerpoint/2010/main" val="1620016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 VII</a:t>
            </a:r>
            <a:endParaRPr lang="en-GB" dirty="0"/>
          </a:p>
        </p:txBody>
      </p:sp>
      <p:sp>
        <p:nvSpPr>
          <p:cNvPr id="3" name="Content Placeholder 2"/>
          <p:cNvSpPr>
            <a:spLocks noGrp="1"/>
          </p:cNvSpPr>
          <p:nvPr>
            <p:ph sz="quarter" idx="1"/>
          </p:nvPr>
        </p:nvSpPr>
        <p:spPr/>
        <p:txBody>
          <a:bodyPr/>
          <a:lstStyle/>
          <a:p>
            <a:r>
              <a:rPr lang="en-GB" dirty="0"/>
              <a:t>We also recommend the establishment of an independent office for the transformation of the industry for a fixed term with a specific mandate to implement the reforms accepted by the </a:t>
            </a:r>
            <a:r>
              <a:rPr lang="en-GB" dirty="0" err="1"/>
              <a:t>govt</a:t>
            </a:r>
            <a:r>
              <a:rPr lang="en-GB" dirty="0"/>
              <a:t> based on the work of the various committees and task forces looking at the sector as well as other earlier reform initiatives in varying stages of implementation.”</a:t>
            </a:r>
          </a:p>
        </p:txBody>
      </p:sp>
      <p:sp>
        <p:nvSpPr>
          <p:cNvPr id="5" name="Slide Number Placeholder 4"/>
          <p:cNvSpPr>
            <a:spLocks noGrp="1"/>
          </p:cNvSpPr>
          <p:nvPr>
            <p:ph type="sldNum" sz="quarter" idx="15"/>
          </p:nvPr>
        </p:nvSpPr>
        <p:spPr/>
        <p:txBody>
          <a:bodyPr/>
          <a:lstStyle/>
          <a:p>
            <a:fld id="{490C3378-6DC5-4500-A0E2-32DDC6D2CCC7}" type="slidenum">
              <a:rPr lang="en-US" smtClean="0">
                <a:solidFill>
                  <a:prstClr val="black">
                    <a:tint val="75000"/>
                  </a:prstClr>
                </a:solidFill>
              </a:rPr>
              <a:pPr/>
              <a:t>25</a:t>
            </a:fld>
            <a:endParaRPr lang="en-US">
              <a:solidFill>
                <a:prstClr val="black">
                  <a:tint val="75000"/>
                </a:prstClr>
              </a:solidFill>
            </a:endParaRPr>
          </a:p>
        </p:txBody>
      </p:sp>
      <p:sp>
        <p:nvSpPr>
          <p:cNvPr id="4" name="Footer Placeholder 3"/>
          <p:cNvSpPr>
            <a:spLocks noGrp="1"/>
          </p:cNvSpPr>
          <p:nvPr>
            <p:ph type="ftr" sz="quarter" idx="16"/>
          </p:nvPr>
        </p:nvSpPr>
        <p:spPr/>
        <p:txBody>
          <a:bodyPr/>
          <a:lstStyle/>
          <a:p>
            <a:r>
              <a:rPr lang="en-US" smtClean="0">
                <a:solidFill>
                  <a:prstClr val="black">
                    <a:tint val="75000"/>
                  </a:prstClr>
                </a:solidFill>
              </a:rPr>
              <a:t>An Introduction to IJ by Theophilus Abbah</a:t>
            </a:r>
            <a:endParaRPr lang="en-US">
              <a:solidFill>
                <a:prstClr val="black">
                  <a:tint val="75000"/>
                </a:prstClr>
              </a:solidFill>
            </a:endParaRPr>
          </a:p>
        </p:txBody>
      </p:sp>
    </p:spTree>
    <p:extLst>
      <p:ext uri="{BB962C8B-B14F-4D97-AF65-F5344CB8AC3E}">
        <p14:creationId xmlns:p14="http://schemas.microsoft.com/office/powerpoint/2010/main" val="3613791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Beware!</a:t>
            </a:r>
            <a:endParaRPr lang="en-GB" dirty="0"/>
          </a:p>
        </p:txBody>
      </p:sp>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57200" y="1937775"/>
            <a:ext cx="7467600" cy="4198474"/>
          </a:xfrm>
        </p:spPr>
      </p:pic>
      <p:sp>
        <p:nvSpPr>
          <p:cNvPr id="5" name="Slide Number Placeholder 4"/>
          <p:cNvSpPr>
            <a:spLocks noGrp="1"/>
          </p:cNvSpPr>
          <p:nvPr>
            <p:ph type="sldNum" sz="quarter" idx="15"/>
          </p:nvPr>
        </p:nvSpPr>
        <p:spPr/>
        <p:txBody>
          <a:bodyPr/>
          <a:lstStyle/>
          <a:p>
            <a:fld id="{490C3378-6DC5-4500-A0E2-32DDC6D2CCC7}" type="slidenum">
              <a:rPr lang="en-US" smtClean="0">
                <a:solidFill>
                  <a:prstClr val="black">
                    <a:tint val="75000"/>
                  </a:prstClr>
                </a:solidFill>
              </a:rPr>
              <a:pPr/>
              <a:t>26</a:t>
            </a:fld>
            <a:endParaRPr lang="en-US">
              <a:solidFill>
                <a:prstClr val="black">
                  <a:tint val="75000"/>
                </a:prstClr>
              </a:solidFill>
            </a:endParaRPr>
          </a:p>
        </p:txBody>
      </p:sp>
      <p:sp>
        <p:nvSpPr>
          <p:cNvPr id="4" name="Footer Placeholder 3"/>
          <p:cNvSpPr>
            <a:spLocks noGrp="1"/>
          </p:cNvSpPr>
          <p:nvPr>
            <p:ph type="ftr" sz="quarter" idx="16"/>
          </p:nvPr>
        </p:nvSpPr>
        <p:spPr/>
        <p:txBody>
          <a:bodyPr/>
          <a:lstStyle/>
          <a:p>
            <a:r>
              <a:rPr lang="en-US" smtClean="0">
                <a:solidFill>
                  <a:prstClr val="black">
                    <a:tint val="75000"/>
                  </a:prstClr>
                </a:solidFill>
              </a:rPr>
              <a:t>An Introduction to IJ by Theophilus Abbah</a:t>
            </a:r>
            <a:endParaRPr lang="en-US">
              <a:solidFill>
                <a:prstClr val="black">
                  <a:tint val="75000"/>
                </a:prstClr>
              </a:solidFill>
            </a:endParaRPr>
          </a:p>
        </p:txBody>
      </p:sp>
    </p:spTree>
    <p:extLst>
      <p:ext uri="{BB962C8B-B14F-4D97-AF65-F5344CB8AC3E}">
        <p14:creationId xmlns:p14="http://schemas.microsoft.com/office/powerpoint/2010/main" val="2063682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&amp; GOODLUCK!</a:t>
            </a:r>
            <a:endParaRPr lang="en-GB" dirty="0"/>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51963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the sector is Importance </a:t>
            </a:r>
            <a:endParaRPr lang="en-GB"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460134090"/>
              </p:ext>
            </p:extLst>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0116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Oil &amp; Gas and Investigative Reporting</a:t>
            </a:r>
            <a:endParaRPr lang="en-GB" dirty="0"/>
          </a:p>
        </p:txBody>
      </p:sp>
      <p:pic>
        <p:nvPicPr>
          <p:cNvPr id="8" name="Content Placeholder 7"/>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457200" y="1937775"/>
            <a:ext cx="7467600" cy="4198474"/>
          </a:xfrm>
        </p:spPr>
      </p:pic>
    </p:spTree>
    <p:extLst>
      <p:ext uri="{BB962C8B-B14F-4D97-AF65-F5344CB8AC3E}">
        <p14:creationId xmlns:p14="http://schemas.microsoft.com/office/powerpoint/2010/main" val="2850107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Oil &amp; Corruption</a:t>
            </a:r>
            <a:endParaRPr lang="en-GB" dirty="0"/>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457200" y="1937775"/>
            <a:ext cx="7467600" cy="4198474"/>
          </a:xfrm>
        </p:spPr>
      </p:pic>
    </p:spTree>
    <p:extLst>
      <p:ext uri="{BB962C8B-B14F-4D97-AF65-F5344CB8AC3E}">
        <p14:creationId xmlns:p14="http://schemas.microsoft.com/office/powerpoint/2010/main" val="1261050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Investigative Reporting</a:t>
            </a:r>
            <a:endParaRPr lang="en-GB" dirty="0"/>
          </a:p>
        </p:txBody>
      </p:sp>
      <p:sp>
        <p:nvSpPr>
          <p:cNvPr id="3" name="Content Placeholder 2"/>
          <p:cNvSpPr>
            <a:spLocks noGrp="1"/>
          </p:cNvSpPr>
          <p:nvPr>
            <p:ph sz="quarter" idx="1"/>
          </p:nvPr>
        </p:nvSpPr>
        <p:spPr/>
        <p:txBody>
          <a:bodyPr/>
          <a:lstStyle/>
          <a:p>
            <a:r>
              <a:rPr lang="en-US" dirty="0" smtClean="0"/>
              <a:t>The Investigative Reporters and Editors (IRE) describes it  thus: Investigative reporters uncover facts and write articles that expose waste, wrongdoing, mismanagement, fraud, conflict of interest and abuse of authority. The stories promote change and reform.</a:t>
            </a:r>
          </a:p>
          <a:p>
            <a:r>
              <a:rPr lang="en-US" dirty="0"/>
              <a:t>T</a:t>
            </a:r>
            <a:r>
              <a:rPr lang="en-US" dirty="0" smtClean="0"/>
              <a:t>he verb “uncover” comes as a crucial functional word here</a:t>
            </a:r>
          </a:p>
          <a:p>
            <a:pPr marL="0" indent="0">
              <a:buNone/>
            </a:pPr>
            <a:endParaRPr lang="en-GB" dirty="0"/>
          </a:p>
        </p:txBody>
      </p:sp>
    </p:spTree>
    <p:extLst>
      <p:ext uri="{BB962C8B-B14F-4D97-AF65-F5344CB8AC3E}">
        <p14:creationId xmlns:p14="http://schemas.microsoft.com/office/powerpoint/2010/main" val="3748266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Defining Investigative Reporting</a:t>
            </a:r>
            <a:endParaRPr lang="en-US" dirty="0"/>
          </a:p>
        </p:txBody>
      </p:sp>
      <p:sp>
        <p:nvSpPr>
          <p:cNvPr id="3" name="Content Placeholder 2"/>
          <p:cNvSpPr>
            <a:spLocks noGrp="1"/>
          </p:cNvSpPr>
          <p:nvPr>
            <p:ph sz="quarter" idx="1"/>
          </p:nvPr>
        </p:nvSpPr>
        <p:spPr/>
        <p:txBody>
          <a:bodyPr/>
          <a:lstStyle/>
          <a:p>
            <a:r>
              <a:rPr lang="en-US" dirty="0" smtClean="0"/>
              <a:t>Investigative Reporting is newspaper or broadcast journalism that focuses on long-term efforts to uncover corruption or misconduct, especially by public institutions and government. </a:t>
            </a:r>
            <a:r>
              <a:rPr lang="en-US" b="1" dirty="0" smtClean="0"/>
              <a:t>Microsoft ® Encarta ® </a:t>
            </a:r>
          </a:p>
          <a:p>
            <a:r>
              <a:rPr lang="en-US" b="1" dirty="0" smtClean="0"/>
              <a:t>The focus here is the infinitive verb “to uncover”</a:t>
            </a:r>
            <a:endParaRPr lang="en-US" dirty="0" smtClean="0"/>
          </a:p>
          <a:p>
            <a:endParaRPr lang="en-US" dirty="0"/>
          </a:p>
        </p:txBody>
      </p:sp>
      <p:sp>
        <p:nvSpPr>
          <p:cNvPr id="5" name="Slide Number Placeholder 4"/>
          <p:cNvSpPr>
            <a:spLocks noGrp="1"/>
          </p:cNvSpPr>
          <p:nvPr>
            <p:ph type="sldNum" sz="quarter" idx="15"/>
          </p:nvPr>
        </p:nvSpPr>
        <p:spPr/>
        <p:txBody>
          <a:bodyPr/>
          <a:lstStyle/>
          <a:p>
            <a:fld id="{490C3378-6DC5-4500-A0E2-32DDC6D2CCC7}" type="slidenum">
              <a:rPr lang="en-US" smtClean="0">
                <a:solidFill>
                  <a:prstClr val="black">
                    <a:tint val="75000"/>
                  </a:prstClr>
                </a:solidFill>
              </a:rPr>
              <a:pPr/>
              <a:t>7</a:t>
            </a:fld>
            <a:endParaRPr lang="en-US">
              <a:solidFill>
                <a:prstClr val="black">
                  <a:tint val="75000"/>
                </a:prstClr>
              </a:solidFill>
            </a:endParaRPr>
          </a:p>
        </p:txBody>
      </p:sp>
      <p:sp>
        <p:nvSpPr>
          <p:cNvPr id="4" name="Footer Placeholder 3"/>
          <p:cNvSpPr>
            <a:spLocks noGrp="1"/>
          </p:cNvSpPr>
          <p:nvPr>
            <p:ph type="ftr" sz="quarter" idx="16"/>
          </p:nvPr>
        </p:nvSpPr>
        <p:spPr/>
        <p:txBody>
          <a:bodyPr/>
          <a:lstStyle/>
          <a:p>
            <a:r>
              <a:rPr lang="en-US" smtClean="0">
                <a:solidFill>
                  <a:prstClr val="black">
                    <a:tint val="75000"/>
                  </a:prstClr>
                </a:solidFill>
              </a:rPr>
              <a:t>An Introduction to IJ by Theophilus Abbah</a:t>
            </a:r>
            <a:endParaRPr lang="en-US">
              <a:solidFill>
                <a:prstClr val="black">
                  <a:tint val="75000"/>
                </a:prstClr>
              </a:solidFill>
            </a:endParaRPr>
          </a:p>
        </p:txBody>
      </p:sp>
    </p:spTree>
    <p:extLst>
      <p:ext uri="{BB962C8B-B14F-4D97-AF65-F5344CB8AC3E}">
        <p14:creationId xmlns:p14="http://schemas.microsoft.com/office/powerpoint/2010/main" val="340589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Farouk </a:t>
            </a:r>
            <a:r>
              <a:rPr lang="en-US" dirty="0" err="1" smtClean="0"/>
              <a:t>Lawan</a:t>
            </a:r>
            <a:r>
              <a:rPr lang="en-US" dirty="0" smtClean="0"/>
              <a:t> investigates oil fraud</a:t>
            </a:r>
            <a:endParaRPr lang="en-GB" dirty="0"/>
          </a:p>
        </p:txBody>
      </p:sp>
      <p:pic>
        <p:nvPicPr>
          <p:cNvPr id="6" name="Content Placeholder 5"/>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457200" y="1939861"/>
            <a:ext cx="7467600" cy="4194302"/>
          </a:xfrm>
        </p:spPr>
      </p:pic>
      <p:sp>
        <p:nvSpPr>
          <p:cNvPr id="5" name="Slide Number Placeholder 4"/>
          <p:cNvSpPr>
            <a:spLocks noGrp="1"/>
          </p:cNvSpPr>
          <p:nvPr>
            <p:ph type="sldNum" sz="quarter" idx="15"/>
          </p:nvPr>
        </p:nvSpPr>
        <p:spPr/>
        <p:txBody>
          <a:bodyPr/>
          <a:lstStyle/>
          <a:p>
            <a:fld id="{490C3378-6DC5-4500-A0E2-32DDC6D2CCC7}" type="slidenum">
              <a:rPr lang="en-US" smtClean="0">
                <a:solidFill>
                  <a:prstClr val="black">
                    <a:tint val="75000"/>
                  </a:prstClr>
                </a:solidFill>
              </a:rPr>
              <a:pPr/>
              <a:t>8</a:t>
            </a:fld>
            <a:endParaRPr lang="en-US">
              <a:solidFill>
                <a:prstClr val="black">
                  <a:tint val="75000"/>
                </a:prstClr>
              </a:solidFill>
            </a:endParaRPr>
          </a:p>
        </p:txBody>
      </p:sp>
      <p:sp>
        <p:nvSpPr>
          <p:cNvPr id="4" name="Footer Placeholder 3"/>
          <p:cNvSpPr>
            <a:spLocks noGrp="1"/>
          </p:cNvSpPr>
          <p:nvPr>
            <p:ph type="ftr" sz="quarter" idx="16"/>
          </p:nvPr>
        </p:nvSpPr>
        <p:spPr/>
        <p:txBody>
          <a:bodyPr/>
          <a:lstStyle/>
          <a:p>
            <a:r>
              <a:rPr lang="en-US" smtClean="0">
                <a:solidFill>
                  <a:prstClr val="black">
                    <a:tint val="75000"/>
                  </a:prstClr>
                </a:solidFill>
              </a:rPr>
              <a:t>An Introduction to IJ by Theophilus Abbah</a:t>
            </a:r>
            <a:endParaRPr lang="en-US">
              <a:solidFill>
                <a:prstClr val="black">
                  <a:tint val="75000"/>
                </a:prstClr>
              </a:solidFill>
            </a:endParaRPr>
          </a:p>
        </p:txBody>
      </p:sp>
    </p:spTree>
    <p:extLst>
      <p:ext uri="{BB962C8B-B14F-4D97-AF65-F5344CB8AC3E}">
        <p14:creationId xmlns:p14="http://schemas.microsoft.com/office/powerpoint/2010/main" val="812089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Investigative Reporting</a:t>
            </a:r>
            <a:endParaRPr lang="en-GB" dirty="0"/>
          </a:p>
        </p:txBody>
      </p:sp>
      <p:sp>
        <p:nvSpPr>
          <p:cNvPr id="3" name="Content Placeholder 2"/>
          <p:cNvSpPr>
            <a:spLocks noGrp="1"/>
          </p:cNvSpPr>
          <p:nvPr>
            <p:ph sz="quarter" idx="1"/>
          </p:nvPr>
        </p:nvSpPr>
        <p:spPr/>
        <p:txBody>
          <a:bodyPr>
            <a:normAutofit fontScale="85000" lnSpcReduction="10000"/>
          </a:bodyPr>
          <a:lstStyle/>
          <a:p>
            <a:r>
              <a:rPr lang="en-US" dirty="0"/>
              <a:t>It’s the kind of journalism that reports what government or </a:t>
            </a:r>
            <a:r>
              <a:rPr lang="en-US" dirty="0" err="1"/>
              <a:t>organisations</a:t>
            </a:r>
            <a:r>
              <a:rPr lang="en-US" dirty="0"/>
              <a:t> do as against what they say.</a:t>
            </a:r>
          </a:p>
          <a:p>
            <a:r>
              <a:rPr lang="en-US" dirty="0"/>
              <a:t>Government says one thing, but does something different. Example: budgets</a:t>
            </a:r>
          </a:p>
          <a:p>
            <a:r>
              <a:rPr lang="en-US" dirty="0"/>
              <a:t>‘The reporting of concealed information.’</a:t>
            </a:r>
          </a:p>
          <a:p>
            <a:r>
              <a:rPr lang="en-US" dirty="0"/>
              <a:t>‘Uncovering something somebody wants to keep secret’</a:t>
            </a:r>
          </a:p>
          <a:p>
            <a:r>
              <a:rPr lang="en-US" dirty="0"/>
              <a:t>‘The journalism of outrage’</a:t>
            </a:r>
          </a:p>
          <a:p>
            <a:r>
              <a:rPr lang="en-US" dirty="0"/>
              <a:t>‘ Investigative journalists are prepared to look beyond what is conventionally acceptable, behind the interpretations of events provided for us by authority and the authoritative.’</a:t>
            </a:r>
          </a:p>
          <a:p>
            <a:r>
              <a:rPr lang="en-US" dirty="0"/>
              <a:t>Contemporary thoughts: It’s about showing trends and in-depth reporting. It may not necessarily demand exposing corruption, but highlighting issues to draw attention to them.</a:t>
            </a:r>
          </a:p>
          <a:p>
            <a:endParaRPr lang="en-GB" dirty="0"/>
          </a:p>
        </p:txBody>
      </p:sp>
      <p:sp>
        <p:nvSpPr>
          <p:cNvPr id="5" name="Slide Number Placeholder 4"/>
          <p:cNvSpPr>
            <a:spLocks noGrp="1"/>
          </p:cNvSpPr>
          <p:nvPr>
            <p:ph type="sldNum" sz="quarter" idx="15"/>
          </p:nvPr>
        </p:nvSpPr>
        <p:spPr/>
        <p:txBody>
          <a:bodyPr/>
          <a:lstStyle/>
          <a:p>
            <a:fld id="{490C3378-6DC5-4500-A0E2-32DDC6D2CCC7}" type="slidenum">
              <a:rPr lang="en-US" smtClean="0">
                <a:solidFill>
                  <a:prstClr val="black">
                    <a:tint val="75000"/>
                  </a:prstClr>
                </a:solidFill>
              </a:rPr>
              <a:pPr/>
              <a:t>9</a:t>
            </a:fld>
            <a:endParaRPr lang="en-US">
              <a:solidFill>
                <a:prstClr val="black">
                  <a:tint val="75000"/>
                </a:prstClr>
              </a:solidFill>
            </a:endParaRPr>
          </a:p>
        </p:txBody>
      </p:sp>
      <p:sp>
        <p:nvSpPr>
          <p:cNvPr id="4" name="Footer Placeholder 3"/>
          <p:cNvSpPr>
            <a:spLocks noGrp="1"/>
          </p:cNvSpPr>
          <p:nvPr>
            <p:ph type="ftr" sz="quarter" idx="16"/>
          </p:nvPr>
        </p:nvSpPr>
        <p:spPr/>
        <p:txBody>
          <a:bodyPr/>
          <a:lstStyle/>
          <a:p>
            <a:r>
              <a:rPr lang="en-US" smtClean="0">
                <a:solidFill>
                  <a:prstClr val="black">
                    <a:tint val="75000"/>
                  </a:prstClr>
                </a:solidFill>
              </a:rPr>
              <a:t>An Introduction to IJ by Theophilus Abbah</a:t>
            </a:r>
            <a:endParaRPr lang="en-US">
              <a:solidFill>
                <a:prstClr val="black">
                  <a:tint val="75000"/>
                </a:prstClr>
              </a:solidFill>
            </a:endParaRPr>
          </a:p>
        </p:txBody>
      </p:sp>
    </p:spTree>
    <p:extLst>
      <p:ext uri="{BB962C8B-B14F-4D97-AF65-F5344CB8AC3E}">
        <p14:creationId xmlns:p14="http://schemas.microsoft.com/office/powerpoint/2010/main" val="9794084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TotalTime>
  <Words>1467</Words>
  <Application>Microsoft Office PowerPoint</Application>
  <PresentationFormat>On-screen Show (4:3)</PresentationFormat>
  <Paragraphs>131</Paragraphs>
  <Slides>27</Slides>
  <Notes>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Oriel</vt:lpstr>
      <vt:lpstr>Investigating Oil &amp; Gas Sector in Nigeria</vt:lpstr>
      <vt:lpstr>Importance of oil &amp; gas</vt:lpstr>
      <vt:lpstr>Why the sector is Importance </vt:lpstr>
      <vt:lpstr>Oil &amp; Gas and Investigative Reporting</vt:lpstr>
      <vt:lpstr>Oil &amp; Corruption</vt:lpstr>
      <vt:lpstr>Investigative Reporting</vt:lpstr>
      <vt:lpstr>Defining Investigative Reporting</vt:lpstr>
      <vt:lpstr>Farouk Lawan investigates oil fraud</vt:lpstr>
      <vt:lpstr>Investigative Reporting</vt:lpstr>
      <vt:lpstr>It takes courage to investigate</vt:lpstr>
      <vt:lpstr>Why bother to investigate?</vt:lpstr>
      <vt:lpstr>What the Constitution says</vt:lpstr>
      <vt:lpstr>Implications</vt:lpstr>
      <vt:lpstr>Constitution</vt:lpstr>
      <vt:lpstr>Today’s news: http://persecondnews.com/2018/01/nnpc-concerned-about-porous-borders/</vt:lpstr>
      <vt:lpstr>An Approach to Investigative Reporting</vt:lpstr>
      <vt:lpstr>IJ Approach (contd)</vt:lpstr>
      <vt:lpstr>What Ribadu committee Recommended</vt:lpstr>
      <vt:lpstr>Recommendation I</vt:lpstr>
      <vt:lpstr>Recommendation II</vt:lpstr>
      <vt:lpstr>Recommendation III</vt:lpstr>
      <vt:lpstr>Recommendation IV</vt:lpstr>
      <vt:lpstr>Recommendation V</vt:lpstr>
      <vt:lpstr>Recommendation VI</vt:lpstr>
      <vt:lpstr>Recommendation VII</vt:lpstr>
      <vt:lpstr>Beware!</vt:lpstr>
      <vt:lpstr>THANK YOU &amp; GOODLUCK!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Investigating Oil &amp; Gas Sector in Nigeria</dc:title>
  <dc:creator>user</dc:creator>
  <cp:lastModifiedBy>user</cp:lastModifiedBy>
  <cp:revision>37</cp:revision>
  <dcterms:created xsi:type="dcterms:W3CDTF">2018-01-25T02:21:12Z</dcterms:created>
  <dcterms:modified xsi:type="dcterms:W3CDTF">2018-01-25T04:01:48Z</dcterms:modified>
</cp:coreProperties>
</file>