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B4D683-3F73-4DC1-B5B4-DF47D766AB8B}"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IJ by Theophilus Abbah</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0D3428-C1C8-4294-80E4-58A12118C616}" type="slidenum">
              <a:rPr lang="en-US" smtClean="0"/>
              <a:t>‹#›</a:t>
            </a:fld>
            <a:endParaRPr lang="en-US"/>
          </a:p>
        </p:txBody>
      </p:sp>
    </p:spTree>
    <p:extLst>
      <p:ext uri="{BB962C8B-B14F-4D97-AF65-F5344CB8AC3E}">
        <p14:creationId xmlns:p14="http://schemas.microsoft.com/office/powerpoint/2010/main" val="42934090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C3904B-8AEB-4CE8-B53F-C08D2326D62C}"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IJ by Theophilus Abbah</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B6320-0679-4BB8-9E4D-0E357CEA0599}" type="slidenum">
              <a:rPr lang="en-US" smtClean="0"/>
              <a:t>‹#›</a:t>
            </a:fld>
            <a:endParaRPr lang="en-US"/>
          </a:p>
        </p:txBody>
      </p:sp>
    </p:spTree>
    <p:extLst>
      <p:ext uri="{BB962C8B-B14F-4D97-AF65-F5344CB8AC3E}">
        <p14:creationId xmlns:p14="http://schemas.microsoft.com/office/powerpoint/2010/main" val="295060228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3B6320-0679-4BB8-9E4D-0E357CEA0599}" type="slidenum">
              <a:rPr lang="en-US" smtClean="0"/>
              <a:t>1</a:t>
            </a:fld>
            <a:endParaRPr lang="en-US"/>
          </a:p>
        </p:txBody>
      </p:sp>
      <p:sp>
        <p:nvSpPr>
          <p:cNvPr id="5" name="Footer Placeholder 4"/>
          <p:cNvSpPr>
            <a:spLocks noGrp="1"/>
          </p:cNvSpPr>
          <p:nvPr>
            <p:ph type="ftr" sz="quarter" idx="11"/>
          </p:nvPr>
        </p:nvSpPr>
        <p:spPr/>
        <p:txBody>
          <a:bodyPr/>
          <a:lstStyle/>
          <a:p>
            <a:r>
              <a:rPr lang="en-US" smtClean="0"/>
              <a:t>Introduction to IJ by Theophilus Abbah</a:t>
            </a:r>
            <a:endParaRPr lang="en-US"/>
          </a:p>
        </p:txBody>
      </p:sp>
    </p:spTree>
    <p:extLst>
      <p:ext uri="{BB962C8B-B14F-4D97-AF65-F5344CB8AC3E}">
        <p14:creationId xmlns:p14="http://schemas.microsoft.com/office/powerpoint/2010/main" val="383798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3936B3-7093-419C-9CC7-01EBDA5B6097}" type="datetime1">
              <a:rPr lang="en-US" smtClean="0"/>
              <a:t>1/25/2018</a:t>
            </a:fld>
            <a:endParaRPr lang="en-US"/>
          </a:p>
        </p:txBody>
      </p:sp>
      <p:sp>
        <p:nvSpPr>
          <p:cNvPr id="5" name="Footer Placeholder 4"/>
          <p:cNvSpPr>
            <a:spLocks noGrp="1"/>
          </p:cNvSpPr>
          <p:nvPr>
            <p:ph type="ftr" sz="quarter" idx="11"/>
          </p:nvPr>
        </p:nvSpPr>
        <p:spPr/>
        <p:txBody>
          <a:bodyPr/>
          <a:lstStyle/>
          <a:p>
            <a:r>
              <a:rPr lang="en-US" smtClean="0"/>
              <a:t>An Introduction to IJ by Theophilus Abbah</a:t>
            </a:r>
            <a:endParaRPr lang="en-US"/>
          </a:p>
        </p:txBody>
      </p:sp>
      <p:sp>
        <p:nvSpPr>
          <p:cNvPr id="6" name="Slide Number Placeholder 5"/>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392510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32EFD-ABF8-46C8-8D6A-D309013E1BBC}" type="datetime1">
              <a:rPr lang="en-US" smtClean="0"/>
              <a:t>1/25/2018</a:t>
            </a:fld>
            <a:endParaRPr lang="en-US"/>
          </a:p>
        </p:txBody>
      </p:sp>
      <p:sp>
        <p:nvSpPr>
          <p:cNvPr id="5" name="Footer Placeholder 4"/>
          <p:cNvSpPr>
            <a:spLocks noGrp="1"/>
          </p:cNvSpPr>
          <p:nvPr>
            <p:ph type="ftr" sz="quarter" idx="11"/>
          </p:nvPr>
        </p:nvSpPr>
        <p:spPr/>
        <p:txBody>
          <a:bodyPr/>
          <a:lstStyle/>
          <a:p>
            <a:r>
              <a:rPr lang="en-US" smtClean="0"/>
              <a:t>An Introduction to IJ by Theophilus Abbah</a:t>
            </a:r>
            <a:endParaRPr lang="en-US"/>
          </a:p>
        </p:txBody>
      </p:sp>
      <p:sp>
        <p:nvSpPr>
          <p:cNvPr id="6" name="Slide Number Placeholder 5"/>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344134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01B9D5-677B-4592-93F1-2DD3B2338C53}" type="datetime1">
              <a:rPr lang="en-US" smtClean="0"/>
              <a:t>1/25/2018</a:t>
            </a:fld>
            <a:endParaRPr lang="en-US"/>
          </a:p>
        </p:txBody>
      </p:sp>
      <p:sp>
        <p:nvSpPr>
          <p:cNvPr id="5" name="Footer Placeholder 4"/>
          <p:cNvSpPr>
            <a:spLocks noGrp="1"/>
          </p:cNvSpPr>
          <p:nvPr>
            <p:ph type="ftr" sz="quarter" idx="11"/>
          </p:nvPr>
        </p:nvSpPr>
        <p:spPr/>
        <p:txBody>
          <a:bodyPr/>
          <a:lstStyle/>
          <a:p>
            <a:r>
              <a:rPr lang="en-US" smtClean="0"/>
              <a:t>An Introduction to IJ by Theophilus Abbah</a:t>
            </a:r>
            <a:endParaRPr lang="en-US"/>
          </a:p>
        </p:txBody>
      </p:sp>
      <p:sp>
        <p:nvSpPr>
          <p:cNvPr id="6" name="Slide Number Placeholder 5"/>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293309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F252D-B030-4140-A04E-588742FDE18E}" type="datetime1">
              <a:rPr lang="en-US" smtClean="0"/>
              <a:t>1/25/2018</a:t>
            </a:fld>
            <a:endParaRPr lang="en-US"/>
          </a:p>
        </p:txBody>
      </p:sp>
      <p:sp>
        <p:nvSpPr>
          <p:cNvPr id="5" name="Footer Placeholder 4"/>
          <p:cNvSpPr>
            <a:spLocks noGrp="1"/>
          </p:cNvSpPr>
          <p:nvPr>
            <p:ph type="ftr" sz="quarter" idx="11"/>
          </p:nvPr>
        </p:nvSpPr>
        <p:spPr/>
        <p:txBody>
          <a:bodyPr/>
          <a:lstStyle/>
          <a:p>
            <a:r>
              <a:rPr lang="en-US" smtClean="0"/>
              <a:t>An Introduction to IJ by Theophilus Abbah</a:t>
            </a:r>
            <a:endParaRPr lang="en-US"/>
          </a:p>
        </p:txBody>
      </p:sp>
      <p:sp>
        <p:nvSpPr>
          <p:cNvPr id="6" name="Slide Number Placeholder 5"/>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136639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A02941-E372-4617-8875-39B59219FF7E}" type="datetime1">
              <a:rPr lang="en-US" smtClean="0"/>
              <a:t>1/25/2018</a:t>
            </a:fld>
            <a:endParaRPr lang="en-US"/>
          </a:p>
        </p:txBody>
      </p:sp>
      <p:sp>
        <p:nvSpPr>
          <p:cNvPr id="5" name="Footer Placeholder 4"/>
          <p:cNvSpPr>
            <a:spLocks noGrp="1"/>
          </p:cNvSpPr>
          <p:nvPr>
            <p:ph type="ftr" sz="quarter" idx="11"/>
          </p:nvPr>
        </p:nvSpPr>
        <p:spPr/>
        <p:txBody>
          <a:bodyPr/>
          <a:lstStyle/>
          <a:p>
            <a:r>
              <a:rPr lang="en-US" smtClean="0"/>
              <a:t>An Introduction to IJ by Theophilus Abbah</a:t>
            </a:r>
            <a:endParaRPr lang="en-US"/>
          </a:p>
        </p:txBody>
      </p:sp>
      <p:sp>
        <p:nvSpPr>
          <p:cNvPr id="6" name="Slide Number Placeholder 5"/>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169121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B24051-0105-4516-A7A6-E71FA97ADF20}" type="datetime1">
              <a:rPr lang="en-US" smtClean="0"/>
              <a:t>1/25/2018</a:t>
            </a:fld>
            <a:endParaRPr lang="en-US"/>
          </a:p>
        </p:txBody>
      </p:sp>
      <p:sp>
        <p:nvSpPr>
          <p:cNvPr id="6" name="Footer Placeholder 5"/>
          <p:cNvSpPr>
            <a:spLocks noGrp="1"/>
          </p:cNvSpPr>
          <p:nvPr>
            <p:ph type="ftr" sz="quarter" idx="11"/>
          </p:nvPr>
        </p:nvSpPr>
        <p:spPr/>
        <p:txBody>
          <a:bodyPr/>
          <a:lstStyle/>
          <a:p>
            <a:r>
              <a:rPr lang="en-US" smtClean="0"/>
              <a:t>An Introduction to IJ by Theophilus Abbah</a:t>
            </a:r>
            <a:endParaRPr lang="en-US"/>
          </a:p>
        </p:txBody>
      </p:sp>
      <p:sp>
        <p:nvSpPr>
          <p:cNvPr id="7" name="Slide Number Placeholder 6"/>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252251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1F2D82-4E21-4587-AB1D-0FAA730B3A85}" type="datetime1">
              <a:rPr lang="en-US" smtClean="0"/>
              <a:t>1/25/2018</a:t>
            </a:fld>
            <a:endParaRPr lang="en-US"/>
          </a:p>
        </p:txBody>
      </p:sp>
      <p:sp>
        <p:nvSpPr>
          <p:cNvPr id="8" name="Footer Placeholder 7"/>
          <p:cNvSpPr>
            <a:spLocks noGrp="1"/>
          </p:cNvSpPr>
          <p:nvPr>
            <p:ph type="ftr" sz="quarter" idx="11"/>
          </p:nvPr>
        </p:nvSpPr>
        <p:spPr/>
        <p:txBody>
          <a:bodyPr/>
          <a:lstStyle/>
          <a:p>
            <a:r>
              <a:rPr lang="en-US" smtClean="0"/>
              <a:t>An Introduction to IJ by Theophilus Abbah</a:t>
            </a:r>
            <a:endParaRPr lang="en-US"/>
          </a:p>
        </p:txBody>
      </p:sp>
      <p:sp>
        <p:nvSpPr>
          <p:cNvPr id="9" name="Slide Number Placeholder 8"/>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314835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81D511-7E4D-4374-8781-10E3CCA5A305}" type="datetime1">
              <a:rPr lang="en-US" smtClean="0"/>
              <a:t>1/25/2018</a:t>
            </a:fld>
            <a:endParaRPr lang="en-US"/>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72633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FA729-7D3D-4D54-86D6-1ADF0BE22EC8}" type="datetime1">
              <a:rPr lang="en-US" smtClean="0"/>
              <a:t>1/25/2018</a:t>
            </a:fld>
            <a:endParaRPr lang="en-US"/>
          </a:p>
        </p:txBody>
      </p:sp>
      <p:sp>
        <p:nvSpPr>
          <p:cNvPr id="3" name="Footer Placeholder 2"/>
          <p:cNvSpPr>
            <a:spLocks noGrp="1"/>
          </p:cNvSpPr>
          <p:nvPr>
            <p:ph type="ftr" sz="quarter" idx="11"/>
          </p:nvPr>
        </p:nvSpPr>
        <p:spPr/>
        <p:txBody>
          <a:bodyPr/>
          <a:lstStyle/>
          <a:p>
            <a:r>
              <a:rPr lang="en-US" smtClean="0"/>
              <a:t>An Introduction to IJ by Theophilus Abbah</a:t>
            </a:r>
            <a:endParaRPr lang="en-US"/>
          </a:p>
        </p:txBody>
      </p:sp>
      <p:sp>
        <p:nvSpPr>
          <p:cNvPr id="4" name="Slide Number Placeholder 3"/>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213015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53778-BC57-4FB7-B921-5DFBE18CB245}" type="datetime1">
              <a:rPr lang="en-US" smtClean="0"/>
              <a:t>1/25/2018</a:t>
            </a:fld>
            <a:endParaRPr lang="en-US"/>
          </a:p>
        </p:txBody>
      </p:sp>
      <p:sp>
        <p:nvSpPr>
          <p:cNvPr id="6" name="Footer Placeholder 5"/>
          <p:cNvSpPr>
            <a:spLocks noGrp="1"/>
          </p:cNvSpPr>
          <p:nvPr>
            <p:ph type="ftr" sz="quarter" idx="11"/>
          </p:nvPr>
        </p:nvSpPr>
        <p:spPr/>
        <p:txBody>
          <a:bodyPr/>
          <a:lstStyle/>
          <a:p>
            <a:r>
              <a:rPr lang="en-US" smtClean="0"/>
              <a:t>An Introduction to IJ by Theophilus Abbah</a:t>
            </a:r>
            <a:endParaRPr lang="en-US"/>
          </a:p>
        </p:txBody>
      </p:sp>
      <p:sp>
        <p:nvSpPr>
          <p:cNvPr id="7" name="Slide Number Placeholder 6"/>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3517457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07965-AA4A-4C0D-ADAA-C95849B4ECA2}" type="datetime1">
              <a:rPr lang="en-US" smtClean="0"/>
              <a:t>1/25/2018</a:t>
            </a:fld>
            <a:endParaRPr lang="en-US"/>
          </a:p>
        </p:txBody>
      </p:sp>
      <p:sp>
        <p:nvSpPr>
          <p:cNvPr id="6" name="Footer Placeholder 5"/>
          <p:cNvSpPr>
            <a:spLocks noGrp="1"/>
          </p:cNvSpPr>
          <p:nvPr>
            <p:ph type="ftr" sz="quarter" idx="11"/>
          </p:nvPr>
        </p:nvSpPr>
        <p:spPr/>
        <p:txBody>
          <a:bodyPr/>
          <a:lstStyle/>
          <a:p>
            <a:r>
              <a:rPr lang="en-US" smtClean="0"/>
              <a:t>An Introduction to IJ by Theophilus Abbah</a:t>
            </a:r>
            <a:endParaRPr lang="en-US"/>
          </a:p>
        </p:txBody>
      </p:sp>
      <p:sp>
        <p:nvSpPr>
          <p:cNvPr id="7" name="Slide Number Placeholder 6"/>
          <p:cNvSpPr>
            <a:spLocks noGrp="1"/>
          </p:cNvSpPr>
          <p:nvPr>
            <p:ph type="sldNum" sz="quarter" idx="12"/>
          </p:nvPr>
        </p:nvSpPr>
        <p:spPr/>
        <p:txBody>
          <a:bodyPr/>
          <a:lstStyle/>
          <a:p>
            <a:fld id="{490C3378-6DC5-4500-A0E2-32DDC6D2CCC7}" type="slidenum">
              <a:rPr lang="en-US" smtClean="0"/>
              <a:t>‹#›</a:t>
            </a:fld>
            <a:endParaRPr lang="en-US"/>
          </a:p>
        </p:txBody>
      </p:sp>
    </p:spTree>
    <p:extLst>
      <p:ext uri="{BB962C8B-B14F-4D97-AF65-F5344CB8AC3E}">
        <p14:creationId xmlns:p14="http://schemas.microsoft.com/office/powerpoint/2010/main" val="61949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CB7D3-B2F0-40B6-AF73-532F04CAB872}" type="datetime1">
              <a:rPr lang="en-US" smtClean="0"/>
              <a:t>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An Introduction to IJ by Theophilus Abbah</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C3378-6DC5-4500-A0E2-32DDC6D2CCC7}" type="slidenum">
              <a:rPr lang="en-US" smtClean="0"/>
              <a:t>‹#›</a:t>
            </a:fld>
            <a:endParaRPr lang="en-US"/>
          </a:p>
        </p:txBody>
      </p:sp>
    </p:spTree>
    <p:extLst>
      <p:ext uri="{BB962C8B-B14F-4D97-AF65-F5344CB8AC3E}">
        <p14:creationId xmlns:p14="http://schemas.microsoft.com/office/powerpoint/2010/main" val="2598356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Investigative Reporting</a:t>
            </a:r>
            <a:endParaRPr lang="en-US" dirty="0"/>
          </a:p>
        </p:txBody>
      </p:sp>
      <p:sp>
        <p:nvSpPr>
          <p:cNvPr id="3" name="Subtitle 2"/>
          <p:cNvSpPr>
            <a:spLocks noGrp="1"/>
          </p:cNvSpPr>
          <p:nvPr>
            <p:ph type="subTitle" idx="1"/>
          </p:nvPr>
        </p:nvSpPr>
        <p:spPr/>
        <p:txBody>
          <a:bodyPr/>
          <a:lstStyle/>
          <a:p>
            <a:r>
              <a:rPr lang="en-US" dirty="0" smtClean="0"/>
              <a:t>An introduction</a:t>
            </a:r>
          </a:p>
          <a:p>
            <a:r>
              <a:rPr lang="en-US" dirty="0" smtClean="0"/>
              <a:t>By</a:t>
            </a:r>
          </a:p>
          <a:p>
            <a:r>
              <a:rPr lang="en-US" dirty="0" err="1" smtClean="0"/>
              <a:t>Theophilus</a:t>
            </a:r>
            <a:r>
              <a:rPr lang="en-US" dirty="0" smtClean="0"/>
              <a:t> </a:t>
            </a:r>
            <a:r>
              <a:rPr lang="en-US" dirty="0" err="1" smtClean="0"/>
              <a:t>Abbah</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a:t>
            </a:fld>
            <a:endParaRPr lang="en-US"/>
          </a:p>
        </p:txBody>
      </p:sp>
    </p:spTree>
    <p:extLst>
      <p:ext uri="{BB962C8B-B14F-4D97-AF65-F5344CB8AC3E}">
        <p14:creationId xmlns:p14="http://schemas.microsoft.com/office/powerpoint/2010/main" val="1235931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names given to this genre of journalism</a:t>
            </a:r>
            <a:endParaRPr lang="en-US" dirty="0"/>
          </a:p>
        </p:txBody>
      </p:sp>
      <p:sp>
        <p:nvSpPr>
          <p:cNvPr id="3" name="Content Placeholder 2"/>
          <p:cNvSpPr>
            <a:spLocks noGrp="1"/>
          </p:cNvSpPr>
          <p:nvPr>
            <p:ph idx="1"/>
          </p:nvPr>
        </p:nvSpPr>
        <p:spPr/>
        <p:txBody>
          <a:bodyPr/>
          <a:lstStyle/>
          <a:p>
            <a:r>
              <a:rPr lang="en-US" dirty="0" smtClean="0"/>
              <a:t>Enterprise Reporting</a:t>
            </a:r>
          </a:p>
          <a:p>
            <a:r>
              <a:rPr lang="en-US" dirty="0" smtClean="0"/>
              <a:t>Critical Reporting</a:t>
            </a:r>
          </a:p>
          <a:p>
            <a:r>
              <a:rPr lang="en-US" dirty="0" smtClean="0"/>
              <a:t>Crusading Journalism</a:t>
            </a:r>
          </a:p>
          <a:p>
            <a:r>
              <a:rPr lang="en-US" dirty="0" smtClean="0"/>
              <a:t>Forensic Journalism</a:t>
            </a:r>
          </a:p>
          <a:p>
            <a:r>
              <a:rPr lang="en-US" dirty="0" smtClean="0"/>
              <a:t>Data Journalism (a branch of investigative journalism)</a:t>
            </a:r>
          </a:p>
          <a:p>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10</a:t>
            </a:fld>
            <a:endParaRPr lang="en-US"/>
          </a:p>
        </p:txBody>
      </p:sp>
    </p:spTree>
    <p:extLst>
      <p:ext uri="{BB962C8B-B14F-4D97-AF65-F5344CB8AC3E}">
        <p14:creationId xmlns:p14="http://schemas.microsoft.com/office/powerpoint/2010/main" val="54563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IJ is </a:t>
            </a:r>
            <a:r>
              <a:rPr lang="en-US" dirty="0" smtClean="0">
                <a:solidFill>
                  <a:srgbClr val="FF0000"/>
                </a:solidFill>
              </a:rPr>
              <a:t>NOT</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 It’s not an exclusive story – a story based on an interaction with a source: privileged interview or document</a:t>
            </a:r>
          </a:p>
          <a:p>
            <a:r>
              <a:rPr lang="en-US" dirty="0" smtClean="0"/>
              <a:t>It’s not a long feature story on a contemporary issue.</a:t>
            </a:r>
          </a:p>
          <a:p>
            <a:r>
              <a:rPr lang="en-US" dirty="0" smtClean="0"/>
              <a:t>It’s not a report from a parliamentary committee’s investigation or a judicial panel. Example, </a:t>
            </a:r>
            <a:r>
              <a:rPr lang="en-US" dirty="0" err="1" smtClean="0"/>
              <a:t>Ribadu</a:t>
            </a:r>
            <a:r>
              <a:rPr lang="en-US" dirty="0" smtClean="0"/>
              <a:t> Report on fraud in oil sector.</a:t>
            </a:r>
          </a:p>
          <a:p>
            <a:r>
              <a:rPr lang="en-US" dirty="0" smtClean="0"/>
              <a:t>It’s not the reporting of a hearsay from a ‘highly reliable source who cannot be quoted because he has no authority to speak on this issue.’</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11</a:t>
            </a:fld>
            <a:endParaRPr lang="en-US"/>
          </a:p>
        </p:txBody>
      </p:sp>
    </p:spTree>
    <p:extLst>
      <p:ext uri="{BB962C8B-B14F-4D97-AF65-F5344CB8AC3E}">
        <p14:creationId xmlns:p14="http://schemas.microsoft.com/office/powerpoint/2010/main" val="1550655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It’s scientific</a:t>
            </a:r>
            <a:endParaRPr lang="en-US" dirty="0"/>
          </a:p>
        </p:txBody>
      </p:sp>
      <p:sp>
        <p:nvSpPr>
          <p:cNvPr id="3" name="Content Placeholder 2"/>
          <p:cNvSpPr>
            <a:spLocks noGrp="1"/>
          </p:cNvSpPr>
          <p:nvPr>
            <p:ph idx="1"/>
          </p:nvPr>
        </p:nvSpPr>
        <p:spPr/>
        <p:txBody>
          <a:bodyPr>
            <a:normAutofit fontScale="85000" lnSpcReduction="20000"/>
          </a:bodyPr>
          <a:lstStyle/>
          <a:p>
            <a:r>
              <a:rPr lang="en-US" smtClean="0"/>
              <a:t>An investigative story must be </a:t>
            </a:r>
            <a:r>
              <a:rPr lang="en-US" smtClean="0">
                <a:solidFill>
                  <a:srgbClr val="FF0000"/>
                </a:solidFill>
              </a:rPr>
              <a:t>scientific</a:t>
            </a:r>
            <a:r>
              <a:rPr lang="en-US" smtClean="0"/>
              <a:t>. How?</a:t>
            </a:r>
          </a:p>
          <a:p>
            <a:r>
              <a:rPr lang="en-US" smtClean="0"/>
              <a:t>There is </a:t>
            </a:r>
            <a:r>
              <a:rPr lang="en-US" smtClean="0">
                <a:solidFill>
                  <a:srgbClr val="FF0000"/>
                </a:solidFill>
              </a:rPr>
              <a:t>the story idea </a:t>
            </a:r>
            <a:r>
              <a:rPr lang="en-US" smtClean="0"/>
              <a:t>(from documents, radio, beer parlour, parliamentary debate, etc.)</a:t>
            </a:r>
          </a:p>
          <a:p>
            <a:r>
              <a:rPr lang="en-US" smtClean="0"/>
              <a:t>You form your </a:t>
            </a:r>
            <a:r>
              <a:rPr lang="en-US" smtClean="0">
                <a:solidFill>
                  <a:srgbClr val="FF0000"/>
                </a:solidFill>
              </a:rPr>
              <a:t>hypothesis</a:t>
            </a:r>
            <a:r>
              <a:rPr lang="en-US" smtClean="0"/>
              <a:t> of what you need to find out and how</a:t>
            </a:r>
          </a:p>
          <a:p>
            <a:r>
              <a:rPr lang="en-US" smtClean="0"/>
              <a:t>You study what others have written about the story you’re working on (like </a:t>
            </a:r>
            <a:r>
              <a:rPr lang="en-US" smtClean="0">
                <a:solidFill>
                  <a:srgbClr val="FF0000"/>
                </a:solidFill>
              </a:rPr>
              <a:t>Literature Review)</a:t>
            </a:r>
          </a:p>
          <a:p>
            <a:r>
              <a:rPr lang="en-US" smtClean="0"/>
              <a:t>Talk to </a:t>
            </a:r>
            <a:r>
              <a:rPr lang="en-US" smtClean="0">
                <a:solidFill>
                  <a:srgbClr val="FF0000"/>
                </a:solidFill>
              </a:rPr>
              <a:t>Experts</a:t>
            </a:r>
          </a:p>
          <a:p>
            <a:r>
              <a:rPr lang="en-US" smtClean="0">
                <a:solidFill>
                  <a:srgbClr val="FF0000"/>
                </a:solidFill>
              </a:rPr>
              <a:t>Go There</a:t>
            </a:r>
            <a:r>
              <a:rPr lang="en-US" smtClean="0"/>
              <a:t>: Enter the field to find out things for yourself.</a:t>
            </a:r>
          </a:p>
          <a:p>
            <a:r>
              <a:rPr lang="en-US" smtClean="0"/>
              <a:t>What did you </a:t>
            </a:r>
            <a:r>
              <a:rPr lang="en-US" smtClean="0">
                <a:solidFill>
                  <a:srgbClr val="FF0000"/>
                </a:solidFill>
              </a:rPr>
              <a:t>uncover</a:t>
            </a:r>
            <a:r>
              <a:rPr lang="en-US" smtClean="0"/>
              <a:t>? What is new? What is the </a:t>
            </a:r>
            <a:r>
              <a:rPr lang="en-US" smtClean="0">
                <a:solidFill>
                  <a:srgbClr val="FF0000"/>
                </a:solidFill>
              </a:rPr>
              <a:t>evidence</a:t>
            </a:r>
            <a:r>
              <a:rPr lang="en-US" smtClean="0"/>
              <a:t> of what you claimed to have discovered?</a:t>
            </a:r>
          </a:p>
          <a:p>
            <a:endParaRPr lang="en-US" dirty="0"/>
          </a:p>
        </p:txBody>
      </p:sp>
      <p:sp>
        <p:nvSpPr>
          <p:cNvPr id="7" name="Footer Placeholder 6"/>
          <p:cNvSpPr>
            <a:spLocks noGrp="1"/>
          </p:cNvSpPr>
          <p:nvPr>
            <p:ph type="ftr" sz="quarter" idx="11"/>
          </p:nvPr>
        </p:nvSpPr>
        <p:spPr/>
        <p:txBody>
          <a:bodyPr/>
          <a:lstStyle/>
          <a:p>
            <a:r>
              <a:rPr lang="en-US" smtClean="0"/>
              <a:t>An Introduction to IJ by Theophilus Abbah</a:t>
            </a:r>
            <a:endParaRPr lang="en-US"/>
          </a:p>
        </p:txBody>
      </p:sp>
      <p:sp>
        <p:nvSpPr>
          <p:cNvPr id="8" name="Slide Number Placeholder 7"/>
          <p:cNvSpPr>
            <a:spLocks noGrp="1"/>
          </p:cNvSpPr>
          <p:nvPr>
            <p:ph type="sldNum" sz="quarter" idx="12"/>
          </p:nvPr>
        </p:nvSpPr>
        <p:spPr/>
        <p:txBody>
          <a:bodyPr/>
          <a:lstStyle/>
          <a:p>
            <a:fld id="{490C3378-6DC5-4500-A0E2-32DDC6D2CCC7}" type="slidenum">
              <a:rPr lang="en-US" smtClean="0"/>
              <a:t>12</a:t>
            </a:fld>
            <a:endParaRPr lang="en-US"/>
          </a:p>
        </p:txBody>
      </p:sp>
    </p:spTree>
    <p:extLst>
      <p:ext uri="{BB962C8B-B14F-4D97-AF65-F5344CB8AC3E}">
        <p14:creationId xmlns:p14="http://schemas.microsoft.com/office/powerpoint/2010/main" val="1295308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Mark Hunter on Investigative Journalism</a:t>
            </a:r>
            <a:endParaRPr lang="en-US" dirty="0"/>
          </a:p>
        </p:txBody>
      </p:sp>
      <p:sp>
        <p:nvSpPr>
          <p:cNvPr id="9" name="Content Placeholder 8"/>
          <p:cNvSpPr>
            <a:spLocks noGrp="1"/>
          </p:cNvSpPr>
          <p:nvPr>
            <p:ph sz="half" idx="1"/>
          </p:nvPr>
        </p:nvSpPr>
        <p:spPr/>
        <p:txBody>
          <a:bodyPr>
            <a:normAutofit fontScale="77500" lnSpcReduction="20000"/>
          </a:bodyPr>
          <a:lstStyle/>
          <a:p>
            <a:r>
              <a:rPr lang="en-US" dirty="0" smtClean="0">
                <a:solidFill>
                  <a:srgbClr val="FF0000"/>
                </a:solidFill>
              </a:rPr>
              <a:t>Conventional</a:t>
            </a:r>
          </a:p>
          <a:p>
            <a:r>
              <a:rPr lang="en-US" dirty="0"/>
              <a:t>Information is gathered and reported at a </a:t>
            </a:r>
            <a:r>
              <a:rPr lang="en-US" dirty="0" smtClean="0"/>
              <a:t>fixed rhythm </a:t>
            </a:r>
            <a:r>
              <a:rPr lang="en-US" dirty="0"/>
              <a:t>(daily, weekly, monthly</a:t>
            </a:r>
            <a:r>
              <a:rPr lang="en-US" dirty="0" smtClean="0"/>
              <a:t>).</a:t>
            </a:r>
          </a:p>
          <a:p>
            <a:r>
              <a:rPr lang="en-US" dirty="0"/>
              <a:t>Research is completed swiftly. No further research </a:t>
            </a:r>
            <a:r>
              <a:rPr lang="en-US" dirty="0" smtClean="0"/>
              <a:t>is done </a:t>
            </a:r>
            <a:r>
              <a:rPr lang="en-US" dirty="0"/>
              <a:t>once a story is </a:t>
            </a:r>
            <a:r>
              <a:rPr lang="en-US" dirty="0" smtClean="0"/>
              <a:t>completed.</a:t>
            </a:r>
          </a:p>
          <a:p>
            <a:r>
              <a:rPr lang="en-US" dirty="0"/>
              <a:t>The story is based on a necessary minimum </a:t>
            </a:r>
            <a:r>
              <a:rPr lang="en-US" dirty="0" smtClean="0"/>
              <a:t>of information </a:t>
            </a:r>
            <a:r>
              <a:rPr lang="en-US" dirty="0"/>
              <a:t>and can be very short</a:t>
            </a:r>
            <a:r>
              <a:rPr lang="en-US" dirty="0" smtClean="0"/>
              <a:t>.</a:t>
            </a:r>
          </a:p>
          <a:p>
            <a:r>
              <a:rPr lang="en-US" dirty="0"/>
              <a:t>The declarations of sources can substitute </a:t>
            </a:r>
            <a:r>
              <a:rPr lang="en-US" dirty="0" smtClean="0"/>
              <a:t>for documentation</a:t>
            </a:r>
            <a:r>
              <a:rPr lang="en-US" dirty="0"/>
              <a:t>.</a:t>
            </a:r>
          </a:p>
        </p:txBody>
      </p:sp>
      <p:sp>
        <p:nvSpPr>
          <p:cNvPr id="10" name="Content Placeholder 9"/>
          <p:cNvSpPr>
            <a:spLocks noGrp="1"/>
          </p:cNvSpPr>
          <p:nvPr>
            <p:ph sz="half" idx="2"/>
          </p:nvPr>
        </p:nvSpPr>
        <p:spPr/>
        <p:txBody>
          <a:bodyPr>
            <a:normAutofit fontScale="77500" lnSpcReduction="20000"/>
          </a:bodyPr>
          <a:lstStyle/>
          <a:p>
            <a:r>
              <a:rPr lang="en-US" dirty="0" smtClean="0">
                <a:solidFill>
                  <a:srgbClr val="FF0000"/>
                </a:solidFill>
              </a:rPr>
              <a:t>Investigative</a:t>
            </a:r>
          </a:p>
          <a:p>
            <a:r>
              <a:rPr lang="en-US" dirty="0"/>
              <a:t>Information cannot be published until its </a:t>
            </a:r>
            <a:r>
              <a:rPr lang="en-US" dirty="0" smtClean="0"/>
              <a:t>coherence and </a:t>
            </a:r>
            <a:r>
              <a:rPr lang="en-US" dirty="0"/>
              <a:t>completeness are assured</a:t>
            </a:r>
            <a:r>
              <a:rPr lang="en-US" dirty="0" smtClean="0"/>
              <a:t>.</a:t>
            </a:r>
          </a:p>
          <a:p>
            <a:r>
              <a:rPr lang="en-US" dirty="0"/>
              <a:t>Research continues until the story is </a:t>
            </a:r>
            <a:r>
              <a:rPr lang="en-US" dirty="0" smtClean="0"/>
              <a:t>confirmed, and </a:t>
            </a:r>
            <a:r>
              <a:rPr lang="en-US" dirty="0"/>
              <a:t>may continue after it is published</a:t>
            </a:r>
            <a:r>
              <a:rPr lang="en-US" dirty="0" smtClean="0"/>
              <a:t>.</a:t>
            </a:r>
          </a:p>
          <a:p>
            <a:r>
              <a:rPr lang="en-US" dirty="0"/>
              <a:t>The story is based on the obtainable </a:t>
            </a:r>
            <a:r>
              <a:rPr lang="en-US" dirty="0" smtClean="0"/>
              <a:t>maximum of </a:t>
            </a:r>
            <a:r>
              <a:rPr lang="en-US" dirty="0"/>
              <a:t>information, and can be very long</a:t>
            </a:r>
            <a:r>
              <a:rPr lang="en-US" dirty="0" smtClean="0"/>
              <a:t>.</a:t>
            </a:r>
          </a:p>
          <a:p>
            <a:r>
              <a:rPr lang="en-US" dirty="0"/>
              <a:t>The reportage requires documentation to </a:t>
            </a:r>
            <a:r>
              <a:rPr lang="en-US" dirty="0" smtClean="0"/>
              <a:t>support or </a:t>
            </a:r>
            <a:r>
              <a:rPr lang="en-US" dirty="0"/>
              <a:t>deny the declarations of sources.</a:t>
            </a:r>
          </a:p>
        </p:txBody>
      </p:sp>
      <p:sp>
        <p:nvSpPr>
          <p:cNvPr id="11" name="Footer Placeholder 10"/>
          <p:cNvSpPr>
            <a:spLocks noGrp="1"/>
          </p:cNvSpPr>
          <p:nvPr>
            <p:ph type="ftr" sz="quarter" idx="11"/>
          </p:nvPr>
        </p:nvSpPr>
        <p:spPr/>
        <p:txBody>
          <a:bodyPr/>
          <a:lstStyle/>
          <a:p>
            <a:r>
              <a:rPr lang="en-US" smtClean="0"/>
              <a:t>An Introduction to IJ by Theophilus Abbah</a:t>
            </a:r>
            <a:endParaRPr lang="en-US"/>
          </a:p>
        </p:txBody>
      </p:sp>
      <p:sp>
        <p:nvSpPr>
          <p:cNvPr id="12" name="Slide Number Placeholder 11"/>
          <p:cNvSpPr>
            <a:spLocks noGrp="1"/>
          </p:cNvSpPr>
          <p:nvPr>
            <p:ph type="sldNum" sz="quarter" idx="12"/>
          </p:nvPr>
        </p:nvSpPr>
        <p:spPr/>
        <p:txBody>
          <a:bodyPr/>
          <a:lstStyle/>
          <a:p>
            <a:fld id="{490C3378-6DC5-4500-A0E2-32DDC6D2CCC7}" type="slidenum">
              <a:rPr lang="en-US" smtClean="0"/>
              <a:t>13</a:t>
            </a:fld>
            <a:endParaRPr lang="en-US"/>
          </a:p>
        </p:txBody>
      </p:sp>
    </p:spTree>
    <p:extLst>
      <p:ext uri="{BB962C8B-B14F-4D97-AF65-F5344CB8AC3E}">
        <p14:creationId xmlns:p14="http://schemas.microsoft.com/office/powerpoint/2010/main" val="1190786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Ideas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 How much has been spent on the Turn-Around-Maintenance of the refineries? Who got the contracts? Are they politicians? How were the contracts awarded to them? What is their background? Why did the maintenance fail? Why can’t government recoup its money? What are the laws governing such contractual agreements? Why is no one punished? </a:t>
            </a:r>
            <a:endParaRPr lang="en-US" dirty="0"/>
          </a:p>
          <a:p>
            <a:r>
              <a:rPr lang="en-US" dirty="0" smtClean="0"/>
              <a:t>2. What changes have taken place in the daily consumption of petrol in Nigeria since the new price regime? Compare the trend with the era in which government paid subsidy to oil suppliers.</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14</a:t>
            </a:fld>
            <a:endParaRPr lang="en-US"/>
          </a:p>
        </p:txBody>
      </p:sp>
    </p:spTree>
    <p:extLst>
      <p:ext uri="{BB962C8B-B14F-4D97-AF65-F5344CB8AC3E}">
        <p14:creationId xmlns:p14="http://schemas.microsoft.com/office/powerpoint/2010/main" val="2632732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ideas 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Which are the lucrative oil wells and who owns them? </a:t>
            </a:r>
            <a:endParaRPr lang="en-US" dirty="0"/>
          </a:p>
          <a:p>
            <a:r>
              <a:rPr lang="en-US" dirty="0" smtClean="0"/>
              <a:t>4. Which States have benefitted from Petroleum Equalization Fund (PEF)? How much? Do oil marketers deserve what they receive under PEF? Were the petrol delivered or diverted?</a:t>
            </a:r>
          </a:p>
          <a:p>
            <a:r>
              <a:rPr lang="en-US" dirty="0" smtClean="0"/>
              <a:t>5. How much loses has NNPC incurred in the last 10 years and why? </a:t>
            </a:r>
          </a:p>
          <a:p>
            <a:r>
              <a:rPr lang="en-US" dirty="0" smtClean="0"/>
              <a:t>6. Why has the price of diesel gone up when  crude oil price is down? Have importers concentrated on petroleum more?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15</a:t>
            </a:fld>
            <a:endParaRPr lang="en-US"/>
          </a:p>
        </p:txBody>
      </p:sp>
    </p:spTree>
    <p:extLst>
      <p:ext uri="{BB962C8B-B14F-4D97-AF65-F5344CB8AC3E}">
        <p14:creationId xmlns:p14="http://schemas.microsoft.com/office/powerpoint/2010/main" val="2482239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ideas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7. An expose on Niger Delta Development Commission (NDDC). Why is it not delivering the goods?</a:t>
            </a:r>
          </a:p>
          <a:p>
            <a:r>
              <a:rPr lang="en-US" dirty="0" smtClean="0"/>
              <a:t>8. What do NNPC subsidiaries do? Have they outlived their usefulness?</a:t>
            </a:r>
          </a:p>
          <a:p>
            <a:r>
              <a:rPr lang="en-US" dirty="0" smtClean="0"/>
              <a:t>9. What NNPC expenditures are not related to oil production and sales? </a:t>
            </a:r>
          </a:p>
          <a:p>
            <a:r>
              <a:rPr lang="en-US" dirty="0" smtClean="0"/>
              <a:t>10. How are IOCs influencing the debate and passage of the PIB into law. What are the hidden agenda in PIB?</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16</a:t>
            </a:fld>
            <a:endParaRPr lang="en-US"/>
          </a:p>
        </p:txBody>
      </p:sp>
    </p:spTree>
    <p:extLst>
      <p:ext uri="{BB962C8B-B14F-4D97-AF65-F5344CB8AC3E}">
        <p14:creationId xmlns:p14="http://schemas.microsoft.com/office/powerpoint/2010/main" val="4430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Investigative Reporting</a:t>
            </a:r>
            <a:endParaRPr lang="en-US" dirty="0"/>
          </a:p>
        </p:txBody>
      </p:sp>
      <p:sp>
        <p:nvSpPr>
          <p:cNvPr id="3" name="Content Placeholder 2"/>
          <p:cNvSpPr>
            <a:spLocks noGrp="1"/>
          </p:cNvSpPr>
          <p:nvPr>
            <p:ph idx="1"/>
          </p:nvPr>
        </p:nvSpPr>
        <p:spPr/>
        <p:txBody>
          <a:bodyPr/>
          <a:lstStyle/>
          <a:p>
            <a:r>
              <a:rPr lang="en-US" dirty="0" smtClean="0"/>
              <a:t>Investigative Reporting is newspaper or broadcast journalism that focuses on long-term efforts to uncover corruption or misconduct, especially by public institutions and government. </a:t>
            </a:r>
            <a:r>
              <a:rPr lang="en-US" b="1" dirty="0" smtClean="0"/>
              <a:t>Microsoft ® Encarta ® </a:t>
            </a:r>
          </a:p>
          <a:p>
            <a:r>
              <a:rPr lang="en-US" b="1" dirty="0" smtClean="0"/>
              <a:t>The focus here is the infinitive verb “to uncover”</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2</a:t>
            </a:fld>
            <a:endParaRPr lang="en-US"/>
          </a:p>
        </p:txBody>
      </p:sp>
    </p:spTree>
    <p:extLst>
      <p:ext uri="{BB962C8B-B14F-4D97-AF65-F5344CB8AC3E}">
        <p14:creationId xmlns:p14="http://schemas.microsoft.com/office/powerpoint/2010/main" val="83087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investigative reporting?</a:t>
            </a:r>
            <a:endParaRPr lang="en-US" dirty="0"/>
          </a:p>
        </p:txBody>
      </p:sp>
      <p:sp>
        <p:nvSpPr>
          <p:cNvPr id="3" name="Content Placeholder 2"/>
          <p:cNvSpPr>
            <a:spLocks noGrp="1"/>
          </p:cNvSpPr>
          <p:nvPr>
            <p:ph idx="1"/>
          </p:nvPr>
        </p:nvSpPr>
        <p:spPr/>
        <p:txBody>
          <a:bodyPr/>
          <a:lstStyle/>
          <a:p>
            <a:r>
              <a:rPr lang="en-US" dirty="0" smtClean="0"/>
              <a:t>The Investigative Reporters and Editors (IRE) describes it  thus: Investigative reporters uncover facts and write articles that expose waste, wrongdoing, mismanagement, fraud, conflict of interest and abuse of authority. The stories promote change and reform.</a:t>
            </a:r>
          </a:p>
          <a:p>
            <a:r>
              <a:rPr lang="en-US" dirty="0" smtClean="0"/>
              <a:t>Again we return to the verb “uncover”</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3</a:t>
            </a:fld>
            <a:endParaRPr lang="en-US"/>
          </a:p>
        </p:txBody>
      </p:sp>
    </p:spTree>
    <p:extLst>
      <p:ext uri="{BB962C8B-B14F-4D97-AF65-F5344CB8AC3E}">
        <p14:creationId xmlns:p14="http://schemas.microsoft.com/office/powerpoint/2010/main" val="1856946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thoughts on investigative reporting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It’s the kind of journalism that reports what government or </a:t>
            </a:r>
            <a:r>
              <a:rPr lang="en-US" dirty="0" err="1" smtClean="0"/>
              <a:t>organisations</a:t>
            </a:r>
            <a:r>
              <a:rPr lang="en-US" dirty="0" smtClean="0"/>
              <a:t> do as against what they say.</a:t>
            </a:r>
          </a:p>
          <a:p>
            <a:r>
              <a:rPr lang="en-US" dirty="0" smtClean="0"/>
              <a:t>Government says one thing, but does something different. Example: budgets</a:t>
            </a:r>
          </a:p>
          <a:p>
            <a:r>
              <a:rPr lang="en-US" dirty="0" smtClean="0"/>
              <a:t>‘The reporting of concealed information.’</a:t>
            </a:r>
          </a:p>
          <a:p>
            <a:r>
              <a:rPr lang="en-US" dirty="0" smtClean="0"/>
              <a:t>‘Uncovering something somebody wants to keep secret’</a:t>
            </a:r>
          </a:p>
          <a:p>
            <a:r>
              <a:rPr lang="en-US" dirty="0" smtClean="0"/>
              <a:t>‘The journalism of outrage’</a:t>
            </a:r>
          </a:p>
          <a:p>
            <a:r>
              <a:rPr lang="en-US" dirty="0" smtClean="0"/>
              <a:t>‘ Investigative journalists are prepared to look beyond what is conventionally acceptable, behind the interpretations of events provided for us by authority and the authoritative.’</a:t>
            </a:r>
          </a:p>
          <a:p>
            <a:r>
              <a:rPr lang="en-US" dirty="0" smtClean="0"/>
              <a:t>Contemporary thoughts: It’s about showing trends and in-depth reporting. It may not necessarily demand exposing corruption, but highlighting issues to </a:t>
            </a:r>
            <a:r>
              <a:rPr lang="en-US" smtClean="0"/>
              <a:t>draw attention to them.</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4</a:t>
            </a:fld>
            <a:endParaRPr lang="en-US"/>
          </a:p>
        </p:txBody>
      </p:sp>
    </p:spTree>
    <p:extLst>
      <p:ext uri="{BB962C8B-B14F-4D97-AF65-F5344CB8AC3E}">
        <p14:creationId xmlns:p14="http://schemas.microsoft.com/office/powerpoint/2010/main" val="304317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investigative reporting?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IRE explains it thus: (1) It’s a crucial duty of journalists to serve the </a:t>
            </a:r>
            <a:r>
              <a:rPr lang="en-US" dirty="0" smtClean="0">
                <a:solidFill>
                  <a:srgbClr val="FF0000"/>
                </a:solidFill>
              </a:rPr>
              <a:t>public interest </a:t>
            </a:r>
            <a:r>
              <a:rPr lang="en-US" dirty="0" smtClean="0"/>
              <a:t>by acting as a watchdog on government, business, education, health, environment, safety and other institutions.</a:t>
            </a:r>
          </a:p>
          <a:p>
            <a:r>
              <a:rPr lang="en-US" dirty="0" smtClean="0"/>
              <a:t>It’s not about </a:t>
            </a:r>
            <a:r>
              <a:rPr lang="en-US" dirty="0" smtClean="0">
                <a:solidFill>
                  <a:srgbClr val="FF0000"/>
                </a:solidFill>
              </a:rPr>
              <a:t>being used to run down someone</a:t>
            </a:r>
          </a:p>
          <a:p>
            <a:r>
              <a:rPr lang="en-US" dirty="0" smtClean="0"/>
              <a:t>That duty is particularly important where agencies and institutions restrict the flow of information</a:t>
            </a:r>
          </a:p>
          <a:p>
            <a:r>
              <a:rPr lang="en-US" dirty="0" smtClean="0"/>
              <a:t>“The investigative journalist digs beneath the surface to help readers understand what’s going on in a complex world” – Gene Roberts, Editor, New York Times</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5</a:t>
            </a:fld>
            <a:endParaRPr lang="en-US"/>
          </a:p>
        </p:txBody>
      </p:sp>
    </p:spTree>
    <p:extLst>
      <p:ext uri="{BB962C8B-B14F-4D97-AF65-F5344CB8AC3E}">
        <p14:creationId xmlns:p14="http://schemas.microsoft.com/office/powerpoint/2010/main" val="2976664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 September 25, 1690 Benjamin Harris, the publisher of as Boston-based </a:t>
            </a:r>
            <a:r>
              <a:rPr lang="en-US" dirty="0" err="1" smtClean="0"/>
              <a:t>Publick</a:t>
            </a:r>
            <a:r>
              <a:rPr lang="en-US" dirty="0" smtClean="0"/>
              <a:t> Occurrences Both </a:t>
            </a:r>
            <a:r>
              <a:rPr lang="en-US" dirty="0" err="1" smtClean="0"/>
              <a:t>Forreign</a:t>
            </a:r>
            <a:r>
              <a:rPr lang="en-US" dirty="0" smtClean="0"/>
              <a:t> and </a:t>
            </a:r>
            <a:r>
              <a:rPr lang="en-US" dirty="0" err="1" smtClean="0"/>
              <a:t>Domestick</a:t>
            </a:r>
            <a:r>
              <a:rPr lang="en-US" dirty="0" smtClean="0"/>
              <a:t>, came out with a story of the poor treatment of French soldiers by Native Americans. He exposed specific evidence of outrageous conduct. </a:t>
            </a:r>
            <a:endParaRPr lang="en-US" dirty="0"/>
          </a:p>
          <a:p>
            <a:r>
              <a:rPr lang="en-US" dirty="0" smtClean="0"/>
              <a:t>It’s like going to the camps of Nigerian soldiers who are battling the </a:t>
            </a:r>
            <a:r>
              <a:rPr lang="en-US" dirty="0" err="1" smtClean="0"/>
              <a:t>Boko</a:t>
            </a:r>
            <a:r>
              <a:rPr lang="en-US" dirty="0" smtClean="0"/>
              <a:t> Haram sect, and telling the story of the harrowing experience of Nigerian soldiers.</a:t>
            </a:r>
          </a:p>
          <a:p>
            <a:r>
              <a:rPr lang="en-US" dirty="0" smtClean="0"/>
              <a:t>Unfortunately, five days after the publication, his license to print was revoked by government. </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6</a:t>
            </a:fld>
            <a:endParaRPr lang="en-US"/>
          </a:p>
        </p:txBody>
      </p:sp>
    </p:spTree>
    <p:extLst>
      <p:ext uri="{BB962C8B-B14F-4D97-AF65-F5344CB8AC3E}">
        <p14:creationId xmlns:p14="http://schemas.microsoft.com/office/powerpoint/2010/main" val="2416712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1721, James Franklin, in his Cato’s Letters, published a story which claimed the inoculation of the people against a disease by the Church was wickedness.</a:t>
            </a:r>
          </a:p>
          <a:p>
            <a:r>
              <a:rPr lang="en-US" dirty="0" smtClean="0"/>
              <a:t>For decades, there wasn’t much of daring reporting in the US after Franklin, simply because newspapers were partisan. They sang the praises of political figures or run down the opponents of their masters. There was no commitment to protecting public interest.</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7</a:t>
            </a:fld>
            <a:endParaRPr lang="en-US"/>
          </a:p>
        </p:txBody>
      </p:sp>
    </p:spTree>
    <p:extLst>
      <p:ext uri="{BB962C8B-B14F-4D97-AF65-F5344CB8AC3E}">
        <p14:creationId xmlns:p14="http://schemas.microsoft.com/office/powerpoint/2010/main" val="223101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Still on history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During the regime of American President Theodore Roosevelt (1901 – 1909) there was renewed movement of investigative journalism. He tagged such journalism as muckraking and called investigative journalists trouble-makers. However, IJ became a movement in 1902. Roosevelt, in response to reports by </a:t>
            </a:r>
            <a:r>
              <a:rPr lang="en-US" dirty="0" err="1" smtClean="0"/>
              <a:t>Ijs</a:t>
            </a:r>
            <a:r>
              <a:rPr lang="en-US" dirty="0" smtClean="0"/>
              <a:t>, enacted laws to respond to the issues raised. </a:t>
            </a:r>
            <a:r>
              <a:rPr lang="en-US" dirty="0" err="1" smtClean="0"/>
              <a:t>E.g</a:t>
            </a:r>
            <a:r>
              <a:rPr lang="en-US" dirty="0" smtClean="0"/>
              <a:t> The Meat Inspection Act of 1906 and Pure Food and Drugs Act of 1906. These were reforms that came as a reaction to  investigative reports.</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8</a:t>
            </a:fld>
            <a:endParaRPr lang="en-US"/>
          </a:p>
        </p:txBody>
      </p:sp>
    </p:spTree>
    <p:extLst>
      <p:ext uri="{BB962C8B-B14F-4D97-AF65-F5344CB8AC3E}">
        <p14:creationId xmlns:p14="http://schemas.microsoft.com/office/powerpoint/2010/main" val="42808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Watergate scandal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This was a landmark investigative reporting in Washington Post by Bob Woodward and Carl Bernstein in 1972 during the Richard Nixon administration.</a:t>
            </a:r>
          </a:p>
          <a:p>
            <a:r>
              <a:rPr lang="en-US" dirty="0" smtClean="0"/>
              <a:t>It was an expose on state-sponsorship of criminal act. The government sponsored the burglary and wire-taking of the headquarters of the Democratic Party located in Watergates Apartments.</a:t>
            </a:r>
          </a:p>
          <a:p>
            <a:r>
              <a:rPr lang="en-US" dirty="0" smtClean="0"/>
              <a:t>Five persons carried out the burglary. But an anonymous source revealed to the reporters that the crime was sponsored by Pentagon. As government continued to deny the crimes, so the reporters brought out more details about it. Eventually the parliament set up an investigative committee that proved the investigative journalists reports. In 1974, President </a:t>
            </a:r>
            <a:r>
              <a:rPr lang="en-US" dirty="0" err="1" smtClean="0"/>
              <a:t>Nixonto</a:t>
            </a:r>
            <a:r>
              <a:rPr lang="en-US" dirty="0" smtClean="0"/>
              <a:t> resign. This is the reference point in modern investigative reporting.</a:t>
            </a:r>
            <a:endParaRPr lang="en-US" dirty="0"/>
          </a:p>
        </p:txBody>
      </p:sp>
      <p:sp>
        <p:nvSpPr>
          <p:cNvPr id="4" name="Footer Placeholder 3"/>
          <p:cNvSpPr>
            <a:spLocks noGrp="1"/>
          </p:cNvSpPr>
          <p:nvPr>
            <p:ph type="ftr" sz="quarter" idx="11"/>
          </p:nvPr>
        </p:nvSpPr>
        <p:spPr/>
        <p:txBody>
          <a:bodyPr/>
          <a:lstStyle/>
          <a:p>
            <a:r>
              <a:rPr lang="en-US" smtClean="0"/>
              <a:t>An Introduction to IJ by Theophilus Abbah</a:t>
            </a:r>
            <a:endParaRPr lang="en-US"/>
          </a:p>
        </p:txBody>
      </p:sp>
      <p:sp>
        <p:nvSpPr>
          <p:cNvPr id="5" name="Slide Number Placeholder 4"/>
          <p:cNvSpPr>
            <a:spLocks noGrp="1"/>
          </p:cNvSpPr>
          <p:nvPr>
            <p:ph type="sldNum" sz="quarter" idx="12"/>
          </p:nvPr>
        </p:nvSpPr>
        <p:spPr/>
        <p:txBody>
          <a:bodyPr/>
          <a:lstStyle/>
          <a:p>
            <a:fld id="{490C3378-6DC5-4500-A0E2-32DDC6D2CCC7}" type="slidenum">
              <a:rPr lang="en-US" smtClean="0"/>
              <a:t>9</a:t>
            </a:fld>
            <a:endParaRPr lang="en-US"/>
          </a:p>
        </p:txBody>
      </p:sp>
    </p:spTree>
    <p:extLst>
      <p:ext uri="{BB962C8B-B14F-4D97-AF65-F5344CB8AC3E}">
        <p14:creationId xmlns:p14="http://schemas.microsoft.com/office/powerpoint/2010/main" val="3195655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1441</Words>
  <Application>Microsoft Office PowerPoint</Application>
  <PresentationFormat>On-screen Show (4:3)</PresentationFormat>
  <Paragraphs>113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Investigative Reporting</vt:lpstr>
      <vt:lpstr>Defining Investigative Reporting</vt:lpstr>
      <vt:lpstr>What is investigative reporting?</vt:lpstr>
      <vt:lpstr>Other thoughts on investigative reporting</vt:lpstr>
      <vt:lpstr>Why investigative reporting?</vt:lpstr>
      <vt:lpstr>A brief history</vt:lpstr>
      <vt:lpstr>A brief history</vt:lpstr>
      <vt:lpstr>Still on history</vt:lpstr>
      <vt:lpstr>The Watergate scandal</vt:lpstr>
      <vt:lpstr>Other names given to this genre of journalism</vt:lpstr>
      <vt:lpstr>What IJ is NOT</vt:lpstr>
      <vt:lpstr>It’s scientific</vt:lpstr>
      <vt:lpstr>Mark Hunter on Investigative Journalism</vt:lpstr>
      <vt:lpstr>Story Ideas</vt:lpstr>
      <vt:lpstr>Story ideas contd.</vt:lpstr>
      <vt:lpstr>Story ideas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Investigative Reporting</dc:title>
  <dc:creator>THEOPHILUS</dc:creator>
  <cp:lastModifiedBy>user</cp:lastModifiedBy>
  <cp:revision>45</cp:revision>
  <dcterms:created xsi:type="dcterms:W3CDTF">2015-01-20T22:31:40Z</dcterms:created>
  <dcterms:modified xsi:type="dcterms:W3CDTF">2018-01-25T02:40:30Z</dcterms:modified>
</cp:coreProperties>
</file>