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11773-79E8-46B1-8E13-0B487C93B7C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3E8C9A28-C523-4DC0-A0B6-1A9962A8DC9D}">
      <dgm:prSet phldrT="[Text]"/>
      <dgm:spPr/>
      <dgm:t>
        <a:bodyPr/>
        <a:lstStyle/>
        <a:p>
          <a:r>
            <a:rPr lang="en-US" dirty="0" smtClean="0"/>
            <a:t>Objectives</a:t>
          </a:r>
          <a:endParaRPr lang="en-GB" dirty="0"/>
        </a:p>
      </dgm:t>
    </dgm:pt>
    <dgm:pt modelId="{09B00BE7-06FC-49B5-BE70-0C9E54F4E96C}" type="parTrans" cxnId="{6DCAFEA7-301E-46FD-98A2-A5BDA4C79098}">
      <dgm:prSet/>
      <dgm:spPr/>
      <dgm:t>
        <a:bodyPr/>
        <a:lstStyle/>
        <a:p>
          <a:endParaRPr lang="en-GB"/>
        </a:p>
      </dgm:t>
    </dgm:pt>
    <dgm:pt modelId="{82DCB7F5-1585-4868-9C80-200F9DA1BB1D}" type="sibTrans" cxnId="{6DCAFEA7-301E-46FD-98A2-A5BDA4C79098}">
      <dgm:prSet/>
      <dgm:spPr/>
      <dgm:t>
        <a:bodyPr/>
        <a:lstStyle/>
        <a:p>
          <a:endParaRPr lang="en-GB"/>
        </a:p>
      </dgm:t>
    </dgm:pt>
    <dgm:pt modelId="{DB012FD3-0B93-4EBD-94AC-22122F3518F0}">
      <dgm:prSet phldrT="[Text]"/>
      <dgm:spPr/>
      <dgm:t>
        <a:bodyPr/>
        <a:lstStyle/>
        <a:p>
          <a:r>
            <a:rPr lang="en-US" dirty="0" smtClean="0"/>
            <a:t>Expose Wrongdoing</a:t>
          </a:r>
          <a:endParaRPr lang="en-GB" dirty="0"/>
        </a:p>
      </dgm:t>
    </dgm:pt>
    <dgm:pt modelId="{B350FBC8-31D3-4288-87F7-68EAC27FF1B1}" type="parTrans" cxnId="{F375C894-C5D8-4D09-B295-888316E00A86}">
      <dgm:prSet/>
      <dgm:spPr/>
      <dgm:t>
        <a:bodyPr/>
        <a:lstStyle/>
        <a:p>
          <a:endParaRPr lang="en-GB"/>
        </a:p>
      </dgm:t>
    </dgm:pt>
    <dgm:pt modelId="{97BA3685-9614-412A-92DC-B26427D8492A}" type="sibTrans" cxnId="{F375C894-C5D8-4D09-B295-888316E00A86}">
      <dgm:prSet/>
      <dgm:spPr/>
      <dgm:t>
        <a:bodyPr/>
        <a:lstStyle/>
        <a:p>
          <a:endParaRPr lang="en-GB"/>
        </a:p>
      </dgm:t>
    </dgm:pt>
    <dgm:pt modelId="{9379BB2E-3AF5-42A5-890D-C78C13716F89}">
      <dgm:prSet phldrT="[Text]"/>
      <dgm:spPr/>
      <dgm:t>
        <a:bodyPr/>
        <a:lstStyle/>
        <a:p>
          <a:r>
            <a:rPr lang="en-US" dirty="0" smtClean="0"/>
            <a:t>Expose mismanagement</a:t>
          </a:r>
          <a:endParaRPr lang="en-GB" dirty="0"/>
        </a:p>
      </dgm:t>
    </dgm:pt>
    <dgm:pt modelId="{2617C4B7-E911-450C-AB1E-057631F7D2EC}" type="parTrans" cxnId="{BE3EE9D6-AC55-4370-98EF-6F6182A60DFE}">
      <dgm:prSet/>
      <dgm:spPr/>
      <dgm:t>
        <a:bodyPr/>
        <a:lstStyle/>
        <a:p>
          <a:endParaRPr lang="en-GB"/>
        </a:p>
      </dgm:t>
    </dgm:pt>
    <dgm:pt modelId="{0938E46A-D14B-4FC5-A32B-2A262B9BE6BE}" type="sibTrans" cxnId="{BE3EE9D6-AC55-4370-98EF-6F6182A60DFE}">
      <dgm:prSet/>
      <dgm:spPr/>
      <dgm:t>
        <a:bodyPr/>
        <a:lstStyle/>
        <a:p>
          <a:endParaRPr lang="en-GB"/>
        </a:p>
      </dgm:t>
    </dgm:pt>
    <dgm:pt modelId="{7E9DB575-7CDE-43D7-8521-78482DEC770B}">
      <dgm:prSet phldrT="[Text]"/>
      <dgm:spPr/>
      <dgm:t>
        <a:bodyPr/>
        <a:lstStyle/>
        <a:p>
          <a:r>
            <a:rPr lang="en-US" dirty="0" smtClean="0"/>
            <a:t>Justifications</a:t>
          </a:r>
          <a:endParaRPr lang="en-GB" dirty="0"/>
        </a:p>
      </dgm:t>
    </dgm:pt>
    <dgm:pt modelId="{4934EF43-1A18-4DF9-8F2A-CE7667710B1B}" type="parTrans" cxnId="{27BCF665-E603-44BE-BB22-3A15645CE501}">
      <dgm:prSet/>
      <dgm:spPr/>
      <dgm:t>
        <a:bodyPr/>
        <a:lstStyle/>
        <a:p>
          <a:endParaRPr lang="en-GB"/>
        </a:p>
      </dgm:t>
    </dgm:pt>
    <dgm:pt modelId="{B735F3D7-41A4-40BB-8653-BA3EA45A90D5}" type="sibTrans" cxnId="{27BCF665-E603-44BE-BB22-3A15645CE501}">
      <dgm:prSet/>
      <dgm:spPr/>
      <dgm:t>
        <a:bodyPr/>
        <a:lstStyle/>
        <a:p>
          <a:endParaRPr lang="en-GB"/>
        </a:p>
      </dgm:t>
    </dgm:pt>
    <dgm:pt modelId="{F95ECCCF-1230-45F4-8097-CC9C2067587C}">
      <dgm:prSet phldrT="[Text]"/>
      <dgm:spPr/>
      <dgm:t>
        <a:bodyPr/>
        <a:lstStyle/>
        <a:p>
          <a:r>
            <a:rPr lang="en-US" dirty="0" smtClean="0"/>
            <a:t>Section 22 of the Nigerian Constitution empowers journalists to hold government accountable:</a:t>
          </a:r>
          <a:endParaRPr lang="en-GB" dirty="0"/>
        </a:p>
      </dgm:t>
    </dgm:pt>
    <dgm:pt modelId="{D936F6C7-413E-4444-B5CB-408ECD6930FD}" type="parTrans" cxnId="{0E898E25-322F-40E1-B2FF-0B63F878EB84}">
      <dgm:prSet/>
      <dgm:spPr/>
      <dgm:t>
        <a:bodyPr/>
        <a:lstStyle/>
        <a:p>
          <a:endParaRPr lang="en-GB"/>
        </a:p>
      </dgm:t>
    </dgm:pt>
    <dgm:pt modelId="{8004F195-E655-4A4E-A7B0-CF2ABBBB89DC}" type="sibTrans" cxnId="{0E898E25-322F-40E1-B2FF-0B63F878EB84}">
      <dgm:prSet/>
      <dgm:spPr/>
      <dgm:t>
        <a:bodyPr/>
        <a:lstStyle/>
        <a:p>
          <a:endParaRPr lang="en-GB"/>
        </a:p>
      </dgm:t>
    </dgm:pt>
    <dgm:pt modelId="{A57D2F28-24BF-4FCA-AA14-EE0B745B3BC1}">
      <dgm:prSet phldrT="[Text]"/>
      <dgm:spPr/>
      <dgm:t>
        <a:bodyPr/>
        <a:lstStyle/>
        <a:p>
          <a:r>
            <a:rPr lang="en-US" dirty="0" smtClean="0"/>
            <a:t>It says:</a:t>
          </a:r>
          <a:r>
            <a:rPr lang="en-GB" dirty="0" smtClean="0"/>
            <a:t>“the press, radio, television and other agencies of mass media shall at all times be free to uphold the fundamental objectives contained in this chapter and uphold the responsibility and accountability of the government to the people</a:t>
          </a:r>
          <a:endParaRPr lang="en-GB" dirty="0"/>
        </a:p>
      </dgm:t>
    </dgm:pt>
    <dgm:pt modelId="{4D61F3D7-C142-4DDD-BD90-D7BA78BDF814}" type="parTrans" cxnId="{4AEA527E-9F74-43DA-A944-3AEE077059B9}">
      <dgm:prSet/>
      <dgm:spPr/>
      <dgm:t>
        <a:bodyPr/>
        <a:lstStyle/>
        <a:p>
          <a:endParaRPr lang="en-GB"/>
        </a:p>
      </dgm:t>
    </dgm:pt>
    <dgm:pt modelId="{3669B7D3-8AF9-47CB-894C-090492AB2879}" type="sibTrans" cxnId="{4AEA527E-9F74-43DA-A944-3AEE077059B9}">
      <dgm:prSet/>
      <dgm:spPr/>
      <dgm:t>
        <a:bodyPr/>
        <a:lstStyle/>
        <a:p>
          <a:endParaRPr lang="en-GB"/>
        </a:p>
      </dgm:t>
    </dgm:pt>
    <dgm:pt modelId="{BA09A296-38AE-455B-BB5F-A7E6B9AADFEE}">
      <dgm:prSet phldrT="[Text]"/>
      <dgm:spPr/>
      <dgm:t>
        <a:bodyPr/>
        <a:lstStyle/>
        <a:p>
          <a:r>
            <a:rPr lang="en-US" dirty="0" smtClean="0"/>
            <a:t>Justifications</a:t>
          </a:r>
          <a:endParaRPr lang="en-GB" dirty="0"/>
        </a:p>
      </dgm:t>
    </dgm:pt>
    <dgm:pt modelId="{A71026FA-6097-45E8-87D1-CAF038DF7ED4}" type="parTrans" cxnId="{7CC0DD4E-0186-4C23-853F-7EAA38F70419}">
      <dgm:prSet/>
      <dgm:spPr/>
      <dgm:t>
        <a:bodyPr/>
        <a:lstStyle/>
        <a:p>
          <a:endParaRPr lang="en-GB"/>
        </a:p>
      </dgm:t>
    </dgm:pt>
    <dgm:pt modelId="{4E4F50A5-57EC-44CA-B4C8-E0659F540F2F}" type="sibTrans" cxnId="{7CC0DD4E-0186-4C23-853F-7EAA38F70419}">
      <dgm:prSet/>
      <dgm:spPr/>
      <dgm:t>
        <a:bodyPr/>
        <a:lstStyle/>
        <a:p>
          <a:endParaRPr lang="en-GB"/>
        </a:p>
      </dgm:t>
    </dgm:pt>
    <dgm:pt modelId="{79EB6FBE-582B-4591-9EDF-96279E1F01E1}">
      <dgm:prSet phldrT="[Text]"/>
      <dgm:spPr/>
      <dgm:t>
        <a:bodyPr/>
        <a:lstStyle/>
        <a:p>
          <a:r>
            <a:rPr lang="en-GB" i="0" dirty="0" smtClean="0"/>
            <a:t>Section 39(1): Every person shall be entitled to freedom of expression, including freedom to hold opinions and to receive and impart ideas and information without interference.</a:t>
          </a:r>
          <a:endParaRPr lang="en-GB" i="0" dirty="0"/>
        </a:p>
      </dgm:t>
    </dgm:pt>
    <dgm:pt modelId="{C4623E68-320D-4829-84D4-75CF9189CE13}" type="parTrans" cxnId="{B3D741E1-AB2D-4D4A-B780-9DEAA31A0E82}">
      <dgm:prSet/>
      <dgm:spPr/>
      <dgm:t>
        <a:bodyPr/>
        <a:lstStyle/>
        <a:p>
          <a:endParaRPr lang="en-GB"/>
        </a:p>
      </dgm:t>
    </dgm:pt>
    <dgm:pt modelId="{AC80F589-E842-4E7D-8281-48D8E0099E68}" type="sibTrans" cxnId="{B3D741E1-AB2D-4D4A-B780-9DEAA31A0E82}">
      <dgm:prSet/>
      <dgm:spPr/>
      <dgm:t>
        <a:bodyPr/>
        <a:lstStyle/>
        <a:p>
          <a:endParaRPr lang="en-GB"/>
        </a:p>
      </dgm:t>
    </dgm:pt>
    <dgm:pt modelId="{6151C81F-883C-41F0-BE8E-A75D22DD770C}">
      <dgm:prSet phldrT="[Text]" phldr="1"/>
      <dgm:spPr/>
      <dgm:t>
        <a:bodyPr/>
        <a:lstStyle/>
        <a:p>
          <a:endParaRPr lang="en-GB"/>
        </a:p>
      </dgm:t>
    </dgm:pt>
    <dgm:pt modelId="{0AAF6A7D-B6AD-45C9-9FB8-AD49FFF371EB}" type="parTrans" cxnId="{6589CA04-3F79-4640-8C4A-5E03EAD1E04C}">
      <dgm:prSet/>
      <dgm:spPr/>
      <dgm:t>
        <a:bodyPr/>
        <a:lstStyle/>
        <a:p>
          <a:endParaRPr lang="en-GB"/>
        </a:p>
      </dgm:t>
    </dgm:pt>
    <dgm:pt modelId="{7B7BD3FD-9221-4FCC-9FA4-086D66441E54}" type="sibTrans" cxnId="{6589CA04-3F79-4640-8C4A-5E03EAD1E04C}">
      <dgm:prSet/>
      <dgm:spPr/>
      <dgm:t>
        <a:bodyPr/>
        <a:lstStyle/>
        <a:p>
          <a:endParaRPr lang="en-GB"/>
        </a:p>
      </dgm:t>
    </dgm:pt>
    <dgm:pt modelId="{37F7ABAC-EF4E-4584-A814-8B93EEFFECBE}">
      <dgm:prSet phldrT="[Text]"/>
      <dgm:spPr/>
      <dgm:t>
        <a:bodyPr/>
        <a:lstStyle/>
        <a:p>
          <a:r>
            <a:rPr lang="en-US" dirty="0" smtClean="0"/>
            <a:t>Expose Waste</a:t>
          </a:r>
          <a:endParaRPr lang="en-GB" dirty="0"/>
        </a:p>
      </dgm:t>
    </dgm:pt>
    <dgm:pt modelId="{FFF7A113-4AF5-4B4C-A210-EB0062038077}" type="parTrans" cxnId="{7B3E4F3A-A2EA-477A-BEA1-72F2A2D4092D}">
      <dgm:prSet/>
      <dgm:spPr/>
      <dgm:t>
        <a:bodyPr/>
        <a:lstStyle/>
        <a:p>
          <a:endParaRPr lang="en-GB"/>
        </a:p>
      </dgm:t>
    </dgm:pt>
    <dgm:pt modelId="{C0C24AFE-555E-40BA-89B0-B50EB701A4C4}" type="sibTrans" cxnId="{7B3E4F3A-A2EA-477A-BEA1-72F2A2D4092D}">
      <dgm:prSet/>
      <dgm:spPr/>
      <dgm:t>
        <a:bodyPr/>
        <a:lstStyle/>
        <a:p>
          <a:endParaRPr lang="en-GB"/>
        </a:p>
      </dgm:t>
    </dgm:pt>
    <dgm:pt modelId="{1DC371FB-6623-47E7-9450-62E156591317}">
      <dgm:prSet phldrT="[Text]"/>
      <dgm:spPr/>
      <dgm:t>
        <a:bodyPr/>
        <a:lstStyle/>
        <a:p>
          <a:r>
            <a:rPr lang="en-US" dirty="0" smtClean="0"/>
            <a:t>Uncover corruption</a:t>
          </a:r>
          <a:endParaRPr lang="en-GB" dirty="0"/>
        </a:p>
      </dgm:t>
    </dgm:pt>
    <dgm:pt modelId="{3D610AD8-D47D-4FFF-A0E1-724DC8715FDA}" type="parTrans" cxnId="{C11E81A8-7D76-4782-983A-BD95A002081F}">
      <dgm:prSet/>
      <dgm:spPr/>
      <dgm:t>
        <a:bodyPr/>
        <a:lstStyle/>
        <a:p>
          <a:endParaRPr lang="en-GB"/>
        </a:p>
      </dgm:t>
    </dgm:pt>
    <dgm:pt modelId="{AB5191CF-27E1-4FFF-A7CB-9B6838F56D57}" type="sibTrans" cxnId="{C11E81A8-7D76-4782-983A-BD95A002081F}">
      <dgm:prSet/>
      <dgm:spPr/>
      <dgm:t>
        <a:bodyPr/>
        <a:lstStyle/>
        <a:p>
          <a:endParaRPr lang="en-GB"/>
        </a:p>
      </dgm:t>
    </dgm:pt>
    <dgm:pt modelId="{BFAAB19D-9BB0-4CD3-8CDC-3EE861357BDE}">
      <dgm:prSet phldrT="[Text]"/>
      <dgm:spPr/>
      <dgm:t>
        <a:bodyPr/>
        <a:lstStyle/>
        <a:p>
          <a:r>
            <a:rPr lang="en-US" dirty="0" smtClean="0"/>
            <a:t>Uncover secrets – what some persons want hidden</a:t>
          </a:r>
          <a:endParaRPr lang="en-GB" dirty="0"/>
        </a:p>
      </dgm:t>
    </dgm:pt>
    <dgm:pt modelId="{62DD3308-D94D-4C51-8B51-85442BF7CFA9}" type="parTrans" cxnId="{8CBBD9C6-C49A-4579-832E-72AC89DC8E44}">
      <dgm:prSet/>
      <dgm:spPr/>
      <dgm:t>
        <a:bodyPr/>
        <a:lstStyle/>
        <a:p>
          <a:endParaRPr lang="en-GB"/>
        </a:p>
      </dgm:t>
    </dgm:pt>
    <dgm:pt modelId="{A6651552-E908-466D-AC72-91D871143C28}" type="sibTrans" cxnId="{8CBBD9C6-C49A-4579-832E-72AC89DC8E44}">
      <dgm:prSet/>
      <dgm:spPr/>
      <dgm:t>
        <a:bodyPr/>
        <a:lstStyle/>
        <a:p>
          <a:endParaRPr lang="en-GB"/>
        </a:p>
      </dgm:t>
    </dgm:pt>
    <dgm:pt modelId="{2C79F238-3C8B-45AF-8C70-DA3DBC4ED88F}">
      <dgm:prSet phldrT="[Text]"/>
      <dgm:spPr/>
      <dgm:t>
        <a:bodyPr/>
        <a:lstStyle/>
        <a:p>
          <a:r>
            <a:rPr lang="en-US" dirty="0" smtClean="0"/>
            <a:t>Verification of claims</a:t>
          </a:r>
          <a:endParaRPr lang="en-GB" dirty="0"/>
        </a:p>
      </dgm:t>
    </dgm:pt>
    <dgm:pt modelId="{861D7EC8-FE8A-4B78-BFF0-C37C8EE083B3}" type="parTrans" cxnId="{6C5EA1E0-2D85-4806-9F23-3FCE642FF99D}">
      <dgm:prSet/>
      <dgm:spPr/>
      <dgm:t>
        <a:bodyPr/>
        <a:lstStyle/>
        <a:p>
          <a:endParaRPr lang="en-GB"/>
        </a:p>
      </dgm:t>
    </dgm:pt>
    <dgm:pt modelId="{2D159A15-A3A4-4043-8752-9C2BE2E2F38A}" type="sibTrans" cxnId="{6C5EA1E0-2D85-4806-9F23-3FCE642FF99D}">
      <dgm:prSet/>
      <dgm:spPr/>
      <dgm:t>
        <a:bodyPr/>
        <a:lstStyle/>
        <a:p>
          <a:endParaRPr lang="en-GB"/>
        </a:p>
      </dgm:t>
    </dgm:pt>
    <dgm:pt modelId="{2AD052AE-2F08-4CF5-97E0-E0D31170FA19}">
      <dgm:prSet phldrT="[Text]"/>
      <dgm:spPr/>
      <dgm:t>
        <a:bodyPr/>
        <a:lstStyle/>
        <a:p>
          <a:endParaRPr lang="en-GB" dirty="0"/>
        </a:p>
      </dgm:t>
    </dgm:pt>
    <dgm:pt modelId="{10111E22-3457-412D-A365-5FFD0A7413D0}" type="parTrans" cxnId="{B6D46508-56A4-48AC-B8A2-648242F68FAC}">
      <dgm:prSet/>
      <dgm:spPr/>
      <dgm:t>
        <a:bodyPr/>
        <a:lstStyle/>
        <a:p>
          <a:endParaRPr lang="en-GB"/>
        </a:p>
      </dgm:t>
    </dgm:pt>
    <dgm:pt modelId="{D1297B58-DEC2-45F9-9CF5-B94CA597E7F8}" type="sibTrans" cxnId="{B6D46508-56A4-48AC-B8A2-648242F68FAC}">
      <dgm:prSet/>
      <dgm:spPr/>
      <dgm:t>
        <a:bodyPr/>
        <a:lstStyle/>
        <a:p>
          <a:endParaRPr lang="en-GB"/>
        </a:p>
      </dgm:t>
    </dgm:pt>
    <dgm:pt modelId="{0E530075-B667-4DD2-8C54-A3BDB6451FFE}">
      <dgm:prSet/>
      <dgm:spPr/>
      <dgm:t>
        <a:bodyPr/>
        <a:lstStyle/>
        <a:p>
          <a:r>
            <a:rPr lang="en-GB" i="0" dirty="0" smtClean="0"/>
            <a:t>(2) Without prejudice to the generality of subsection(1) of this section, every person shall be entitled to own, establish and operate any medium for the dissemination of information, ideas and opinion.</a:t>
          </a:r>
          <a:endParaRPr lang="en-GB" i="0" dirty="0"/>
        </a:p>
      </dgm:t>
    </dgm:pt>
    <dgm:pt modelId="{5C51FE67-DCDE-42AF-9709-433BC35359CB}" type="parTrans" cxnId="{DEC5E107-33EA-479D-A745-B98831F12132}">
      <dgm:prSet/>
      <dgm:spPr/>
      <dgm:t>
        <a:bodyPr/>
        <a:lstStyle/>
        <a:p>
          <a:endParaRPr lang="en-GB"/>
        </a:p>
      </dgm:t>
    </dgm:pt>
    <dgm:pt modelId="{0A4222FA-B5E5-45ED-9D71-826ACF4F9519}" type="sibTrans" cxnId="{DEC5E107-33EA-479D-A745-B98831F12132}">
      <dgm:prSet/>
      <dgm:spPr/>
      <dgm:t>
        <a:bodyPr/>
        <a:lstStyle/>
        <a:p>
          <a:endParaRPr lang="en-GB"/>
        </a:p>
      </dgm:t>
    </dgm:pt>
    <dgm:pt modelId="{EA1EB59B-F5D9-4130-97C9-3C28EC1FF7E6}" type="pres">
      <dgm:prSet presAssocID="{10F11773-79E8-46B1-8E13-0B487C93B7CD}" presName="Name0" presStyleCnt="0">
        <dgm:presLayoutVars>
          <dgm:dir/>
          <dgm:animLvl val="lvl"/>
          <dgm:resizeHandles val="exact"/>
        </dgm:presLayoutVars>
      </dgm:prSet>
      <dgm:spPr/>
      <dgm:t>
        <a:bodyPr/>
        <a:lstStyle/>
        <a:p>
          <a:endParaRPr lang="en-GB"/>
        </a:p>
      </dgm:t>
    </dgm:pt>
    <dgm:pt modelId="{ADB16EE3-D4D9-4D19-B37F-716535925954}" type="pres">
      <dgm:prSet presAssocID="{3E8C9A28-C523-4DC0-A0B6-1A9962A8DC9D}" presName="composite" presStyleCnt="0"/>
      <dgm:spPr/>
    </dgm:pt>
    <dgm:pt modelId="{6E381017-0ABE-4254-AE34-A10AD7C9F53B}" type="pres">
      <dgm:prSet presAssocID="{3E8C9A28-C523-4DC0-A0B6-1A9962A8DC9D}" presName="parTx" presStyleLbl="alignNode1" presStyleIdx="0" presStyleCnt="3">
        <dgm:presLayoutVars>
          <dgm:chMax val="0"/>
          <dgm:chPref val="0"/>
          <dgm:bulletEnabled val="1"/>
        </dgm:presLayoutVars>
      </dgm:prSet>
      <dgm:spPr/>
      <dgm:t>
        <a:bodyPr/>
        <a:lstStyle/>
        <a:p>
          <a:endParaRPr lang="en-GB"/>
        </a:p>
      </dgm:t>
    </dgm:pt>
    <dgm:pt modelId="{C22C18CD-A9AB-4118-8749-EB85CA7BF4A1}" type="pres">
      <dgm:prSet presAssocID="{3E8C9A28-C523-4DC0-A0B6-1A9962A8DC9D}" presName="desTx" presStyleLbl="alignAccFollowNode1" presStyleIdx="0" presStyleCnt="3">
        <dgm:presLayoutVars>
          <dgm:bulletEnabled val="1"/>
        </dgm:presLayoutVars>
      </dgm:prSet>
      <dgm:spPr/>
      <dgm:t>
        <a:bodyPr/>
        <a:lstStyle/>
        <a:p>
          <a:endParaRPr lang="en-GB"/>
        </a:p>
      </dgm:t>
    </dgm:pt>
    <dgm:pt modelId="{8FCB4E79-D56B-4460-B118-96C6C4E5FC9C}" type="pres">
      <dgm:prSet presAssocID="{82DCB7F5-1585-4868-9C80-200F9DA1BB1D}" presName="space" presStyleCnt="0"/>
      <dgm:spPr/>
    </dgm:pt>
    <dgm:pt modelId="{6C9A8F19-FCB7-455C-B9B0-1F818EE0F59C}" type="pres">
      <dgm:prSet presAssocID="{7E9DB575-7CDE-43D7-8521-78482DEC770B}" presName="composite" presStyleCnt="0"/>
      <dgm:spPr/>
    </dgm:pt>
    <dgm:pt modelId="{69EFEFF2-0C6A-4AC1-957B-5B07EF23D89E}" type="pres">
      <dgm:prSet presAssocID="{7E9DB575-7CDE-43D7-8521-78482DEC770B}" presName="parTx" presStyleLbl="alignNode1" presStyleIdx="1" presStyleCnt="3">
        <dgm:presLayoutVars>
          <dgm:chMax val="0"/>
          <dgm:chPref val="0"/>
          <dgm:bulletEnabled val="1"/>
        </dgm:presLayoutVars>
      </dgm:prSet>
      <dgm:spPr/>
      <dgm:t>
        <a:bodyPr/>
        <a:lstStyle/>
        <a:p>
          <a:endParaRPr lang="en-GB"/>
        </a:p>
      </dgm:t>
    </dgm:pt>
    <dgm:pt modelId="{3354C7AC-792B-46F2-8330-F1F395D16899}" type="pres">
      <dgm:prSet presAssocID="{7E9DB575-7CDE-43D7-8521-78482DEC770B}" presName="desTx" presStyleLbl="alignAccFollowNode1" presStyleIdx="1" presStyleCnt="3">
        <dgm:presLayoutVars>
          <dgm:bulletEnabled val="1"/>
        </dgm:presLayoutVars>
      </dgm:prSet>
      <dgm:spPr/>
      <dgm:t>
        <a:bodyPr/>
        <a:lstStyle/>
        <a:p>
          <a:endParaRPr lang="en-GB"/>
        </a:p>
      </dgm:t>
    </dgm:pt>
    <dgm:pt modelId="{1BDA43B6-88E6-4EAF-9C69-0A76B02D9E07}" type="pres">
      <dgm:prSet presAssocID="{B735F3D7-41A4-40BB-8653-BA3EA45A90D5}" presName="space" presStyleCnt="0"/>
      <dgm:spPr/>
    </dgm:pt>
    <dgm:pt modelId="{343F3976-141B-478D-A9FF-8906C18DEAA4}" type="pres">
      <dgm:prSet presAssocID="{BA09A296-38AE-455B-BB5F-A7E6B9AADFEE}" presName="composite" presStyleCnt="0"/>
      <dgm:spPr/>
    </dgm:pt>
    <dgm:pt modelId="{4505EFFC-8608-4D0F-8D20-579CBA7C6CFF}" type="pres">
      <dgm:prSet presAssocID="{BA09A296-38AE-455B-BB5F-A7E6B9AADFEE}" presName="parTx" presStyleLbl="alignNode1" presStyleIdx="2" presStyleCnt="3">
        <dgm:presLayoutVars>
          <dgm:chMax val="0"/>
          <dgm:chPref val="0"/>
          <dgm:bulletEnabled val="1"/>
        </dgm:presLayoutVars>
      </dgm:prSet>
      <dgm:spPr/>
      <dgm:t>
        <a:bodyPr/>
        <a:lstStyle/>
        <a:p>
          <a:endParaRPr lang="en-GB"/>
        </a:p>
      </dgm:t>
    </dgm:pt>
    <dgm:pt modelId="{5B8CCC36-9CA9-42CC-8DD4-4652FD5FA3E5}" type="pres">
      <dgm:prSet presAssocID="{BA09A296-38AE-455B-BB5F-A7E6B9AADFEE}" presName="desTx" presStyleLbl="alignAccFollowNode1" presStyleIdx="2" presStyleCnt="3">
        <dgm:presLayoutVars>
          <dgm:bulletEnabled val="1"/>
        </dgm:presLayoutVars>
      </dgm:prSet>
      <dgm:spPr/>
      <dgm:t>
        <a:bodyPr/>
        <a:lstStyle/>
        <a:p>
          <a:endParaRPr lang="en-GB"/>
        </a:p>
      </dgm:t>
    </dgm:pt>
  </dgm:ptLst>
  <dgm:cxnLst>
    <dgm:cxn modelId="{B62036E9-B27B-4E8C-B07D-6103F9D29EE9}" type="presOf" srcId="{BA09A296-38AE-455B-BB5F-A7E6B9AADFEE}" destId="{4505EFFC-8608-4D0F-8D20-579CBA7C6CFF}" srcOrd="0" destOrd="0" presId="urn:microsoft.com/office/officeart/2005/8/layout/hList1"/>
    <dgm:cxn modelId="{70E88ACB-05EB-4178-8B49-DA834F6C8A29}" type="presOf" srcId="{2C79F238-3C8B-45AF-8C70-DA3DBC4ED88F}" destId="{C22C18CD-A9AB-4118-8749-EB85CA7BF4A1}" srcOrd="0" destOrd="5" presId="urn:microsoft.com/office/officeart/2005/8/layout/hList1"/>
    <dgm:cxn modelId="{F683FF6C-B7AF-43F2-9DD2-D630BBE5B6D7}" type="presOf" srcId="{10F11773-79E8-46B1-8E13-0B487C93B7CD}" destId="{EA1EB59B-F5D9-4130-97C9-3C28EC1FF7E6}" srcOrd="0" destOrd="0" presId="urn:microsoft.com/office/officeart/2005/8/layout/hList1"/>
    <dgm:cxn modelId="{4AEA527E-9F74-43DA-A944-3AEE077059B9}" srcId="{7E9DB575-7CDE-43D7-8521-78482DEC770B}" destId="{A57D2F28-24BF-4FCA-AA14-EE0B745B3BC1}" srcOrd="2" destOrd="0" parTransId="{4D61F3D7-C142-4DDD-BD90-D7BA78BDF814}" sibTransId="{3669B7D3-8AF9-47CB-894C-090492AB2879}"/>
    <dgm:cxn modelId="{27BCF665-E603-44BE-BB22-3A15645CE501}" srcId="{10F11773-79E8-46B1-8E13-0B487C93B7CD}" destId="{7E9DB575-7CDE-43D7-8521-78482DEC770B}" srcOrd="1" destOrd="0" parTransId="{4934EF43-1A18-4DF9-8F2A-CE7667710B1B}" sibTransId="{B735F3D7-41A4-40BB-8653-BA3EA45A90D5}"/>
    <dgm:cxn modelId="{1E584521-B0D0-4C90-B7F9-8F4915CCD4E7}" type="presOf" srcId="{F95ECCCF-1230-45F4-8097-CC9C2067587C}" destId="{3354C7AC-792B-46F2-8330-F1F395D16899}" srcOrd="0" destOrd="0" presId="urn:microsoft.com/office/officeart/2005/8/layout/hList1"/>
    <dgm:cxn modelId="{7CC0DD4E-0186-4C23-853F-7EAA38F70419}" srcId="{10F11773-79E8-46B1-8E13-0B487C93B7CD}" destId="{BA09A296-38AE-455B-BB5F-A7E6B9AADFEE}" srcOrd="2" destOrd="0" parTransId="{A71026FA-6097-45E8-87D1-CAF038DF7ED4}" sibTransId="{4E4F50A5-57EC-44CA-B4C8-E0659F540F2F}"/>
    <dgm:cxn modelId="{326E1CA0-1FB3-4AA1-9311-C142C67F36DB}" type="presOf" srcId="{DB012FD3-0B93-4EBD-94AC-22122F3518F0}" destId="{C22C18CD-A9AB-4118-8749-EB85CA7BF4A1}" srcOrd="0" destOrd="0" presId="urn:microsoft.com/office/officeart/2005/8/layout/hList1"/>
    <dgm:cxn modelId="{B6D46508-56A4-48AC-B8A2-648242F68FAC}" srcId="{7E9DB575-7CDE-43D7-8521-78482DEC770B}" destId="{2AD052AE-2F08-4CF5-97E0-E0D31170FA19}" srcOrd="1" destOrd="0" parTransId="{10111E22-3457-412D-A365-5FFD0A7413D0}" sibTransId="{D1297B58-DEC2-45F9-9CF5-B94CA597E7F8}"/>
    <dgm:cxn modelId="{6C5EA1E0-2D85-4806-9F23-3FCE642FF99D}" srcId="{3E8C9A28-C523-4DC0-A0B6-1A9962A8DC9D}" destId="{2C79F238-3C8B-45AF-8C70-DA3DBC4ED88F}" srcOrd="5" destOrd="0" parTransId="{861D7EC8-FE8A-4B78-BFF0-C37C8EE083B3}" sibTransId="{2D159A15-A3A4-4043-8752-9C2BE2E2F38A}"/>
    <dgm:cxn modelId="{0E898E25-322F-40E1-B2FF-0B63F878EB84}" srcId="{7E9DB575-7CDE-43D7-8521-78482DEC770B}" destId="{F95ECCCF-1230-45F4-8097-CC9C2067587C}" srcOrd="0" destOrd="0" parTransId="{D936F6C7-413E-4444-B5CB-408ECD6930FD}" sibTransId="{8004F195-E655-4A4E-A7B0-CF2ABBBB89DC}"/>
    <dgm:cxn modelId="{E77C78EC-F7F8-4961-B515-1D958BF42717}" type="presOf" srcId="{37F7ABAC-EF4E-4584-A814-8B93EEFFECBE}" destId="{C22C18CD-A9AB-4118-8749-EB85CA7BF4A1}" srcOrd="0" destOrd="2" presId="urn:microsoft.com/office/officeart/2005/8/layout/hList1"/>
    <dgm:cxn modelId="{C3154807-C6FF-483C-9A7F-5C87BB3762F6}" type="presOf" srcId="{3E8C9A28-C523-4DC0-A0B6-1A9962A8DC9D}" destId="{6E381017-0ABE-4254-AE34-A10AD7C9F53B}" srcOrd="0" destOrd="0" presId="urn:microsoft.com/office/officeart/2005/8/layout/hList1"/>
    <dgm:cxn modelId="{37450CFE-F636-4D2E-86A3-4F1DC172D1DA}" type="presOf" srcId="{1DC371FB-6623-47E7-9450-62E156591317}" destId="{C22C18CD-A9AB-4118-8749-EB85CA7BF4A1}" srcOrd="0" destOrd="3" presId="urn:microsoft.com/office/officeart/2005/8/layout/hList1"/>
    <dgm:cxn modelId="{7B3E4F3A-A2EA-477A-BEA1-72F2A2D4092D}" srcId="{3E8C9A28-C523-4DC0-A0B6-1A9962A8DC9D}" destId="{37F7ABAC-EF4E-4584-A814-8B93EEFFECBE}" srcOrd="2" destOrd="0" parTransId="{FFF7A113-4AF5-4B4C-A210-EB0062038077}" sibTransId="{C0C24AFE-555E-40BA-89B0-B50EB701A4C4}"/>
    <dgm:cxn modelId="{BE3EE9D6-AC55-4370-98EF-6F6182A60DFE}" srcId="{3E8C9A28-C523-4DC0-A0B6-1A9962A8DC9D}" destId="{9379BB2E-3AF5-42A5-890D-C78C13716F89}" srcOrd="1" destOrd="0" parTransId="{2617C4B7-E911-450C-AB1E-057631F7D2EC}" sibTransId="{0938E46A-D14B-4FC5-A32B-2A262B9BE6BE}"/>
    <dgm:cxn modelId="{6DCAFEA7-301E-46FD-98A2-A5BDA4C79098}" srcId="{10F11773-79E8-46B1-8E13-0B487C93B7CD}" destId="{3E8C9A28-C523-4DC0-A0B6-1A9962A8DC9D}" srcOrd="0" destOrd="0" parTransId="{09B00BE7-06FC-49B5-BE70-0C9E54F4E96C}" sibTransId="{82DCB7F5-1585-4868-9C80-200F9DA1BB1D}"/>
    <dgm:cxn modelId="{6589CA04-3F79-4640-8C4A-5E03EAD1E04C}" srcId="{BA09A296-38AE-455B-BB5F-A7E6B9AADFEE}" destId="{6151C81F-883C-41F0-BE8E-A75D22DD770C}" srcOrd="2" destOrd="0" parTransId="{0AAF6A7D-B6AD-45C9-9FB8-AD49FFF371EB}" sibTransId="{7B7BD3FD-9221-4FCC-9FA4-086D66441E54}"/>
    <dgm:cxn modelId="{A632B1B2-7CA5-4D4D-A276-3B937FB0A4F1}" type="presOf" srcId="{6151C81F-883C-41F0-BE8E-A75D22DD770C}" destId="{5B8CCC36-9CA9-42CC-8DD4-4652FD5FA3E5}" srcOrd="0" destOrd="2" presId="urn:microsoft.com/office/officeart/2005/8/layout/hList1"/>
    <dgm:cxn modelId="{DEC5E107-33EA-479D-A745-B98831F12132}" srcId="{BA09A296-38AE-455B-BB5F-A7E6B9AADFEE}" destId="{0E530075-B667-4DD2-8C54-A3BDB6451FFE}" srcOrd="1" destOrd="0" parTransId="{5C51FE67-DCDE-42AF-9709-433BC35359CB}" sibTransId="{0A4222FA-B5E5-45ED-9D71-826ACF4F9519}"/>
    <dgm:cxn modelId="{799FBD8B-000B-42EC-9DC5-6D1AEB25E2D7}" type="presOf" srcId="{9379BB2E-3AF5-42A5-890D-C78C13716F89}" destId="{C22C18CD-A9AB-4118-8749-EB85CA7BF4A1}" srcOrd="0" destOrd="1" presId="urn:microsoft.com/office/officeart/2005/8/layout/hList1"/>
    <dgm:cxn modelId="{AD437586-290D-4E81-8257-A4DAA0CD2DA5}" type="presOf" srcId="{A57D2F28-24BF-4FCA-AA14-EE0B745B3BC1}" destId="{3354C7AC-792B-46F2-8330-F1F395D16899}" srcOrd="0" destOrd="2" presId="urn:microsoft.com/office/officeart/2005/8/layout/hList1"/>
    <dgm:cxn modelId="{18D1574E-5AF5-45E6-9259-71D0E9B9657F}" type="presOf" srcId="{0E530075-B667-4DD2-8C54-A3BDB6451FFE}" destId="{5B8CCC36-9CA9-42CC-8DD4-4652FD5FA3E5}" srcOrd="0" destOrd="1" presId="urn:microsoft.com/office/officeart/2005/8/layout/hList1"/>
    <dgm:cxn modelId="{C11E81A8-7D76-4782-983A-BD95A002081F}" srcId="{3E8C9A28-C523-4DC0-A0B6-1A9962A8DC9D}" destId="{1DC371FB-6623-47E7-9450-62E156591317}" srcOrd="3" destOrd="0" parTransId="{3D610AD8-D47D-4FFF-A0E1-724DC8715FDA}" sibTransId="{AB5191CF-27E1-4FFF-A7CB-9B6838F56D57}"/>
    <dgm:cxn modelId="{F375C894-C5D8-4D09-B295-888316E00A86}" srcId="{3E8C9A28-C523-4DC0-A0B6-1A9962A8DC9D}" destId="{DB012FD3-0B93-4EBD-94AC-22122F3518F0}" srcOrd="0" destOrd="0" parTransId="{B350FBC8-31D3-4288-87F7-68EAC27FF1B1}" sibTransId="{97BA3685-9614-412A-92DC-B26427D8492A}"/>
    <dgm:cxn modelId="{EFB211EE-C385-4241-BBCB-59545FF07AEE}" type="presOf" srcId="{7E9DB575-7CDE-43D7-8521-78482DEC770B}" destId="{69EFEFF2-0C6A-4AC1-957B-5B07EF23D89E}" srcOrd="0" destOrd="0" presId="urn:microsoft.com/office/officeart/2005/8/layout/hList1"/>
    <dgm:cxn modelId="{8CBBD9C6-C49A-4579-832E-72AC89DC8E44}" srcId="{3E8C9A28-C523-4DC0-A0B6-1A9962A8DC9D}" destId="{BFAAB19D-9BB0-4CD3-8CDC-3EE861357BDE}" srcOrd="4" destOrd="0" parTransId="{62DD3308-D94D-4C51-8B51-85442BF7CFA9}" sibTransId="{A6651552-E908-466D-AC72-91D871143C28}"/>
    <dgm:cxn modelId="{B3D741E1-AB2D-4D4A-B780-9DEAA31A0E82}" srcId="{BA09A296-38AE-455B-BB5F-A7E6B9AADFEE}" destId="{79EB6FBE-582B-4591-9EDF-96279E1F01E1}" srcOrd="0" destOrd="0" parTransId="{C4623E68-320D-4829-84D4-75CF9189CE13}" sibTransId="{AC80F589-E842-4E7D-8281-48D8E0099E68}"/>
    <dgm:cxn modelId="{73042CAB-3E92-4D62-B520-11F1A4B0F6AC}" type="presOf" srcId="{BFAAB19D-9BB0-4CD3-8CDC-3EE861357BDE}" destId="{C22C18CD-A9AB-4118-8749-EB85CA7BF4A1}" srcOrd="0" destOrd="4" presId="urn:microsoft.com/office/officeart/2005/8/layout/hList1"/>
    <dgm:cxn modelId="{EC55D92B-3BB2-4FF9-89C0-24BCCD33141A}" type="presOf" srcId="{2AD052AE-2F08-4CF5-97E0-E0D31170FA19}" destId="{3354C7AC-792B-46F2-8330-F1F395D16899}" srcOrd="0" destOrd="1" presId="urn:microsoft.com/office/officeart/2005/8/layout/hList1"/>
    <dgm:cxn modelId="{1DD1A5F0-6617-474A-AE43-D560AE2611FD}" type="presOf" srcId="{79EB6FBE-582B-4591-9EDF-96279E1F01E1}" destId="{5B8CCC36-9CA9-42CC-8DD4-4652FD5FA3E5}" srcOrd="0" destOrd="0" presId="urn:microsoft.com/office/officeart/2005/8/layout/hList1"/>
    <dgm:cxn modelId="{6F7EFB3F-7274-4F30-8EAF-E1780BD3DDE5}" type="presParOf" srcId="{EA1EB59B-F5D9-4130-97C9-3C28EC1FF7E6}" destId="{ADB16EE3-D4D9-4D19-B37F-716535925954}" srcOrd="0" destOrd="0" presId="urn:microsoft.com/office/officeart/2005/8/layout/hList1"/>
    <dgm:cxn modelId="{D01E3611-7FAC-4BE9-8B60-EA43E72BACAE}" type="presParOf" srcId="{ADB16EE3-D4D9-4D19-B37F-716535925954}" destId="{6E381017-0ABE-4254-AE34-A10AD7C9F53B}" srcOrd="0" destOrd="0" presId="urn:microsoft.com/office/officeart/2005/8/layout/hList1"/>
    <dgm:cxn modelId="{757D39A1-A087-472C-965E-D237ECD6694D}" type="presParOf" srcId="{ADB16EE3-D4D9-4D19-B37F-716535925954}" destId="{C22C18CD-A9AB-4118-8749-EB85CA7BF4A1}" srcOrd="1" destOrd="0" presId="urn:microsoft.com/office/officeart/2005/8/layout/hList1"/>
    <dgm:cxn modelId="{9D06CEF6-0267-475B-9897-2F204F262D64}" type="presParOf" srcId="{EA1EB59B-F5D9-4130-97C9-3C28EC1FF7E6}" destId="{8FCB4E79-D56B-4460-B118-96C6C4E5FC9C}" srcOrd="1" destOrd="0" presId="urn:microsoft.com/office/officeart/2005/8/layout/hList1"/>
    <dgm:cxn modelId="{AEBFCF31-C4CA-4F1A-83AC-63BA01C7F774}" type="presParOf" srcId="{EA1EB59B-F5D9-4130-97C9-3C28EC1FF7E6}" destId="{6C9A8F19-FCB7-455C-B9B0-1F818EE0F59C}" srcOrd="2" destOrd="0" presId="urn:microsoft.com/office/officeart/2005/8/layout/hList1"/>
    <dgm:cxn modelId="{CC01F8F9-F1CC-44D4-8421-433785ED47B3}" type="presParOf" srcId="{6C9A8F19-FCB7-455C-B9B0-1F818EE0F59C}" destId="{69EFEFF2-0C6A-4AC1-957B-5B07EF23D89E}" srcOrd="0" destOrd="0" presId="urn:microsoft.com/office/officeart/2005/8/layout/hList1"/>
    <dgm:cxn modelId="{74AD3775-254E-4FDF-9918-2CCC5274F62A}" type="presParOf" srcId="{6C9A8F19-FCB7-455C-B9B0-1F818EE0F59C}" destId="{3354C7AC-792B-46F2-8330-F1F395D16899}" srcOrd="1" destOrd="0" presId="urn:microsoft.com/office/officeart/2005/8/layout/hList1"/>
    <dgm:cxn modelId="{34F76667-35B3-4831-8512-6828F6F49504}" type="presParOf" srcId="{EA1EB59B-F5D9-4130-97C9-3C28EC1FF7E6}" destId="{1BDA43B6-88E6-4EAF-9C69-0A76B02D9E07}" srcOrd="3" destOrd="0" presId="urn:microsoft.com/office/officeart/2005/8/layout/hList1"/>
    <dgm:cxn modelId="{2D3AAA6D-66B8-448A-9E77-92F06854F049}" type="presParOf" srcId="{EA1EB59B-F5D9-4130-97C9-3C28EC1FF7E6}" destId="{343F3976-141B-478D-A9FF-8906C18DEAA4}" srcOrd="4" destOrd="0" presId="urn:microsoft.com/office/officeart/2005/8/layout/hList1"/>
    <dgm:cxn modelId="{77E8E8E3-6432-4A9E-94E4-562790729D88}" type="presParOf" srcId="{343F3976-141B-478D-A9FF-8906C18DEAA4}" destId="{4505EFFC-8608-4D0F-8D20-579CBA7C6CFF}" srcOrd="0" destOrd="0" presId="urn:microsoft.com/office/officeart/2005/8/layout/hList1"/>
    <dgm:cxn modelId="{F51E1D6F-B68E-4124-8A83-DCACC0F40444}" type="presParOf" srcId="{343F3976-141B-478D-A9FF-8906C18DEAA4}" destId="{5B8CCC36-9CA9-42CC-8DD4-4652FD5FA3E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81017-0ABE-4254-AE34-A10AD7C9F53B}">
      <dsp:nvSpPr>
        <dsp:cNvPr id="0" name=""/>
        <dsp:cNvSpPr/>
      </dsp:nvSpPr>
      <dsp:spPr>
        <a:xfrm>
          <a:off x="2657" y="77194"/>
          <a:ext cx="2591135" cy="432000"/>
        </a:xfrm>
        <a:prstGeom prst="rect">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Objectives</a:t>
          </a:r>
          <a:endParaRPr lang="en-GB" sz="1500" kern="1200" dirty="0"/>
        </a:p>
      </dsp:txBody>
      <dsp:txXfrm>
        <a:off x="2657" y="77194"/>
        <a:ext cx="2591135" cy="432000"/>
      </dsp:txXfrm>
    </dsp:sp>
    <dsp:sp modelId="{C22C18CD-A9AB-4118-8749-EB85CA7BF4A1}">
      <dsp:nvSpPr>
        <dsp:cNvPr id="0" name=""/>
        <dsp:cNvSpPr/>
      </dsp:nvSpPr>
      <dsp:spPr>
        <a:xfrm>
          <a:off x="2657" y="509194"/>
          <a:ext cx="2591135" cy="3985611"/>
        </a:xfrm>
        <a:prstGeom prst="rect">
          <a:avLst/>
        </a:prstGeom>
        <a:solidFill>
          <a:schemeClr val="accent1">
            <a:alpha val="90000"/>
            <a:tint val="40000"/>
            <a:hueOff val="0"/>
            <a:satOff val="0"/>
            <a:lumOff val="0"/>
            <a:alphaOff val="0"/>
          </a:scheme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Expose Wrongdoing</a:t>
          </a:r>
          <a:endParaRPr lang="en-GB" sz="1500" kern="1200" dirty="0"/>
        </a:p>
        <a:p>
          <a:pPr marL="114300" lvl="1" indent="-114300" algn="l" defTabSz="666750">
            <a:lnSpc>
              <a:spcPct val="90000"/>
            </a:lnSpc>
            <a:spcBef>
              <a:spcPct val="0"/>
            </a:spcBef>
            <a:spcAft>
              <a:spcPct val="15000"/>
            </a:spcAft>
            <a:buChar char="••"/>
          </a:pPr>
          <a:r>
            <a:rPr lang="en-US" sz="1500" kern="1200" dirty="0" smtClean="0"/>
            <a:t>Expose mismanagement</a:t>
          </a:r>
          <a:endParaRPr lang="en-GB" sz="1500" kern="1200" dirty="0"/>
        </a:p>
        <a:p>
          <a:pPr marL="114300" lvl="1" indent="-114300" algn="l" defTabSz="666750">
            <a:lnSpc>
              <a:spcPct val="90000"/>
            </a:lnSpc>
            <a:spcBef>
              <a:spcPct val="0"/>
            </a:spcBef>
            <a:spcAft>
              <a:spcPct val="15000"/>
            </a:spcAft>
            <a:buChar char="••"/>
          </a:pPr>
          <a:r>
            <a:rPr lang="en-US" sz="1500" kern="1200" dirty="0" smtClean="0"/>
            <a:t>Expose Waste</a:t>
          </a:r>
          <a:endParaRPr lang="en-GB" sz="1500" kern="1200" dirty="0"/>
        </a:p>
        <a:p>
          <a:pPr marL="114300" lvl="1" indent="-114300" algn="l" defTabSz="666750">
            <a:lnSpc>
              <a:spcPct val="90000"/>
            </a:lnSpc>
            <a:spcBef>
              <a:spcPct val="0"/>
            </a:spcBef>
            <a:spcAft>
              <a:spcPct val="15000"/>
            </a:spcAft>
            <a:buChar char="••"/>
          </a:pPr>
          <a:r>
            <a:rPr lang="en-US" sz="1500" kern="1200" dirty="0" smtClean="0"/>
            <a:t>Uncover corruption</a:t>
          </a:r>
          <a:endParaRPr lang="en-GB" sz="1500" kern="1200" dirty="0"/>
        </a:p>
        <a:p>
          <a:pPr marL="114300" lvl="1" indent="-114300" algn="l" defTabSz="666750">
            <a:lnSpc>
              <a:spcPct val="90000"/>
            </a:lnSpc>
            <a:spcBef>
              <a:spcPct val="0"/>
            </a:spcBef>
            <a:spcAft>
              <a:spcPct val="15000"/>
            </a:spcAft>
            <a:buChar char="••"/>
          </a:pPr>
          <a:r>
            <a:rPr lang="en-US" sz="1500" kern="1200" dirty="0" smtClean="0"/>
            <a:t>Uncover secrets – what some persons want hidden</a:t>
          </a:r>
          <a:endParaRPr lang="en-GB" sz="1500" kern="1200" dirty="0"/>
        </a:p>
        <a:p>
          <a:pPr marL="114300" lvl="1" indent="-114300" algn="l" defTabSz="666750">
            <a:lnSpc>
              <a:spcPct val="90000"/>
            </a:lnSpc>
            <a:spcBef>
              <a:spcPct val="0"/>
            </a:spcBef>
            <a:spcAft>
              <a:spcPct val="15000"/>
            </a:spcAft>
            <a:buChar char="••"/>
          </a:pPr>
          <a:r>
            <a:rPr lang="en-US" sz="1500" kern="1200" dirty="0" smtClean="0"/>
            <a:t>Verification of claims</a:t>
          </a:r>
          <a:endParaRPr lang="en-GB" sz="1500" kern="1200" dirty="0"/>
        </a:p>
      </dsp:txBody>
      <dsp:txXfrm>
        <a:off x="2657" y="509194"/>
        <a:ext cx="2591135" cy="3985611"/>
      </dsp:txXfrm>
    </dsp:sp>
    <dsp:sp modelId="{69EFEFF2-0C6A-4AC1-957B-5B07EF23D89E}">
      <dsp:nvSpPr>
        <dsp:cNvPr id="0" name=""/>
        <dsp:cNvSpPr/>
      </dsp:nvSpPr>
      <dsp:spPr>
        <a:xfrm>
          <a:off x="2956551" y="77194"/>
          <a:ext cx="2591135" cy="432000"/>
        </a:xfrm>
        <a:prstGeom prst="rect">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Justifications</a:t>
          </a:r>
          <a:endParaRPr lang="en-GB" sz="1500" kern="1200" dirty="0"/>
        </a:p>
      </dsp:txBody>
      <dsp:txXfrm>
        <a:off x="2956551" y="77194"/>
        <a:ext cx="2591135" cy="432000"/>
      </dsp:txXfrm>
    </dsp:sp>
    <dsp:sp modelId="{3354C7AC-792B-46F2-8330-F1F395D16899}">
      <dsp:nvSpPr>
        <dsp:cNvPr id="0" name=""/>
        <dsp:cNvSpPr/>
      </dsp:nvSpPr>
      <dsp:spPr>
        <a:xfrm>
          <a:off x="2956551" y="509194"/>
          <a:ext cx="2591135" cy="3985611"/>
        </a:xfrm>
        <a:prstGeom prst="rect">
          <a:avLst/>
        </a:prstGeom>
        <a:solidFill>
          <a:schemeClr val="accent1">
            <a:alpha val="90000"/>
            <a:tint val="40000"/>
            <a:hueOff val="0"/>
            <a:satOff val="0"/>
            <a:lumOff val="0"/>
            <a:alphaOff val="0"/>
          </a:scheme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Section 22 of the Nigerian Constitution empowers journalists to hold government accountable:</a:t>
          </a:r>
          <a:endParaRPr lang="en-GB" sz="1500" kern="1200" dirty="0"/>
        </a:p>
        <a:p>
          <a:pPr marL="114300" lvl="1" indent="-114300" algn="l" defTabSz="666750">
            <a:lnSpc>
              <a:spcPct val="90000"/>
            </a:lnSpc>
            <a:spcBef>
              <a:spcPct val="0"/>
            </a:spcBef>
            <a:spcAft>
              <a:spcPct val="15000"/>
            </a:spcAft>
            <a:buChar char="••"/>
          </a:pPr>
          <a:endParaRPr lang="en-GB" sz="1500" kern="1200" dirty="0"/>
        </a:p>
        <a:p>
          <a:pPr marL="114300" lvl="1" indent="-114300" algn="l" defTabSz="666750">
            <a:lnSpc>
              <a:spcPct val="90000"/>
            </a:lnSpc>
            <a:spcBef>
              <a:spcPct val="0"/>
            </a:spcBef>
            <a:spcAft>
              <a:spcPct val="15000"/>
            </a:spcAft>
            <a:buChar char="••"/>
          </a:pPr>
          <a:r>
            <a:rPr lang="en-US" sz="1500" kern="1200" dirty="0" smtClean="0"/>
            <a:t>It says:</a:t>
          </a:r>
          <a:r>
            <a:rPr lang="en-GB" sz="1500" kern="1200" dirty="0" smtClean="0"/>
            <a:t>“the press, radio, television and other agencies of mass media shall at all times be free to uphold the fundamental objectives contained in this chapter and uphold the responsibility and accountability of the government to the people</a:t>
          </a:r>
          <a:endParaRPr lang="en-GB" sz="1500" kern="1200" dirty="0"/>
        </a:p>
      </dsp:txBody>
      <dsp:txXfrm>
        <a:off x="2956551" y="509194"/>
        <a:ext cx="2591135" cy="3985611"/>
      </dsp:txXfrm>
    </dsp:sp>
    <dsp:sp modelId="{4505EFFC-8608-4D0F-8D20-579CBA7C6CFF}">
      <dsp:nvSpPr>
        <dsp:cNvPr id="0" name=""/>
        <dsp:cNvSpPr/>
      </dsp:nvSpPr>
      <dsp:spPr>
        <a:xfrm>
          <a:off x="5910445" y="77194"/>
          <a:ext cx="2591135" cy="432000"/>
        </a:xfrm>
        <a:prstGeom prst="rect">
          <a:avLst/>
        </a:prstGeom>
        <a:solidFill>
          <a:schemeClr val="accent1">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lang="en-US" sz="1500" kern="1200" dirty="0" smtClean="0"/>
            <a:t>Justifications</a:t>
          </a:r>
          <a:endParaRPr lang="en-GB" sz="1500" kern="1200" dirty="0"/>
        </a:p>
      </dsp:txBody>
      <dsp:txXfrm>
        <a:off x="5910445" y="77194"/>
        <a:ext cx="2591135" cy="432000"/>
      </dsp:txXfrm>
    </dsp:sp>
    <dsp:sp modelId="{5B8CCC36-9CA9-42CC-8DD4-4652FD5FA3E5}">
      <dsp:nvSpPr>
        <dsp:cNvPr id="0" name=""/>
        <dsp:cNvSpPr/>
      </dsp:nvSpPr>
      <dsp:spPr>
        <a:xfrm>
          <a:off x="5910445" y="509194"/>
          <a:ext cx="2591135" cy="3985611"/>
        </a:xfrm>
        <a:prstGeom prst="rect">
          <a:avLst/>
        </a:prstGeom>
        <a:solidFill>
          <a:schemeClr val="accent1">
            <a:alpha val="90000"/>
            <a:tint val="40000"/>
            <a:hueOff val="0"/>
            <a:satOff val="0"/>
            <a:lumOff val="0"/>
            <a:alphaOff val="0"/>
          </a:schemeClr>
        </a:solidFill>
        <a:ln w="11429" cap="flat" cmpd="sng" algn="ctr">
          <a:solidFill>
            <a:schemeClr val="accent1">
              <a:alpha val="90000"/>
              <a:tint val="40000"/>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GB" sz="1500" i="0" kern="1200" dirty="0" smtClean="0"/>
            <a:t>Section 39(1): Every person shall be entitled to freedom of expression, including freedom to hold opinions and to receive and impart ideas and information without interference.</a:t>
          </a:r>
          <a:endParaRPr lang="en-GB" sz="1500" i="0" kern="1200" dirty="0"/>
        </a:p>
        <a:p>
          <a:pPr marL="114300" lvl="1" indent="-114300" algn="l" defTabSz="666750">
            <a:lnSpc>
              <a:spcPct val="90000"/>
            </a:lnSpc>
            <a:spcBef>
              <a:spcPct val="0"/>
            </a:spcBef>
            <a:spcAft>
              <a:spcPct val="15000"/>
            </a:spcAft>
            <a:buChar char="••"/>
          </a:pPr>
          <a:r>
            <a:rPr lang="en-GB" sz="1500" i="0" kern="1200" dirty="0" smtClean="0"/>
            <a:t>(2) Without prejudice to the generality of subsection(1) of this section, every person shall be entitled to own, establish and operate any medium for the dissemination of information, ideas and opinion.</a:t>
          </a:r>
          <a:endParaRPr lang="en-GB" sz="1500" i="0" kern="1200" dirty="0"/>
        </a:p>
        <a:p>
          <a:pPr marL="114300" lvl="1" indent="-114300" algn="l" defTabSz="666750">
            <a:lnSpc>
              <a:spcPct val="90000"/>
            </a:lnSpc>
            <a:spcBef>
              <a:spcPct val="0"/>
            </a:spcBef>
            <a:spcAft>
              <a:spcPct val="15000"/>
            </a:spcAft>
            <a:buChar char="••"/>
          </a:pPr>
          <a:endParaRPr lang="en-GB" sz="1500" kern="1200"/>
        </a:p>
      </dsp:txBody>
      <dsp:txXfrm>
        <a:off x="5910445" y="509194"/>
        <a:ext cx="2591135" cy="398561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6A3CC34-06A1-4665-8979-2398CD99C7C4}" type="datetimeFigureOut">
              <a:rPr lang="en-GB" smtClean="0"/>
              <a:t>25/07/2018</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8DE50B5-84B4-4D04-A858-A366CB4DE2F9}"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A3CC34-06A1-4665-8979-2398CD99C7C4}" type="datetimeFigureOut">
              <a:rPr lang="en-GB" smtClean="0"/>
              <a:t>25/07/2018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DE50B5-84B4-4D04-A858-A366CB4DE2F9}"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8DE50B5-84B4-4D04-A858-A366CB4DE2F9}"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A3CC34-06A1-4665-8979-2398CD99C7C4}" type="datetimeFigureOut">
              <a:rPr lang="en-GB" smtClean="0"/>
              <a:t>25/07/2018</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6A3CC34-06A1-4665-8979-2398CD99C7C4}" type="datetimeFigureOut">
              <a:rPr lang="en-GB" smtClean="0"/>
              <a:t>25/07/2018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48DE50B5-84B4-4D04-A858-A366CB4DE2F9}"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C6A3CC34-06A1-4665-8979-2398CD99C7C4}" type="datetimeFigureOut">
              <a:rPr lang="en-GB" smtClean="0"/>
              <a:t>25/07/2018</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8DE50B5-84B4-4D04-A858-A366CB4DE2F9}"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6A3CC34-06A1-4665-8979-2398CD99C7C4}" type="datetimeFigureOut">
              <a:rPr lang="en-GB" smtClean="0"/>
              <a:t>25/07/2018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8DE50B5-84B4-4D04-A858-A366CB4DE2F9}"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6A3CC34-06A1-4665-8979-2398CD99C7C4}" type="datetimeFigureOut">
              <a:rPr lang="en-GB" smtClean="0"/>
              <a:t>25/07/2018</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8DE50B5-84B4-4D04-A858-A366CB4DE2F9}"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A3CC34-06A1-4665-8979-2398CD99C7C4}" type="datetimeFigureOut">
              <a:rPr lang="en-GB" smtClean="0"/>
              <a:t>25/07/2018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48DE50B5-84B4-4D04-A858-A366CB4DE2F9}"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6A3CC34-06A1-4665-8979-2398CD99C7C4}" type="datetimeFigureOut">
              <a:rPr lang="en-GB" smtClean="0"/>
              <a:t>25/07/2018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8DE50B5-84B4-4D04-A858-A366CB4DE2F9}"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8DE50B5-84B4-4D04-A858-A366CB4DE2F9}"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6A3CC34-06A1-4665-8979-2398CD99C7C4}" type="datetimeFigureOut">
              <a:rPr lang="en-GB" smtClean="0"/>
              <a:t>25/07/2018</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8DE50B5-84B4-4D04-A858-A366CB4DE2F9}"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6A3CC34-06A1-4665-8979-2398CD99C7C4}" type="datetimeFigureOut">
              <a:rPr lang="en-GB" smtClean="0"/>
              <a:t>25/07/2018</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6A3CC34-06A1-4665-8979-2398CD99C7C4}" type="datetimeFigureOut">
              <a:rPr lang="en-GB" smtClean="0"/>
              <a:t>25/07/2018</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8DE50B5-84B4-4D04-A858-A366CB4DE2F9}"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Theophilus</a:t>
            </a:r>
            <a:r>
              <a:rPr lang="en-US" dirty="0" smtClean="0"/>
              <a:t> </a:t>
            </a:r>
            <a:r>
              <a:rPr lang="en-US" dirty="0" err="1" smtClean="0"/>
              <a:t>Abbah</a:t>
            </a:r>
            <a:endParaRPr lang="en-GB" dirty="0"/>
          </a:p>
        </p:txBody>
      </p:sp>
      <p:sp>
        <p:nvSpPr>
          <p:cNvPr id="2" name="Title 1"/>
          <p:cNvSpPr>
            <a:spLocks noGrp="1"/>
          </p:cNvSpPr>
          <p:nvPr>
            <p:ph type="ctrTitle"/>
          </p:nvPr>
        </p:nvSpPr>
        <p:spPr/>
        <p:txBody>
          <a:bodyPr>
            <a:normAutofit/>
          </a:bodyPr>
          <a:lstStyle/>
          <a:p>
            <a:r>
              <a:rPr lang="en-US" dirty="0" smtClean="0"/>
              <a:t>Investigative Reporting &amp; Investigating Power Sector</a:t>
            </a:r>
            <a:endParaRPr lang="en-GB" dirty="0"/>
          </a:p>
        </p:txBody>
      </p:sp>
    </p:spTree>
    <p:extLst>
      <p:ext uri="{BB962C8B-B14F-4D97-AF65-F5344CB8AC3E}">
        <p14:creationId xmlns:p14="http://schemas.microsoft.com/office/powerpoint/2010/main" val="3859439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Story Ideas?</a:t>
            </a:r>
            <a:endParaRPr lang="en-GB" dirty="0"/>
          </a:p>
        </p:txBody>
      </p:sp>
      <p:sp>
        <p:nvSpPr>
          <p:cNvPr id="3" name="Content Placeholder 2"/>
          <p:cNvSpPr>
            <a:spLocks noGrp="1"/>
          </p:cNvSpPr>
          <p:nvPr>
            <p:ph sz="quarter" idx="1"/>
          </p:nvPr>
        </p:nvSpPr>
        <p:spPr/>
        <p:txBody>
          <a:bodyPr>
            <a:normAutofit/>
          </a:bodyPr>
          <a:lstStyle/>
          <a:p>
            <a:r>
              <a:rPr lang="en-GB" dirty="0" smtClean="0"/>
              <a:t>Your own experience</a:t>
            </a:r>
          </a:p>
          <a:p>
            <a:r>
              <a:rPr lang="en-GB" dirty="0" smtClean="0"/>
              <a:t>Experiences of friends and family</a:t>
            </a:r>
          </a:p>
          <a:p>
            <a:r>
              <a:rPr lang="en-GB" dirty="0" smtClean="0"/>
              <a:t>Roadside radio – gossips and anecdotes of street traders, taxi drivers and passengers</a:t>
            </a:r>
          </a:p>
          <a:p>
            <a:r>
              <a:rPr lang="en-GB" dirty="0" err="1" smtClean="0"/>
              <a:t>Whistleblowers</a:t>
            </a:r>
            <a:r>
              <a:rPr lang="en-GB" dirty="0" smtClean="0"/>
              <a:t>; complainants</a:t>
            </a:r>
          </a:p>
          <a:p>
            <a:r>
              <a:rPr lang="en-GB" dirty="0" smtClean="0"/>
              <a:t>Local newspaper reports</a:t>
            </a:r>
          </a:p>
          <a:p>
            <a:r>
              <a:rPr lang="en-GB" dirty="0" smtClean="0"/>
              <a:t>Follow-up stories</a:t>
            </a:r>
          </a:p>
          <a:p>
            <a:r>
              <a:rPr lang="en-GB" dirty="0" smtClean="0"/>
              <a:t>Reading and surfing the web: what similar stories to the ones who have read can you do?</a:t>
            </a:r>
          </a:p>
          <a:p>
            <a:endParaRPr lang="en-GB" dirty="0"/>
          </a:p>
        </p:txBody>
      </p:sp>
    </p:spTree>
    <p:extLst>
      <p:ext uri="{BB962C8B-B14F-4D97-AF65-F5344CB8AC3E}">
        <p14:creationId xmlns:p14="http://schemas.microsoft.com/office/powerpoint/2010/main" val="3531312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Investigative Reporting: A step-by-step approach</a:t>
            </a:r>
            <a:endParaRPr lang="en-GB" dirty="0"/>
          </a:p>
        </p:txBody>
      </p:sp>
      <p:sp>
        <p:nvSpPr>
          <p:cNvPr id="3" name="Content Placeholder 2"/>
          <p:cNvSpPr>
            <a:spLocks noGrp="1"/>
          </p:cNvSpPr>
          <p:nvPr>
            <p:ph sz="quarter" idx="1"/>
          </p:nvPr>
        </p:nvSpPr>
        <p:spPr/>
        <p:txBody>
          <a:bodyPr>
            <a:normAutofit fontScale="85000" lnSpcReduction="10000"/>
          </a:bodyPr>
          <a:lstStyle/>
          <a:p>
            <a:r>
              <a:rPr lang="en-US" dirty="0" smtClean="0"/>
              <a:t>An investigative story must be </a:t>
            </a:r>
            <a:r>
              <a:rPr lang="en-US" dirty="0" smtClean="0">
                <a:solidFill>
                  <a:srgbClr val="FF0000"/>
                </a:solidFill>
              </a:rPr>
              <a:t>scientific</a:t>
            </a:r>
            <a:r>
              <a:rPr lang="en-US" dirty="0" smtClean="0"/>
              <a:t>. How?</a:t>
            </a:r>
          </a:p>
          <a:p>
            <a:r>
              <a:rPr lang="en-US" dirty="0" smtClean="0"/>
              <a:t>There is </a:t>
            </a:r>
            <a:r>
              <a:rPr lang="en-US" dirty="0" smtClean="0">
                <a:solidFill>
                  <a:srgbClr val="FF0000"/>
                </a:solidFill>
              </a:rPr>
              <a:t>the story idea </a:t>
            </a:r>
            <a:r>
              <a:rPr lang="en-US" dirty="0" smtClean="0"/>
              <a:t>(from documents, radio, beer </a:t>
            </a:r>
            <a:r>
              <a:rPr lang="en-US" dirty="0" err="1" smtClean="0"/>
              <a:t>parlour</a:t>
            </a:r>
            <a:r>
              <a:rPr lang="en-US" dirty="0" smtClean="0"/>
              <a:t>, parliamentary debate, etc.)</a:t>
            </a:r>
          </a:p>
          <a:p>
            <a:r>
              <a:rPr lang="en-US" dirty="0" smtClean="0"/>
              <a:t>You form your </a:t>
            </a:r>
            <a:r>
              <a:rPr lang="en-US" dirty="0" smtClean="0">
                <a:solidFill>
                  <a:srgbClr val="FF0000"/>
                </a:solidFill>
              </a:rPr>
              <a:t>hypothesis</a:t>
            </a:r>
            <a:r>
              <a:rPr lang="en-US" dirty="0" smtClean="0"/>
              <a:t> of what you need to find out and how.</a:t>
            </a:r>
          </a:p>
          <a:p>
            <a:r>
              <a:rPr lang="en-US" dirty="0" smtClean="0">
                <a:solidFill>
                  <a:srgbClr val="FF0000"/>
                </a:solidFill>
              </a:rPr>
              <a:t>Intelligence: </a:t>
            </a:r>
            <a:r>
              <a:rPr lang="en-US" dirty="0" smtClean="0"/>
              <a:t>Having a foreknowledge of what you will find</a:t>
            </a:r>
          </a:p>
          <a:p>
            <a:r>
              <a:rPr lang="en-US" dirty="0" smtClean="0"/>
              <a:t>You study what others have written about the story you’re working on (like </a:t>
            </a:r>
            <a:r>
              <a:rPr lang="en-US" dirty="0" smtClean="0">
                <a:solidFill>
                  <a:srgbClr val="FF0000"/>
                </a:solidFill>
              </a:rPr>
              <a:t>Literature Review)</a:t>
            </a:r>
          </a:p>
          <a:p>
            <a:r>
              <a:rPr lang="en-US" dirty="0" smtClean="0"/>
              <a:t>Talk to </a:t>
            </a:r>
            <a:r>
              <a:rPr lang="en-US" dirty="0" smtClean="0">
                <a:solidFill>
                  <a:srgbClr val="FF0000"/>
                </a:solidFill>
              </a:rPr>
              <a:t>Experts</a:t>
            </a:r>
          </a:p>
          <a:p>
            <a:r>
              <a:rPr lang="en-US" dirty="0" smtClean="0">
                <a:solidFill>
                  <a:srgbClr val="FF0000"/>
                </a:solidFill>
              </a:rPr>
              <a:t>Go There</a:t>
            </a:r>
            <a:r>
              <a:rPr lang="en-US" dirty="0" smtClean="0"/>
              <a:t>: Enter the field to find out things for yourself.</a:t>
            </a:r>
          </a:p>
          <a:p>
            <a:r>
              <a:rPr lang="en-US" dirty="0" smtClean="0"/>
              <a:t>What did you </a:t>
            </a:r>
            <a:r>
              <a:rPr lang="en-US" dirty="0" smtClean="0">
                <a:solidFill>
                  <a:srgbClr val="FF0000"/>
                </a:solidFill>
              </a:rPr>
              <a:t>uncover</a:t>
            </a:r>
            <a:r>
              <a:rPr lang="en-US" dirty="0" smtClean="0"/>
              <a:t>? What is new? What is the </a:t>
            </a:r>
            <a:r>
              <a:rPr lang="en-US" dirty="0" smtClean="0">
                <a:solidFill>
                  <a:srgbClr val="FF0000"/>
                </a:solidFill>
              </a:rPr>
              <a:t>evidence</a:t>
            </a:r>
            <a:r>
              <a:rPr lang="en-US" dirty="0" smtClean="0"/>
              <a:t> of what you claimed to have discovered?</a:t>
            </a:r>
          </a:p>
          <a:p>
            <a:endParaRPr lang="en-US" dirty="0" smtClean="0"/>
          </a:p>
          <a:p>
            <a:endParaRPr lang="en-GB" dirty="0"/>
          </a:p>
        </p:txBody>
      </p:sp>
    </p:spTree>
    <p:extLst>
      <p:ext uri="{BB962C8B-B14F-4D97-AF65-F5344CB8AC3E}">
        <p14:creationId xmlns:p14="http://schemas.microsoft.com/office/powerpoint/2010/main" val="218839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Investigating the Power Sector</a:t>
            </a:r>
            <a:endParaRPr lang="en-GB" dirty="0"/>
          </a:p>
        </p:txBody>
      </p:sp>
      <p:sp>
        <p:nvSpPr>
          <p:cNvPr id="3" name="Content Placeholder 2"/>
          <p:cNvSpPr>
            <a:spLocks noGrp="1"/>
          </p:cNvSpPr>
          <p:nvPr>
            <p:ph sz="quarter" idx="1"/>
          </p:nvPr>
        </p:nvSpPr>
        <p:spPr/>
        <p:txBody>
          <a:bodyPr>
            <a:normAutofit fontScale="92500" lnSpcReduction="20000"/>
          </a:bodyPr>
          <a:lstStyle/>
          <a:p>
            <a:pPr>
              <a:buFont typeface="Wingdings" pitchFamily="2" charset="2"/>
              <a:buChar char="ü"/>
            </a:pPr>
            <a:r>
              <a:rPr lang="en-US" dirty="0" smtClean="0"/>
              <a:t>Show passion in the sector</a:t>
            </a:r>
          </a:p>
          <a:p>
            <a:pPr>
              <a:buFont typeface="Wingdings" pitchFamily="2" charset="2"/>
              <a:buChar char="ü"/>
            </a:pPr>
            <a:r>
              <a:rPr lang="en-US" dirty="0" smtClean="0"/>
              <a:t>Have an intelligence network – the beat is supposed to provide intelligence</a:t>
            </a:r>
          </a:p>
          <a:p>
            <a:pPr>
              <a:buFont typeface="Wingdings" pitchFamily="2" charset="2"/>
              <a:buChar char="ü"/>
            </a:pPr>
            <a:r>
              <a:rPr lang="en-US" dirty="0" smtClean="0"/>
              <a:t>Read up the Acts and policy documents establishing the regulatory and other agencies: what are they supposed to do?</a:t>
            </a:r>
          </a:p>
          <a:p>
            <a:pPr>
              <a:buFont typeface="Wingdings" pitchFamily="2" charset="2"/>
              <a:buChar char="ü"/>
            </a:pPr>
            <a:r>
              <a:rPr lang="en-US" dirty="0" smtClean="0"/>
              <a:t>Look for numbers – contract sums, power generation, power distribution, tariffs, procurements, salaries, budgetary allocations, units of electricity, watts, locations of infrastructure…</a:t>
            </a:r>
          </a:p>
          <a:p>
            <a:pPr>
              <a:buFont typeface="Wingdings" pitchFamily="2" charset="2"/>
              <a:buChar char="ü"/>
            </a:pPr>
            <a:r>
              <a:rPr lang="en-US" dirty="0" smtClean="0"/>
              <a:t>Have a notebook of experts: the sector is opaque – difficult to instantly understand – like the oil sector.</a:t>
            </a:r>
          </a:p>
          <a:p>
            <a:pPr>
              <a:buFont typeface="Wingdings" pitchFamily="2" charset="2"/>
              <a:buChar char="ü"/>
            </a:pPr>
            <a:r>
              <a:rPr lang="en-US" dirty="0" smtClean="0"/>
              <a:t>Collaborate with Civil Society </a:t>
            </a:r>
            <a:r>
              <a:rPr lang="en-US" dirty="0" err="1" smtClean="0"/>
              <a:t>Organisations</a:t>
            </a:r>
            <a:r>
              <a:rPr lang="en-US" dirty="0" smtClean="0"/>
              <a:t>.</a:t>
            </a:r>
            <a:endParaRPr lang="en-GB" dirty="0"/>
          </a:p>
        </p:txBody>
      </p:sp>
    </p:spTree>
    <p:extLst>
      <p:ext uri="{BB962C8B-B14F-4D97-AF65-F5344CB8AC3E}">
        <p14:creationId xmlns:p14="http://schemas.microsoft.com/office/powerpoint/2010/main" val="3866525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look are possible stories</a:t>
            </a:r>
            <a:endParaRPr lang="en-GB" dirty="0"/>
          </a:p>
        </p:txBody>
      </p:sp>
      <p:sp>
        <p:nvSpPr>
          <p:cNvPr id="3" name="Content Placeholder 2"/>
          <p:cNvSpPr>
            <a:spLocks noGrp="1"/>
          </p:cNvSpPr>
          <p:nvPr>
            <p:ph sz="quarter" idx="1"/>
          </p:nvPr>
        </p:nvSpPr>
        <p:spPr/>
        <p:txBody>
          <a:bodyPr>
            <a:normAutofit fontScale="92500"/>
          </a:bodyPr>
          <a:lstStyle/>
          <a:p>
            <a:r>
              <a:rPr lang="en-US" dirty="0" smtClean="0"/>
              <a:t>Metering: Why is it difficult? How could be done better?</a:t>
            </a:r>
          </a:p>
          <a:p>
            <a:r>
              <a:rPr lang="en-US" dirty="0" smtClean="0"/>
              <a:t>Are Nigerians getting value for the tariff they pay? How can they?</a:t>
            </a:r>
          </a:p>
          <a:p>
            <a:r>
              <a:rPr lang="en-US" dirty="0" smtClean="0"/>
              <a:t>Rural Electrification Project: Is it working</a:t>
            </a:r>
          </a:p>
          <a:p>
            <a:r>
              <a:rPr lang="en-US" dirty="0" smtClean="0"/>
              <a:t>Who is destroying gas pipelines? Are they being punished? How can the pipelines be better protected?</a:t>
            </a:r>
          </a:p>
          <a:p>
            <a:r>
              <a:rPr lang="en-US" dirty="0" smtClean="0"/>
              <a:t>Who are behind ‘estimated electricity bills,’ and how can victims seek redress?</a:t>
            </a:r>
          </a:p>
          <a:p>
            <a:r>
              <a:rPr lang="en-US" dirty="0" smtClean="0"/>
              <a:t>In what state are the hydroelectric power stations: </a:t>
            </a:r>
            <a:r>
              <a:rPr lang="en-US" dirty="0" err="1" smtClean="0"/>
              <a:t>Kainji</a:t>
            </a:r>
            <a:r>
              <a:rPr lang="en-US" dirty="0" smtClean="0"/>
              <a:t>, </a:t>
            </a:r>
            <a:r>
              <a:rPr lang="en-US" dirty="0" err="1" smtClean="0"/>
              <a:t>Jebba</a:t>
            </a:r>
            <a:r>
              <a:rPr lang="en-US" dirty="0" smtClean="0"/>
              <a:t>, </a:t>
            </a:r>
            <a:r>
              <a:rPr lang="en-US" dirty="0" err="1" smtClean="0"/>
              <a:t>Shiroro</a:t>
            </a:r>
            <a:r>
              <a:rPr lang="en-US" dirty="0" smtClean="0"/>
              <a:t>, </a:t>
            </a:r>
            <a:r>
              <a:rPr lang="en-US" dirty="0" err="1" smtClean="0"/>
              <a:t>Zamfara</a:t>
            </a:r>
            <a:r>
              <a:rPr lang="en-US" dirty="0" smtClean="0"/>
              <a:t>, </a:t>
            </a:r>
            <a:r>
              <a:rPr lang="en-US" dirty="0" err="1" smtClean="0"/>
              <a:t>etc</a:t>
            </a:r>
            <a:endParaRPr lang="en-US" dirty="0" smtClean="0"/>
          </a:p>
          <a:p>
            <a:pPr marL="0" indent="0">
              <a:buNone/>
            </a:pPr>
            <a:endParaRPr lang="en-GB" dirty="0"/>
          </a:p>
        </p:txBody>
      </p:sp>
    </p:spTree>
    <p:extLst>
      <p:ext uri="{BB962C8B-B14F-4D97-AF65-F5344CB8AC3E}">
        <p14:creationId xmlns:p14="http://schemas.microsoft.com/office/powerpoint/2010/main" val="1401473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Case Study</a:t>
            </a:r>
            <a:endParaRPr lang="en-GB"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5486400" y="2133600"/>
            <a:ext cx="3124200" cy="2825760"/>
          </a:xfrm>
        </p:spPr>
      </p:pic>
      <p:sp>
        <p:nvSpPr>
          <p:cNvPr id="5" name="TextBox 4"/>
          <p:cNvSpPr txBox="1"/>
          <p:nvPr/>
        </p:nvSpPr>
        <p:spPr>
          <a:xfrm>
            <a:off x="533400" y="1752600"/>
            <a:ext cx="5105400" cy="5078313"/>
          </a:xfrm>
          <a:prstGeom prst="rect">
            <a:avLst/>
          </a:prstGeom>
          <a:noFill/>
        </p:spPr>
        <p:txBody>
          <a:bodyPr wrap="square" rtlCol="0">
            <a:spAutoFit/>
          </a:bodyPr>
          <a:lstStyle/>
          <a:p>
            <a:pPr marL="285750" indent="-285750">
              <a:buFont typeface="Wingdings" pitchFamily="2" charset="2"/>
              <a:buChar char="q"/>
            </a:pPr>
            <a:r>
              <a:rPr lang="en-US" dirty="0" err="1" smtClean="0"/>
              <a:t>Theophilus</a:t>
            </a:r>
            <a:r>
              <a:rPr lang="en-US" dirty="0" smtClean="0"/>
              <a:t> </a:t>
            </a:r>
            <a:r>
              <a:rPr lang="en-US" dirty="0" err="1" smtClean="0"/>
              <a:t>Abbah</a:t>
            </a:r>
            <a:r>
              <a:rPr lang="en-US" dirty="0" smtClean="0"/>
              <a:t> hails from </a:t>
            </a:r>
            <a:r>
              <a:rPr lang="en-US" dirty="0" err="1" smtClean="0"/>
              <a:t>Ogene</a:t>
            </a:r>
            <a:r>
              <a:rPr lang="en-US" dirty="0" smtClean="0"/>
              <a:t> </a:t>
            </a:r>
            <a:r>
              <a:rPr lang="en-US" dirty="0" err="1" smtClean="0"/>
              <a:t>Igah</a:t>
            </a:r>
            <a:r>
              <a:rPr lang="en-US" dirty="0" smtClean="0"/>
              <a:t> village in </a:t>
            </a:r>
            <a:r>
              <a:rPr lang="en-US" dirty="0" err="1" smtClean="0"/>
              <a:t>Kogi</a:t>
            </a:r>
            <a:r>
              <a:rPr lang="en-US" dirty="0" smtClean="0"/>
              <a:t> State. </a:t>
            </a:r>
          </a:p>
          <a:p>
            <a:pPr marL="285750" indent="-285750">
              <a:buFont typeface="Wingdings" pitchFamily="2" charset="2"/>
              <a:buChar char="q"/>
            </a:pPr>
            <a:r>
              <a:rPr lang="en-US" dirty="0" smtClean="0"/>
              <a:t>He arrives home for a wedding ceremony. </a:t>
            </a:r>
          </a:p>
          <a:p>
            <a:pPr marL="285750" indent="-285750">
              <a:buFont typeface="Wingdings" pitchFamily="2" charset="2"/>
              <a:buChar char="q"/>
            </a:pPr>
            <a:r>
              <a:rPr lang="en-US" dirty="0" smtClean="0"/>
              <a:t>After dinner he hears an alarm. A vehicle travelling from Enugu to Abuja has rammed into an abandoned electricity transformer. The vehicle is badly damaged, but luckily the occupants are alive. </a:t>
            </a:r>
          </a:p>
          <a:p>
            <a:pPr marL="285750" indent="-285750">
              <a:buFont typeface="Wingdings" pitchFamily="2" charset="2"/>
              <a:buChar char="q"/>
            </a:pPr>
            <a:r>
              <a:rPr lang="en-US" dirty="0" smtClean="0"/>
              <a:t>The transformer has been at the spot in the village  since 2008. It has never been powered.  It was attracted to the place by a politician who can no longer be traced. </a:t>
            </a:r>
          </a:p>
          <a:p>
            <a:pPr marL="285750" indent="-285750">
              <a:buFont typeface="Wingdings" pitchFamily="2" charset="2"/>
              <a:buChar char="q"/>
            </a:pPr>
            <a:r>
              <a:rPr lang="en-US" dirty="0" smtClean="0"/>
              <a:t>As an investigative journalist with specialty in the electricity sector, what can you do to trace those who abandoned the transformer and ensure that  it is put to use and stops being the nightmare of motorists and the people of </a:t>
            </a:r>
            <a:r>
              <a:rPr lang="en-US" dirty="0" err="1" smtClean="0"/>
              <a:t>Ogene</a:t>
            </a:r>
            <a:r>
              <a:rPr lang="en-US" dirty="0" smtClean="0"/>
              <a:t> </a:t>
            </a:r>
            <a:r>
              <a:rPr lang="en-US" dirty="0" err="1" smtClean="0"/>
              <a:t>Igah</a:t>
            </a:r>
            <a:r>
              <a:rPr lang="en-US" dirty="0" smtClean="0"/>
              <a:t> ?</a:t>
            </a:r>
            <a:endParaRPr lang="en-GB" dirty="0"/>
          </a:p>
        </p:txBody>
      </p:sp>
    </p:spTree>
    <p:extLst>
      <p:ext uri="{BB962C8B-B14F-4D97-AF65-F5344CB8AC3E}">
        <p14:creationId xmlns:p14="http://schemas.microsoft.com/office/powerpoint/2010/main" val="146876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Case Study</a:t>
            </a:r>
            <a:endParaRPr lang="en-GB" dirty="0"/>
          </a:p>
        </p:txBody>
      </p:sp>
      <p:grpSp>
        <p:nvGrpSpPr>
          <p:cNvPr id="3" name="Group 2"/>
          <p:cNvGrpSpPr/>
          <p:nvPr/>
        </p:nvGrpSpPr>
        <p:grpSpPr>
          <a:xfrm>
            <a:off x="2123136" y="1529014"/>
            <a:ext cx="4861214" cy="4568320"/>
            <a:chOff x="2123136" y="1529014"/>
            <a:chExt cx="4861214" cy="4568320"/>
          </a:xfrm>
          <a:scene3d>
            <a:camera prst="isometricOffAxis2Left" zoom="95000"/>
            <a:lightRig rig="flat" dir="t"/>
          </a:scene3d>
        </p:grpSpPr>
        <p:sp>
          <p:nvSpPr>
            <p:cNvPr id="5" name="Freeform 4"/>
            <p:cNvSpPr/>
            <p:nvPr/>
          </p:nvSpPr>
          <p:spPr>
            <a:xfrm>
              <a:off x="4195594" y="1529014"/>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Take a picture of the transformer and the vehicle</a:t>
              </a:r>
              <a:endParaRPr lang="en-GB" sz="500" kern="1200" dirty="0"/>
            </a:p>
          </p:txBody>
        </p:sp>
        <p:sp>
          <p:nvSpPr>
            <p:cNvPr id="6" name="Freeform 5"/>
            <p:cNvSpPr/>
            <p:nvPr/>
          </p:nvSpPr>
          <p:spPr>
            <a:xfrm>
              <a:off x="2459974" y="1761811"/>
              <a:ext cx="4187538" cy="4187538"/>
            </a:xfrm>
            <a:custGeom>
              <a:avLst/>
              <a:gdLst/>
              <a:ahLst/>
              <a:cxnLst/>
              <a:rect l="0" t="0" r="0" b="0"/>
              <a:pathLst>
                <a:path>
                  <a:moveTo>
                    <a:pt x="2536703" y="47387"/>
                  </a:moveTo>
                  <a:arcTo wR="2093769" hR="2093769" stAng="16932788" swAng="42677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Freeform 6"/>
            <p:cNvSpPr/>
            <p:nvPr/>
          </p:nvSpPr>
          <p:spPr>
            <a:xfrm>
              <a:off x="5327571" y="1861393"/>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In the morning meet the </a:t>
              </a:r>
              <a:r>
                <a:rPr lang="en-US" sz="500" kern="1200" dirty="0" err="1" smtClean="0"/>
                <a:t>Gago</a:t>
              </a:r>
              <a:r>
                <a:rPr lang="en-US" sz="500" kern="1200" dirty="0" smtClean="0"/>
                <a:t> of </a:t>
              </a:r>
              <a:r>
                <a:rPr lang="en-US" sz="500" kern="1200" dirty="0" err="1" smtClean="0"/>
                <a:t>Ogene-Igah</a:t>
              </a:r>
              <a:r>
                <a:rPr lang="en-US" sz="500" kern="1200" dirty="0" smtClean="0"/>
                <a:t> to find out the name of the politician that attracted the transformer to the village</a:t>
              </a:r>
              <a:endParaRPr lang="en-GB" sz="500" kern="1200" dirty="0"/>
            </a:p>
          </p:txBody>
        </p:sp>
        <p:sp>
          <p:nvSpPr>
            <p:cNvPr id="8" name="Freeform 7"/>
            <p:cNvSpPr/>
            <p:nvPr/>
          </p:nvSpPr>
          <p:spPr>
            <a:xfrm>
              <a:off x="2459974" y="1761811"/>
              <a:ext cx="4187538" cy="4187538"/>
            </a:xfrm>
            <a:custGeom>
              <a:avLst/>
              <a:gdLst/>
              <a:ahLst/>
              <a:cxnLst/>
              <a:rect l="0" t="0" r="0" b="0"/>
              <a:pathLst>
                <a:path>
                  <a:moveTo>
                    <a:pt x="3603003" y="642534"/>
                  </a:moveTo>
                  <a:arcTo wR="2093769" hR="2093769" stAng="18967342" swAng="54522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 name="Freeform 8"/>
            <p:cNvSpPr/>
            <p:nvPr/>
          </p:nvSpPr>
          <p:spPr>
            <a:xfrm>
              <a:off x="6100153" y="2753000"/>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Find out the exact year it was installed</a:t>
              </a:r>
              <a:endParaRPr lang="en-GB" sz="500" kern="1200" dirty="0"/>
            </a:p>
          </p:txBody>
        </p:sp>
        <p:sp>
          <p:nvSpPr>
            <p:cNvPr id="10" name="Freeform 9"/>
            <p:cNvSpPr/>
            <p:nvPr/>
          </p:nvSpPr>
          <p:spPr>
            <a:xfrm>
              <a:off x="2459974" y="1761811"/>
              <a:ext cx="4187538" cy="4187538"/>
            </a:xfrm>
            <a:custGeom>
              <a:avLst/>
              <a:gdLst/>
              <a:ahLst/>
              <a:cxnLst/>
              <a:rect l="0" t="0" r="0" b="0"/>
              <a:pathLst>
                <a:path>
                  <a:moveTo>
                    <a:pt x="4126825" y="1593219"/>
                  </a:moveTo>
                  <a:arcTo wR="2093769" hR="2093769" stAng="20770113" swAng="70409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 name="Freeform 10"/>
            <p:cNvSpPr/>
            <p:nvPr/>
          </p:nvSpPr>
          <p:spPr>
            <a:xfrm>
              <a:off x="6268051" y="3920758"/>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Interview the people to document the number of times the transformer has caused accidents</a:t>
              </a:r>
              <a:endParaRPr lang="en-GB" sz="500" kern="1200" dirty="0"/>
            </a:p>
          </p:txBody>
        </p:sp>
        <p:sp>
          <p:nvSpPr>
            <p:cNvPr id="12" name="Freeform 11"/>
            <p:cNvSpPr/>
            <p:nvPr/>
          </p:nvSpPr>
          <p:spPr>
            <a:xfrm>
              <a:off x="2459974" y="1761811"/>
              <a:ext cx="4187538" cy="4187538"/>
            </a:xfrm>
            <a:custGeom>
              <a:avLst/>
              <a:gdLst/>
              <a:ahLst/>
              <a:cxnLst/>
              <a:rect l="0" t="0" r="0" b="0"/>
              <a:pathLst>
                <a:path>
                  <a:moveTo>
                    <a:pt x="4081426" y="2751864"/>
                  </a:moveTo>
                  <a:arcTo wR="2093769" hR="2093769" stAng="1099154" swAng="65882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Freeform 12"/>
            <p:cNvSpPr/>
            <p:nvPr/>
          </p:nvSpPr>
          <p:spPr>
            <a:xfrm>
              <a:off x="5777959" y="4993911"/>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Look for the name of the contractors who installed the transformer</a:t>
              </a:r>
              <a:endParaRPr lang="en-GB" sz="500" kern="1200" dirty="0"/>
            </a:p>
          </p:txBody>
        </p:sp>
        <p:sp>
          <p:nvSpPr>
            <p:cNvPr id="14" name="Freeform 13"/>
            <p:cNvSpPr/>
            <p:nvPr/>
          </p:nvSpPr>
          <p:spPr>
            <a:xfrm>
              <a:off x="2459974" y="1761811"/>
              <a:ext cx="4187538" cy="4187538"/>
            </a:xfrm>
            <a:custGeom>
              <a:avLst/>
              <a:gdLst/>
              <a:ahLst/>
              <a:cxnLst/>
              <a:rect l="0" t="0" r="0" b="0"/>
              <a:pathLst>
                <a:path>
                  <a:moveTo>
                    <a:pt x="3365185" y="3757310"/>
                  </a:moveTo>
                  <a:arcTo wR="2093769" hR="2093769" stAng="3156596" swAng="47145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Freeform 14"/>
            <p:cNvSpPr/>
            <p:nvPr/>
          </p:nvSpPr>
          <p:spPr>
            <a:xfrm>
              <a:off x="4785477" y="5631740"/>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Look for victims and tell their stories</a:t>
              </a:r>
              <a:endParaRPr lang="en-GB" sz="500" kern="1200" dirty="0"/>
            </a:p>
          </p:txBody>
        </p:sp>
        <p:sp>
          <p:nvSpPr>
            <p:cNvPr id="16" name="Freeform 15"/>
            <p:cNvSpPr/>
            <p:nvPr/>
          </p:nvSpPr>
          <p:spPr>
            <a:xfrm>
              <a:off x="2459974" y="1761811"/>
              <a:ext cx="4187538" cy="4187538"/>
            </a:xfrm>
            <a:custGeom>
              <a:avLst/>
              <a:gdLst/>
              <a:ahLst/>
              <a:cxnLst/>
              <a:rect l="0" t="0" r="0" b="0"/>
              <a:pathLst>
                <a:path>
                  <a:moveTo>
                    <a:pt x="2233181" y="4182891"/>
                  </a:moveTo>
                  <a:arcTo wR="2093769" hR="2093769" stAng="5170930" swAng="458140"/>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7" name="Freeform 16"/>
            <p:cNvSpPr/>
            <p:nvPr/>
          </p:nvSpPr>
          <p:spPr>
            <a:xfrm>
              <a:off x="3605711" y="5631740"/>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Check the annual budget to know how much was budgeted for the transformer</a:t>
              </a:r>
              <a:endParaRPr lang="en-GB" sz="500" kern="1200" dirty="0"/>
            </a:p>
          </p:txBody>
        </p:sp>
        <p:sp>
          <p:nvSpPr>
            <p:cNvPr id="18" name="Freeform 17"/>
            <p:cNvSpPr/>
            <p:nvPr/>
          </p:nvSpPr>
          <p:spPr>
            <a:xfrm>
              <a:off x="2459974" y="1761811"/>
              <a:ext cx="4187538" cy="4187538"/>
            </a:xfrm>
            <a:custGeom>
              <a:avLst/>
              <a:gdLst/>
              <a:ahLst/>
              <a:cxnLst/>
              <a:rect l="0" t="0" r="0" b="0"/>
              <a:pathLst>
                <a:path>
                  <a:moveTo>
                    <a:pt x="1061716" y="3915509"/>
                  </a:moveTo>
                  <a:arcTo wR="2093769" hR="2093769" stAng="7171946" swAng="47145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9" name="Freeform 18"/>
            <p:cNvSpPr/>
            <p:nvPr/>
          </p:nvSpPr>
          <p:spPr>
            <a:xfrm>
              <a:off x="2613229" y="4993911"/>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Check the CAC to know the promoters of the Company</a:t>
              </a:r>
              <a:endParaRPr lang="en-GB" sz="500" kern="1200" dirty="0"/>
            </a:p>
          </p:txBody>
        </p:sp>
        <p:sp>
          <p:nvSpPr>
            <p:cNvPr id="20" name="Freeform 19"/>
            <p:cNvSpPr/>
            <p:nvPr/>
          </p:nvSpPr>
          <p:spPr>
            <a:xfrm>
              <a:off x="2459974" y="1761811"/>
              <a:ext cx="4187538" cy="4187538"/>
            </a:xfrm>
            <a:custGeom>
              <a:avLst/>
              <a:gdLst/>
              <a:ahLst/>
              <a:cxnLst/>
              <a:rect l="0" t="0" r="0" b="0"/>
              <a:pathLst>
                <a:path>
                  <a:moveTo>
                    <a:pt x="267851" y="3118413"/>
                  </a:moveTo>
                  <a:arcTo wR="2093769" hR="2093769" stAng="9042019" swAng="65882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1" name="Freeform 20"/>
            <p:cNvSpPr/>
            <p:nvPr/>
          </p:nvSpPr>
          <p:spPr>
            <a:xfrm>
              <a:off x="2123136" y="3920758"/>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Go to Rural Electrification Agency to find out why the project was abandoned</a:t>
              </a:r>
              <a:endParaRPr lang="en-GB" sz="500" kern="1200" dirty="0"/>
            </a:p>
          </p:txBody>
        </p:sp>
        <p:sp>
          <p:nvSpPr>
            <p:cNvPr id="22" name="Freeform 21"/>
            <p:cNvSpPr/>
            <p:nvPr/>
          </p:nvSpPr>
          <p:spPr>
            <a:xfrm>
              <a:off x="2459974" y="1761811"/>
              <a:ext cx="4187538" cy="4187538"/>
            </a:xfrm>
            <a:custGeom>
              <a:avLst/>
              <a:gdLst/>
              <a:ahLst/>
              <a:cxnLst/>
              <a:rect l="0" t="0" r="0" b="0"/>
              <a:pathLst>
                <a:path>
                  <a:moveTo>
                    <a:pt x="1401" y="2017173"/>
                  </a:moveTo>
                  <a:arcTo wR="2093769" hR="2093769" stAng="10925790" swAng="70409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3" name="Freeform 22"/>
            <p:cNvSpPr/>
            <p:nvPr/>
          </p:nvSpPr>
          <p:spPr>
            <a:xfrm>
              <a:off x="2291034" y="2753000"/>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Interview the lawmaker, contractor, the community leader, </a:t>
              </a:r>
              <a:r>
                <a:rPr lang="en-US" sz="500" kern="1200" dirty="0" err="1" smtClean="0"/>
                <a:t>etc</a:t>
              </a:r>
              <a:endParaRPr lang="en-GB" sz="500" kern="1200" dirty="0"/>
            </a:p>
          </p:txBody>
        </p:sp>
        <p:sp>
          <p:nvSpPr>
            <p:cNvPr id="24" name="Freeform 23"/>
            <p:cNvSpPr/>
            <p:nvPr/>
          </p:nvSpPr>
          <p:spPr>
            <a:xfrm>
              <a:off x="2459974" y="1761811"/>
              <a:ext cx="4187538" cy="4187538"/>
            </a:xfrm>
            <a:custGeom>
              <a:avLst/>
              <a:gdLst/>
              <a:ahLst/>
              <a:cxnLst/>
              <a:rect l="0" t="0" r="0" b="0"/>
              <a:pathLst>
                <a:path>
                  <a:moveTo>
                    <a:pt x="374274" y="899111"/>
                  </a:moveTo>
                  <a:arcTo wR="2093769" hR="2093769" stAng="12887431" swAng="54522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25" name="Freeform 24"/>
            <p:cNvSpPr/>
            <p:nvPr/>
          </p:nvSpPr>
          <p:spPr>
            <a:xfrm>
              <a:off x="3063617" y="1861393"/>
              <a:ext cx="716299" cy="465594"/>
            </a:xfrm>
            <a:custGeom>
              <a:avLst/>
              <a:gdLst>
                <a:gd name="connsiteX0" fmla="*/ 0 w 716299"/>
                <a:gd name="connsiteY0" fmla="*/ 77601 h 465594"/>
                <a:gd name="connsiteX1" fmla="*/ 77601 w 716299"/>
                <a:gd name="connsiteY1" fmla="*/ 0 h 465594"/>
                <a:gd name="connsiteX2" fmla="*/ 638698 w 716299"/>
                <a:gd name="connsiteY2" fmla="*/ 0 h 465594"/>
                <a:gd name="connsiteX3" fmla="*/ 716299 w 716299"/>
                <a:gd name="connsiteY3" fmla="*/ 77601 h 465594"/>
                <a:gd name="connsiteX4" fmla="*/ 716299 w 716299"/>
                <a:gd name="connsiteY4" fmla="*/ 387993 h 465594"/>
                <a:gd name="connsiteX5" fmla="*/ 638698 w 716299"/>
                <a:gd name="connsiteY5" fmla="*/ 465594 h 465594"/>
                <a:gd name="connsiteX6" fmla="*/ 77601 w 716299"/>
                <a:gd name="connsiteY6" fmla="*/ 465594 h 465594"/>
                <a:gd name="connsiteX7" fmla="*/ 0 w 716299"/>
                <a:gd name="connsiteY7" fmla="*/ 387993 h 465594"/>
                <a:gd name="connsiteX8" fmla="*/ 0 w 716299"/>
                <a:gd name="connsiteY8" fmla="*/ 77601 h 465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299" h="465594">
                  <a:moveTo>
                    <a:pt x="0" y="77601"/>
                  </a:moveTo>
                  <a:cubicBezTo>
                    <a:pt x="0" y="34743"/>
                    <a:pt x="34743" y="0"/>
                    <a:pt x="77601" y="0"/>
                  </a:cubicBezTo>
                  <a:lnTo>
                    <a:pt x="638698" y="0"/>
                  </a:lnTo>
                  <a:cubicBezTo>
                    <a:pt x="681556" y="0"/>
                    <a:pt x="716299" y="34743"/>
                    <a:pt x="716299" y="77601"/>
                  </a:cubicBezTo>
                  <a:lnTo>
                    <a:pt x="716299" y="387993"/>
                  </a:lnTo>
                  <a:cubicBezTo>
                    <a:pt x="716299" y="430851"/>
                    <a:pt x="681556" y="465594"/>
                    <a:pt x="638698" y="465594"/>
                  </a:cubicBezTo>
                  <a:lnTo>
                    <a:pt x="77601" y="465594"/>
                  </a:lnTo>
                  <a:cubicBezTo>
                    <a:pt x="34743" y="465594"/>
                    <a:pt x="0" y="430851"/>
                    <a:pt x="0" y="387993"/>
                  </a:cubicBezTo>
                  <a:lnTo>
                    <a:pt x="0" y="77601"/>
                  </a:lnTo>
                  <a:close/>
                </a:path>
              </a:pathLst>
            </a:custGeom>
            <a:sp3d extrusionH="381000" contourW="38100" prstMaterial="matte">
              <a:contourClr>
                <a:schemeClr val="lt1"/>
              </a:contourClr>
            </a:sp3d>
          </p:spPr>
          <p:style>
            <a:lnRef idx="0">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1778" tIns="41778" rIns="41778" bIns="41778" numCol="1" spcCol="1270" anchor="ctr" anchorCtr="0">
              <a:noAutofit/>
            </a:bodyPr>
            <a:lstStyle/>
            <a:p>
              <a:pPr lvl="0" algn="ctr" defTabSz="222250">
                <a:lnSpc>
                  <a:spcPct val="90000"/>
                </a:lnSpc>
                <a:spcBef>
                  <a:spcPct val="0"/>
                </a:spcBef>
                <a:spcAft>
                  <a:spcPct val="35000"/>
                </a:spcAft>
              </a:pPr>
              <a:r>
                <a:rPr lang="en-US" sz="500" kern="1200" dirty="0" smtClean="0"/>
                <a:t>Publish the story in Daily Trust</a:t>
              </a:r>
              <a:endParaRPr lang="en-GB" sz="500" kern="1200" dirty="0"/>
            </a:p>
          </p:txBody>
        </p:sp>
        <p:sp>
          <p:nvSpPr>
            <p:cNvPr id="26" name="Freeform 25"/>
            <p:cNvSpPr/>
            <p:nvPr/>
          </p:nvSpPr>
          <p:spPr>
            <a:xfrm>
              <a:off x="2459974" y="1761811"/>
              <a:ext cx="4187538" cy="4187538"/>
            </a:xfrm>
            <a:custGeom>
              <a:avLst/>
              <a:gdLst/>
              <a:ahLst/>
              <a:cxnLst/>
              <a:rect l="0" t="0" r="0" b="0"/>
              <a:pathLst>
                <a:path>
                  <a:moveTo>
                    <a:pt x="1400848" y="117983"/>
                  </a:moveTo>
                  <a:arcTo wR="2093769" hR="2093769" stAng="15040434" swAng="426778"/>
                </a:path>
              </a:pathLst>
            </a:custGeom>
            <a:noFill/>
            <a:ln>
              <a:tailEnd type="arrow"/>
            </a:ln>
            <a:sp3d z="-40000" prstMaterial="matte"/>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spTree>
    <p:extLst>
      <p:ext uri="{BB962C8B-B14F-4D97-AF65-F5344CB8AC3E}">
        <p14:creationId xmlns:p14="http://schemas.microsoft.com/office/powerpoint/2010/main" val="301937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Many faces of investigation?</a:t>
            </a:r>
            <a:endParaRPr lang="en-GB" dirty="0"/>
          </a:p>
        </p:txBody>
      </p:sp>
      <p:sp>
        <p:nvSpPr>
          <p:cNvPr id="3" name="Content Placeholder 2"/>
          <p:cNvSpPr>
            <a:spLocks noGrp="1"/>
          </p:cNvSpPr>
          <p:nvPr>
            <p:ph sz="quarter" idx="1"/>
          </p:nvPr>
        </p:nvSpPr>
        <p:spPr/>
        <p:txBody>
          <a:bodyPr>
            <a:normAutofit/>
          </a:bodyPr>
          <a:lstStyle/>
          <a:p>
            <a:r>
              <a:rPr lang="en-US" dirty="0" smtClean="0"/>
              <a:t>There are many kinds of investigators:</a:t>
            </a:r>
          </a:p>
          <a:p>
            <a:r>
              <a:rPr lang="en-US" dirty="0" smtClean="0"/>
              <a:t>Accident investigation – loss adjusters</a:t>
            </a:r>
          </a:p>
          <a:p>
            <a:r>
              <a:rPr lang="en-US" dirty="0" smtClean="0"/>
              <a:t>Personal (licensed) Investigation</a:t>
            </a:r>
          </a:p>
          <a:p>
            <a:r>
              <a:rPr lang="en-US" dirty="0" smtClean="0"/>
              <a:t>Police investigators: </a:t>
            </a:r>
            <a:r>
              <a:rPr lang="en-GB" dirty="0"/>
              <a:t>f</a:t>
            </a:r>
            <a:r>
              <a:rPr lang="en-GB" dirty="0" smtClean="0"/>
              <a:t>raud,</a:t>
            </a:r>
            <a:r>
              <a:rPr lang="en-GB" dirty="0"/>
              <a:t> c</a:t>
            </a:r>
            <a:r>
              <a:rPr lang="en-GB" dirty="0" smtClean="0"/>
              <a:t>rime scene; sexual crime; theft; kidnapping; assault; homicide; criminal </a:t>
            </a:r>
            <a:r>
              <a:rPr lang="en-GB" dirty="0" err="1" smtClean="0"/>
              <a:t>defense</a:t>
            </a:r>
            <a:r>
              <a:rPr lang="en-GB" dirty="0" smtClean="0"/>
              <a:t>…</a:t>
            </a:r>
          </a:p>
          <a:p>
            <a:r>
              <a:rPr lang="en-US" dirty="0" smtClean="0"/>
              <a:t>Industry investigative panels</a:t>
            </a:r>
          </a:p>
          <a:p>
            <a:r>
              <a:rPr lang="en-US" dirty="0" smtClean="0"/>
              <a:t>Government investigative committees</a:t>
            </a:r>
            <a:endParaRPr lang="en-GB" dirty="0"/>
          </a:p>
        </p:txBody>
      </p:sp>
    </p:spTree>
    <p:extLst>
      <p:ext uri="{BB962C8B-B14F-4D97-AF65-F5344CB8AC3E}">
        <p14:creationId xmlns:p14="http://schemas.microsoft.com/office/powerpoint/2010/main" val="3656219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Investigative Journalism</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706663424"/>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747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Democracy and Investigative Reporting</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a:t>Freedom of expression is a fundamental human right. It also underpins most </a:t>
            </a:r>
            <a:r>
              <a:rPr lang="en-GB" b="1" dirty="0"/>
              <a:t>other</a:t>
            </a:r>
            <a:r>
              <a:rPr lang="en-GB" dirty="0"/>
              <a:t> rights and allows them to flourish. The right to speak your mind freely on important issues in society, access information and hold the powers that be to account, </a:t>
            </a:r>
            <a:r>
              <a:rPr lang="en-GB" b="1" dirty="0"/>
              <a:t>plays</a:t>
            </a:r>
            <a:r>
              <a:rPr lang="en-GB" dirty="0"/>
              <a:t> a vital role in the healthy development process of any society.</a:t>
            </a:r>
          </a:p>
          <a:p>
            <a:r>
              <a:rPr lang="en-US" dirty="0" smtClean="0"/>
              <a:t>Article 19 of Universal Declaration of Human Rights says: Everyone has the </a:t>
            </a:r>
            <a:r>
              <a:rPr lang="en-US" b="1" dirty="0" smtClean="0"/>
              <a:t>right</a:t>
            </a:r>
            <a:r>
              <a:rPr lang="en-US" dirty="0" smtClean="0"/>
              <a:t> to freedom of opinion and expression; this </a:t>
            </a:r>
            <a:r>
              <a:rPr lang="en-US" b="1" dirty="0" smtClean="0"/>
              <a:t>right</a:t>
            </a:r>
            <a:r>
              <a:rPr lang="en-US" dirty="0" smtClean="0"/>
              <a:t> includes freedom to hold opinions without interference and to seek, receive and impart information and ideas through any media and regardless of frontiers.</a:t>
            </a:r>
            <a:endParaRPr lang="en-GB" dirty="0"/>
          </a:p>
        </p:txBody>
      </p:sp>
    </p:spTree>
    <p:extLst>
      <p:ext uri="{BB962C8B-B14F-4D97-AF65-F5344CB8AC3E}">
        <p14:creationId xmlns:p14="http://schemas.microsoft.com/office/powerpoint/2010/main" val="144678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Interest</a:t>
            </a:r>
            <a:endParaRPr lang="en-GB" dirty="0"/>
          </a:p>
        </p:txBody>
      </p:sp>
      <p:sp>
        <p:nvSpPr>
          <p:cNvPr id="3" name="Content Placeholder 2"/>
          <p:cNvSpPr>
            <a:spLocks noGrp="1"/>
          </p:cNvSpPr>
          <p:nvPr>
            <p:ph sz="quarter" idx="1"/>
          </p:nvPr>
        </p:nvSpPr>
        <p:spPr/>
        <p:txBody>
          <a:bodyPr/>
          <a:lstStyle/>
          <a:p>
            <a:r>
              <a:rPr lang="en-US" dirty="0" smtClean="0"/>
              <a:t>The public expects journalists to expose rot and corruption. Government, business organizations, lawmakers, traditional institutions are waiting for journalists to expose corruption. Publicity is the antidote to corruption</a:t>
            </a:r>
          </a:p>
          <a:p>
            <a:endParaRPr lang="en-GB" dirty="0"/>
          </a:p>
        </p:txBody>
      </p:sp>
    </p:spTree>
    <p:extLst>
      <p:ext uri="{BB962C8B-B14F-4D97-AF65-F5344CB8AC3E}">
        <p14:creationId xmlns:p14="http://schemas.microsoft.com/office/powerpoint/2010/main" val="1198362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Interest</a:t>
            </a:r>
            <a:endParaRPr lang="en-US" dirty="0"/>
          </a:p>
        </p:txBody>
      </p:sp>
      <p:sp>
        <p:nvSpPr>
          <p:cNvPr id="3" name="Content Placeholder 2"/>
          <p:cNvSpPr>
            <a:spLocks noGrp="1"/>
          </p:cNvSpPr>
          <p:nvPr>
            <p:ph sz="half" idx="1"/>
          </p:nvPr>
        </p:nvSpPr>
        <p:spPr>
          <a:xfrm>
            <a:off x="381000" y="1676401"/>
            <a:ext cx="6781800" cy="3200400"/>
          </a:xfrm>
          <a:prstGeom prst="rect">
            <a:avLst/>
          </a:prstGeom>
        </p:spPr>
        <p:txBody>
          <a:bodyPr/>
          <a:lstStyle/>
          <a:p>
            <a:r>
              <a:rPr lang="en-US" dirty="0" smtClean="0"/>
              <a:t>It’s a crucial duty of journalists to serve </a:t>
            </a:r>
            <a:r>
              <a:rPr lang="en-US" dirty="0" smtClean="0">
                <a:solidFill>
                  <a:srgbClr val="FF0000"/>
                </a:solidFill>
              </a:rPr>
              <a:t>public interest </a:t>
            </a:r>
            <a:r>
              <a:rPr lang="en-US" dirty="0" smtClean="0"/>
              <a:t>by acting as a watchdog on government, business, education, health, environment, safety and other institutions.</a:t>
            </a:r>
            <a:endParaRPr lang="en-US" dirty="0"/>
          </a:p>
        </p:txBody>
      </p:sp>
    </p:spTree>
    <p:extLst>
      <p:ext uri="{BB962C8B-B14F-4D97-AF65-F5344CB8AC3E}">
        <p14:creationId xmlns:p14="http://schemas.microsoft.com/office/powerpoint/2010/main" val="158970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Story Ideas</a:t>
            </a:r>
            <a:endParaRPr lang="en-GB" dirty="0"/>
          </a:p>
        </p:txBody>
      </p:sp>
      <p:sp>
        <p:nvSpPr>
          <p:cNvPr id="3" name="Content Placeholder 2"/>
          <p:cNvSpPr>
            <a:spLocks noGrp="1"/>
          </p:cNvSpPr>
          <p:nvPr>
            <p:ph sz="quarter" idx="1"/>
          </p:nvPr>
        </p:nvSpPr>
        <p:spPr/>
        <p:txBody>
          <a:bodyPr/>
          <a:lstStyle/>
          <a:p>
            <a:r>
              <a:rPr lang="en-GB" dirty="0" smtClean="0"/>
              <a:t>Checking public information: When there is a press release about events, persons, policies, is it possible to dig deeper into the background of the people/issues?</a:t>
            </a:r>
          </a:p>
          <a:p>
            <a:r>
              <a:rPr lang="en-GB" dirty="0" smtClean="0"/>
              <a:t>A tip off – ‘leak journalism’</a:t>
            </a:r>
          </a:p>
          <a:p>
            <a:r>
              <a:rPr lang="en-GB" dirty="0" smtClean="0"/>
              <a:t>Government documents: budgets, gazettes, annual reports, investigative panel reports, , </a:t>
            </a:r>
            <a:r>
              <a:rPr lang="en-GB" dirty="0" err="1" smtClean="0"/>
              <a:t>etc</a:t>
            </a:r>
            <a:endParaRPr lang="en-GB" dirty="0" smtClean="0"/>
          </a:p>
          <a:p>
            <a:endParaRPr lang="en-GB" dirty="0"/>
          </a:p>
        </p:txBody>
      </p:sp>
    </p:spTree>
    <p:extLst>
      <p:ext uri="{BB962C8B-B14F-4D97-AF65-F5344CB8AC3E}">
        <p14:creationId xmlns:p14="http://schemas.microsoft.com/office/powerpoint/2010/main" val="170494772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100</TotalTime>
  <Words>1063</Words>
  <Application>Microsoft Office PowerPoint</Application>
  <PresentationFormat>On-screen Show (4:3)</PresentationFormat>
  <Paragraphs>83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Investigative Reporting &amp; Investigating Power Sector</vt:lpstr>
      <vt:lpstr>A Case Study</vt:lpstr>
      <vt:lpstr>A Case Study</vt:lpstr>
      <vt:lpstr>Many faces of investigation?</vt:lpstr>
      <vt:lpstr>Investigative Journalism</vt:lpstr>
      <vt:lpstr>Democracy and Investigative Reporting</vt:lpstr>
      <vt:lpstr>Public Interest</vt:lpstr>
      <vt:lpstr>Public Interest</vt:lpstr>
      <vt:lpstr>Sources of Story Ideas</vt:lpstr>
      <vt:lpstr>Sources of Story Ideas?</vt:lpstr>
      <vt:lpstr>Investigative Reporting: A step-by-step approach</vt:lpstr>
      <vt:lpstr>Investigating the Power Sector</vt:lpstr>
      <vt:lpstr>A look are possible stories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Investigative Reporting &amp; Investigating Power Sector</dc:title>
  <dc:creator>user</dc:creator>
  <cp:lastModifiedBy>user</cp:lastModifiedBy>
  <cp:revision>26</cp:revision>
  <dcterms:created xsi:type="dcterms:W3CDTF">2018-06-12T01:14:05Z</dcterms:created>
  <dcterms:modified xsi:type="dcterms:W3CDTF">2018-07-25T09:39:27Z</dcterms:modified>
</cp:coreProperties>
</file>