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00" r:id="rId41"/>
    <p:sldId id="269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81"/>
  </p:normalViewPr>
  <p:slideViewPr>
    <p:cSldViewPr snapToGrid="0" snapToObjects="1"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ECE8456-79D4-494C-A972-D61711BCA342}" type="datetimeFigureOut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AD82A85-0D9C-5947-B906-0490A4B6323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Musikilu Mojeed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Principles &amp; Practice of Investigative Journalism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2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KNOW RELEVANT FED/STATE LAWS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Constitution 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Appropriation Laws (Budgets)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Procurement Law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Police Act, Code of Conduct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Armed Forces Act</a:t>
            </a:r>
          </a:p>
          <a:p>
            <a:pPr>
              <a:buFont typeface="Wingdings" charset="2"/>
              <a:buChar char="v"/>
            </a:pPr>
            <a:r>
              <a:rPr lang="en-US" dirty="0" smtClean="0"/>
              <a:t>Terrorism Act </a:t>
            </a:r>
            <a:r>
              <a:rPr lang="en-US" dirty="0" err="1" smtClean="0"/>
              <a:t>etc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  <a:p>
            <a:pPr>
              <a:buFont typeface="Wingdings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271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000" dirty="0"/>
              <a:t>Know how to dig into databases on the web and </a:t>
            </a:r>
            <a:r>
              <a:rPr lang="en-US" sz="4000" dirty="0" err="1"/>
              <a:t>analyse</a:t>
            </a:r>
            <a:r>
              <a:rPr lang="en-US" sz="4000" dirty="0"/>
              <a:t> data. </a:t>
            </a:r>
            <a:endParaRPr lang="en-US" sz="4000" dirty="0" smtClean="0"/>
          </a:p>
          <a:p>
            <a:r>
              <a:rPr lang="en-US" sz="4000" dirty="0"/>
              <a:t>L</a:t>
            </a:r>
            <a:r>
              <a:rPr lang="en-US" sz="4000" dirty="0" smtClean="0"/>
              <a:t>earn to use excel to </a:t>
            </a:r>
            <a:r>
              <a:rPr lang="en-US" sz="4000" dirty="0" err="1"/>
              <a:t>analyse</a:t>
            </a:r>
            <a:r>
              <a:rPr lang="en-US" sz="4000" dirty="0"/>
              <a:t> complex data. </a:t>
            </a:r>
            <a:endParaRPr lang="en-US" sz="4000" dirty="0" smtClean="0"/>
          </a:p>
          <a:p>
            <a:r>
              <a:rPr lang="en-US" sz="4000" dirty="0" smtClean="0"/>
              <a:t>Sign </a:t>
            </a:r>
            <a:r>
              <a:rPr lang="en-US" sz="4000" dirty="0"/>
              <a:t>up for newsletters on some </a:t>
            </a:r>
            <a:r>
              <a:rPr lang="en-US" sz="4000" dirty="0" smtClean="0"/>
              <a:t>key websites </a:t>
            </a:r>
            <a:r>
              <a:rPr lang="en-US" sz="4000" dirty="0"/>
              <a:t>so you </a:t>
            </a:r>
            <a:r>
              <a:rPr lang="en-US" sz="4000" dirty="0" smtClean="0"/>
              <a:t>know </a:t>
            </a:r>
            <a:r>
              <a:rPr lang="en-US" sz="4000" dirty="0"/>
              <a:t>when there is an important update.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6527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Investigate! Investigate!! Investigate!!!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en-US" sz="3200" dirty="0"/>
              <a:t>G</a:t>
            </a:r>
            <a:r>
              <a:rPr lang="en-US" sz="3200" dirty="0" smtClean="0"/>
              <a:t>o </a:t>
            </a:r>
            <a:r>
              <a:rPr lang="en-US" sz="3200" dirty="0"/>
              <a:t>to the field</a:t>
            </a:r>
            <a:r>
              <a:rPr lang="en-US" sz="3200" dirty="0" smtClean="0"/>
              <a:t>, build</a:t>
            </a:r>
            <a:r>
              <a:rPr lang="en-US" sz="3200" dirty="0"/>
              <a:t>  contacts and </a:t>
            </a:r>
            <a:r>
              <a:rPr lang="en-US" sz="3200" dirty="0" smtClean="0"/>
              <a:t>ask questions, questions.</a:t>
            </a:r>
            <a:endParaRPr lang="en-US" sz="3200" dirty="0"/>
          </a:p>
          <a:p>
            <a:pPr fontAlgn="base"/>
            <a:r>
              <a:rPr lang="en-US" sz="3200" dirty="0"/>
              <a:t>B</a:t>
            </a:r>
            <a:r>
              <a:rPr lang="en-US" sz="3200" dirty="0" smtClean="0"/>
              <a:t>e </a:t>
            </a:r>
            <a:r>
              <a:rPr lang="en-US" sz="3200" dirty="0"/>
              <a:t>patient, open minded and persevering as </a:t>
            </a:r>
            <a:r>
              <a:rPr lang="en-US" sz="3200" dirty="0" smtClean="0"/>
              <a:t>you investigate.</a:t>
            </a:r>
            <a:endParaRPr lang="en-US" sz="3200" dirty="0"/>
          </a:p>
          <a:p>
            <a:pPr fontAlgn="base"/>
            <a:r>
              <a:rPr lang="en-US" sz="3200" dirty="0"/>
              <a:t>Investigation could be </a:t>
            </a:r>
            <a:r>
              <a:rPr lang="en-US" sz="3200" dirty="0" smtClean="0"/>
              <a:t>lonely/risky</a:t>
            </a:r>
            <a:r>
              <a:rPr lang="en-US" sz="3200" dirty="0"/>
              <a:t>. R</a:t>
            </a:r>
            <a:r>
              <a:rPr lang="en-US" sz="3200" dirty="0" smtClean="0"/>
              <a:t>eporter </a:t>
            </a:r>
            <a:r>
              <a:rPr lang="en-US" sz="3200" dirty="0"/>
              <a:t>must keep </a:t>
            </a:r>
            <a:r>
              <a:rPr lang="en-US" sz="3200" dirty="0" smtClean="0"/>
              <a:t>low </a:t>
            </a:r>
            <a:r>
              <a:rPr lang="en-US" sz="3200" dirty="0"/>
              <a:t>key  and </a:t>
            </a:r>
            <a:r>
              <a:rPr lang="en-US" sz="3200" dirty="0" smtClean="0"/>
              <a:t>blend with environment </a:t>
            </a:r>
            <a:r>
              <a:rPr lang="en-US" sz="3200" dirty="0"/>
              <a:t>where he is operating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200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an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8000" dirty="0" smtClean="0"/>
              <a:t>Passion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124082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Curiosity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678876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Initiative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542626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Logical thinking, </a:t>
            </a:r>
            <a:r>
              <a:rPr lang="en-US" sz="8000" dirty="0" err="1" smtClean="0"/>
              <a:t>organisation</a:t>
            </a:r>
            <a:r>
              <a:rPr lang="en-US" sz="8000" dirty="0" smtClean="0"/>
              <a:t> and self-discipline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919543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Flexibility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35168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US" sz="8000" dirty="0" err="1" smtClean="0"/>
              <a:t>Teamworking</a:t>
            </a:r>
            <a:r>
              <a:rPr lang="en-US" sz="8000" dirty="0" smtClean="0"/>
              <a:t> and communication skills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001900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8000" dirty="0" smtClean="0"/>
              <a:t>Well-developed reporting skills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64758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Investigative Journalism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Investigative journalism involves exposing to the public matters that are concealed either deliberately by someone in a position of power, or accidentally, behind a chaotic mass of facts and circumstances that obscure understanding.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      -- </a:t>
            </a:r>
            <a:r>
              <a:rPr lang="en-US" sz="1600" b="1" i="1" dirty="0" smtClean="0"/>
              <a:t>UNESCO Manual of Investigative Journalism   </a:t>
            </a:r>
            <a:endParaRPr lang="en-US" sz="1600" b="1" i="1" dirty="0"/>
          </a:p>
        </p:txBody>
      </p:sp>
    </p:spTree>
    <p:extLst>
      <p:ext uri="{BB962C8B-B14F-4D97-AF65-F5344CB8AC3E}">
        <p14:creationId xmlns:p14="http://schemas.microsoft.com/office/powerpoint/2010/main" val="1608821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US" sz="8000" dirty="0" smtClean="0"/>
              <a:t>Broad general knowledge and good research skills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41689915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114300" indent="0">
              <a:buNone/>
            </a:pPr>
            <a:r>
              <a:rPr lang="en-US" sz="8000" dirty="0" smtClean="0"/>
              <a:t>Deep knowledge of laws, regulations, conventions </a:t>
            </a:r>
            <a:r>
              <a:rPr lang="en-US" sz="8000" dirty="0" err="1" smtClean="0"/>
              <a:t>etc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1888585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8000" dirty="0" smtClean="0"/>
              <a:t>Determination, </a:t>
            </a:r>
            <a:r>
              <a:rPr lang="en-US" sz="8000" dirty="0"/>
              <a:t>P</a:t>
            </a:r>
            <a:r>
              <a:rPr lang="en-US" sz="8000" dirty="0" smtClean="0"/>
              <a:t>atience and Persistence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9301033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8000" dirty="0" smtClean="0"/>
              <a:t>Fairness and Strong Ethics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8032075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8000" dirty="0" smtClean="0"/>
              <a:t>Discretion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8019322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8000" dirty="0" smtClean="0"/>
              <a:t>Be able to avoid flippancy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8231546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8000" dirty="0" smtClean="0"/>
              <a:t>Citizenship – Sense of Service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5980928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8000" dirty="0" smtClean="0"/>
              <a:t>Courage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4301794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Qualities of </a:t>
            </a:r>
            <a:r>
              <a:rPr lang="en-US" dirty="0"/>
              <a:t>a</a:t>
            </a:r>
            <a:r>
              <a:rPr lang="en-US" dirty="0" smtClean="0"/>
              <a:t>n Investigative Journalist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8000" dirty="0" smtClean="0"/>
              <a:t>Security Consciousness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2211475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Dangers  Facing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Security Risk – Attacks, Murder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66676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What’s Investigative Journalism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It requires using both secret and open sources and documents </a:t>
            </a:r>
          </a:p>
          <a:p>
            <a:endParaRPr lang="en-US" dirty="0" smtClean="0"/>
          </a:p>
          <a:p>
            <a:r>
              <a:rPr lang="en-US" dirty="0"/>
              <a:t> -- </a:t>
            </a:r>
            <a:r>
              <a:rPr lang="en-US" sz="2800" b="1" i="1" dirty="0"/>
              <a:t>UNESCO Manual of Investigative Journalism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836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Dangers  Facing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Sack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791916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Dangers  Facing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Isolation/Envy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6695427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Dangers  Facing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Loneliness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9978002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Dangers  Facing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Betrayal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7403160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Dangers  Facing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Arrest, Detention, prosecution, jail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133406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being an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Serve society better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4317795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being an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Shape policies, set agenda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9979604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being an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8000" dirty="0" smtClean="0"/>
              <a:t>Become a key and respected reporter in your newsroom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9751883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being an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Put you among the elite corps of journalists in your newsroom, locality, country, continent, and even globally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244748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being an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Awards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29975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Investigative </a:t>
            </a:r>
            <a:r>
              <a:rPr lang="en-US" dirty="0" err="1" smtClean="0"/>
              <a:t>Vs</a:t>
            </a:r>
            <a:r>
              <a:rPr lang="en-US" dirty="0" smtClean="0"/>
              <a:t> Conventional Journalism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Investigative </a:t>
            </a:r>
            <a:r>
              <a:rPr lang="en-US" sz="4400" dirty="0" err="1"/>
              <a:t>Vs</a:t>
            </a:r>
            <a:r>
              <a:rPr lang="en-US" sz="4400" dirty="0"/>
              <a:t> Conventional Journalism </a:t>
            </a:r>
          </a:p>
        </p:txBody>
      </p:sp>
    </p:spTree>
    <p:extLst>
      <p:ext uri="{BB962C8B-B14F-4D97-AF65-F5344CB8AC3E}">
        <p14:creationId xmlns:p14="http://schemas.microsoft.com/office/powerpoint/2010/main" val="12408090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being an Investigative Journalists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8000" dirty="0" smtClean="0"/>
              <a:t>You become resource person: request for your service from all over the world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9290650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800" dirty="0" smtClean="0"/>
              <a:t>Thank You!</a:t>
            </a: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81538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111" y="513107"/>
            <a:ext cx="8716341" cy="5746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013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32" y="513107"/>
            <a:ext cx="8781608" cy="573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8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097" y="826336"/>
            <a:ext cx="8703566" cy="548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98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Neglected issues(1)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1) How federal and state governments spend security votes</a:t>
            </a:r>
          </a:p>
          <a:p>
            <a:r>
              <a:rPr lang="en-US" sz="3200" dirty="0" smtClean="0"/>
              <a:t>Police inventory – cars, vans, buses, equipment, donation </a:t>
            </a:r>
          </a:p>
          <a:p>
            <a:endParaRPr lang="en-US" sz="3200" dirty="0" smtClean="0"/>
          </a:p>
          <a:p>
            <a:r>
              <a:rPr lang="en-US" sz="3200" dirty="0" smtClean="0"/>
              <a:t>Claims at Press Conferences</a:t>
            </a:r>
          </a:p>
          <a:p>
            <a:r>
              <a:rPr lang="en-US" sz="3200" dirty="0" smtClean="0"/>
              <a:t>Announcement of Contract Awards: Who won the contract and was due process followed? For how much</a:t>
            </a:r>
          </a:p>
        </p:txBody>
      </p:sp>
    </p:spTree>
    <p:extLst>
      <p:ext uri="{BB962C8B-B14F-4D97-AF65-F5344CB8AC3E}">
        <p14:creationId xmlns:p14="http://schemas.microsoft.com/office/powerpoint/2010/main" val="1524910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Neglected issues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How much does government spends on security</a:t>
            </a:r>
          </a:p>
          <a:p>
            <a:r>
              <a:rPr lang="en-US" sz="4400" dirty="0" smtClean="0"/>
              <a:t>Performance of security-related contracts </a:t>
            </a:r>
          </a:p>
          <a:p>
            <a:r>
              <a:rPr lang="en-US" sz="4400" dirty="0" smtClean="0"/>
              <a:t>Causes of crimes, what security precautions govt. fails to take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5992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27</TotalTime>
  <Words>510</Words>
  <Application>Microsoft Office PowerPoint</Application>
  <PresentationFormat>On-screen Show (4:3)</PresentationFormat>
  <Paragraphs>98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Civic</vt:lpstr>
      <vt:lpstr>Principles &amp; Practice of Investigative Journalism</vt:lpstr>
      <vt:lpstr>What’s Investigative Journalism</vt:lpstr>
      <vt:lpstr>What’s Investigative Journalism</vt:lpstr>
      <vt:lpstr>Investigative Vs Conventional Journalism </vt:lpstr>
      <vt:lpstr>PowerPoint Presentation</vt:lpstr>
      <vt:lpstr>PowerPoint Presentation</vt:lpstr>
      <vt:lpstr>PowerPoint Presentation</vt:lpstr>
      <vt:lpstr>Neglected issues(1)</vt:lpstr>
      <vt:lpstr>Neglected issues (2)</vt:lpstr>
      <vt:lpstr>Starting Out</vt:lpstr>
      <vt:lpstr>Know Databases</vt:lpstr>
      <vt:lpstr>Investigate! Investigate!! Investigate!!!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Qualities of an Investigative Journalist</vt:lpstr>
      <vt:lpstr>Dangers  Facing Investigative Journalists</vt:lpstr>
      <vt:lpstr>Dangers  Facing Investigative Journalists</vt:lpstr>
      <vt:lpstr>Dangers  Facing Investigative Journalists</vt:lpstr>
      <vt:lpstr>Dangers  Facing Investigative Journalists</vt:lpstr>
      <vt:lpstr>Dangers  Facing Investigative Journalists</vt:lpstr>
      <vt:lpstr>Dangers  Facing Investigative Journalists</vt:lpstr>
      <vt:lpstr>Advantages of being an Investigative Journalists</vt:lpstr>
      <vt:lpstr>Advantages of being an Investigative Journalists</vt:lpstr>
      <vt:lpstr>Advantages of being an Investigative Journalists</vt:lpstr>
      <vt:lpstr>Advantages of being an Investigative Journalists</vt:lpstr>
      <vt:lpstr>Advantages of being an Investigative Journalists</vt:lpstr>
      <vt:lpstr>Advantages of being an Investigative Journalists</vt:lpstr>
      <vt:lpstr>Thank YOU!</vt:lpstr>
    </vt:vector>
  </TitlesOfParts>
  <Company>Premium Times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Investigative Journalism</dc:title>
  <dc:creator>Mojeed Musikilu</dc:creator>
  <cp:lastModifiedBy>user</cp:lastModifiedBy>
  <cp:revision>5</cp:revision>
  <dcterms:created xsi:type="dcterms:W3CDTF">2015-06-25T08:07:11Z</dcterms:created>
  <dcterms:modified xsi:type="dcterms:W3CDTF">2018-03-15T06:10:16Z</dcterms:modified>
</cp:coreProperties>
</file>