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60" r:id="rId2"/>
    <p:sldId id="261" r:id="rId3"/>
    <p:sldId id="285" r:id="rId4"/>
    <p:sldId id="286" r:id="rId5"/>
    <p:sldId id="282" r:id="rId6"/>
    <p:sldId id="279" r:id="rId7"/>
    <p:sldId id="283" r:id="rId8"/>
    <p:sldId id="280" r:id="rId9"/>
    <p:sldId id="284" r:id="rId10"/>
    <p:sldId id="281" r:id="rId11"/>
    <p:sldId id="287" r:id="rId12"/>
    <p:sldId id="288" r:id="rId13"/>
    <p:sldId id="267" r:id="rId14"/>
    <p:sldId id="268" r:id="rId15"/>
    <p:sldId id="269" r:id="rId16"/>
    <p:sldId id="270" r:id="rId17"/>
    <p:sldId id="274" r:id="rId18"/>
    <p:sldId id="272" r:id="rId19"/>
    <p:sldId id="273" r:id="rId20"/>
    <p:sldId id="276" r:id="rId21"/>
    <p:sldId id="277" r:id="rId22"/>
    <p:sldId id="278" r:id="rId23"/>
    <p:sldId id="271" r:id="rId24"/>
    <p:sldId id="291" r:id="rId25"/>
    <p:sldId id="262" r:id="rId26"/>
    <p:sldId id="289" r:id="rId27"/>
    <p:sldId id="290"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67" autoAdjust="0"/>
    <p:restoredTop sz="86475" autoAdjust="0"/>
  </p:normalViewPr>
  <p:slideViewPr>
    <p:cSldViewPr>
      <p:cViewPr varScale="1">
        <p:scale>
          <a:sx n="75" d="100"/>
          <a:sy n="75" d="100"/>
        </p:scale>
        <p:origin x="-1620" y="-96"/>
      </p:cViewPr>
      <p:guideLst>
        <p:guide orient="horz" pos="2160"/>
        <p:guide pos="2880"/>
      </p:guideLst>
    </p:cSldViewPr>
  </p:slideViewPr>
  <p:outlineViewPr>
    <p:cViewPr>
      <p:scale>
        <a:sx n="33" d="100"/>
        <a:sy n="33" d="100"/>
      </p:scale>
      <p:origin x="0" y="3166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F5950C-153B-493F-86CE-6087B440AEBE}" type="datetimeFigureOut">
              <a:rPr lang="en-US" smtClean="0"/>
              <a:t>10/15/2017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6428ED-CFEE-4CF8-9063-1264825C52BB}" type="slidenum">
              <a:rPr lang="en-US" smtClean="0"/>
              <a:t>‹#›</a:t>
            </a:fld>
            <a:endParaRPr lang="en-US" dirty="0"/>
          </a:p>
        </p:txBody>
      </p:sp>
    </p:spTree>
    <p:extLst>
      <p:ext uri="{BB962C8B-B14F-4D97-AF65-F5344CB8AC3E}">
        <p14:creationId xmlns:p14="http://schemas.microsoft.com/office/powerpoint/2010/main" val="37154284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6428ED-CFEE-4CF8-9063-1264825C52BB}" type="slidenum">
              <a:rPr lang="en-US" smtClean="0"/>
              <a:t>17</a:t>
            </a:fld>
            <a:endParaRPr lang="en-US" dirty="0"/>
          </a:p>
        </p:txBody>
      </p:sp>
    </p:spTree>
    <p:extLst>
      <p:ext uri="{BB962C8B-B14F-4D97-AF65-F5344CB8AC3E}">
        <p14:creationId xmlns:p14="http://schemas.microsoft.com/office/powerpoint/2010/main" val="31993762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006428ED-CFEE-4CF8-9063-1264825C52BB}" type="slidenum">
              <a:rPr lang="en-US" smtClean="0"/>
              <a:t>25</a:t>
            </a:fld>
            <a:endParaRPr lang="en-US" dirty="0"/>
          </a:p>
        </p:txBody>
      </p:sp>
    </p:spTree>
    <p:extLst>
      <p:ext uri="{BB962C8B-B14F-4D97-AF65-F5344CB8AC3E}">
        <p14:creationId xmlns:p14="http://schemas.microsoft.com/office/powerpoint/2010/main" val="9612139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90130E6-E2CA-4987-9772-28F37D59FEFD}" type="datetimeFigureOut">
              <a:rPr lang="en-US" smtClean="0"/>
              <a:t>10/15/2017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D15789-65F0-459B-B4F4-41103E4083B5}" type="slidenum">
              <a:rPr lang="en-US" smtClean="0"/>
              <a:t>‹#›</a:t>
            </a:fld>
            <a:endParaRPr lang="en-US" dirty="0"/>
          </a:p>
        </p:txBody>
      </p:sp>
    </p:spTree>
    <p:extLst>
      <p:ext uri="{BB962C8B-B14F-4D97-AF65-F5344CB8AC3E}">
        <p14:creationId xmlns:p14="http://schemas.microsoft.com/office/powerpoint/2010/main" val="1977358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0130E6-E2CA-4987-9772-28F37D59FEFD}" type="datetimeFigureOut">
              <a:rPr lang="en-US" smtClean="0"/>
              <a:t>10/15/2017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D15789-65F0-459B-B4F4-41103E4083B5}" type="slidenum">
              <a:rPr lang="en-US" smtClean="0"/>
              <a:t>‹#›</a:t>
            </a:fld>
            <a:endParaRPr lang="en-US" dirty="0"/>
          </a:p>
        </p:txBody>
      </p:sp>
    </p:spTree>
    <p:extLst>
      <p:ext uri="{BB962C8B-B14F-4D97-AF65-F5344CB8AC3E}">
        <p14:creationId xmlns:p14="http://schemas.microsoft.com/office/powerpoint/2010/main" val="1910508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0130E6-E2CA-4987-9772-28F37D59FEFD}" type="datetimeFigureOut">
              <a:rPr lang="en-US" smtClean="0"/>
              <a:t>10/15/2017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D15789-65F0-459B-B4F4-41103E4083B5}" type="slidenum">
              <a:rPr lang="en-US" smtClean="0"/>
              <a:t>‹#›</a:t>
            </a:fld>
            <a:endParaRPr lang="en-US" dirty="0"/>
          </a:p>
        </p:txBody>
      </p:sp>
    </p:spTree>
    <p:extLst>
      <p:ext uri="{BB962C8B-B14F-4D97-AF65-F5344CB8AC3E}">
        <p14:creationId xmlns:p14="http://schemas.microsoft.com/office/powerpoint/2010/main" val="1534254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0130E6-E2CA-4987-9772-28F37D59FEFD}" type="datetimeFigureOut">
              <a:rPr lang="en-US" smtClean="0"/>
              <a:t>10/15/2017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D15789-65F0-459B-B4F4-41103E4083B5}" type="slidenum">
              <a:rPr lang="en-US" smtClean="0"/>
              <a:t>‹#›</a:t>
            </a:fld>
            <a:endParaRPr lang="en-US" dirty="0"/>
          </a:p>
        </p:txBody>
      </p:sp>
    </p:spTree>
    <p:extLst>
      <p:ext uri="{BB962C8B-B14F-4D97-AF65-F5344CB8AC3E}">
        <p14:creationId xmlns:p14="http://schemas.microsoft.com/office/powerpoint/2010/main" val="737992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0130E6-E2CA-4987-9772-28F37D59FEFD}" type="datetimeFigureOut">
              <a:rPr lang="en-US" smtClean="0"/>
              <a:t>10/15/2017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D15789-65F0-459B-B4F4-41103E4083B5}" type="slidenum">
              <a:rPr lang="en-US" smtClean="0"/>
              <a:t>‹#›</a:t>
            </a:fld>
            <a:endParaRPr lang="en-US" dirty="0"/>
          </a:p>
        </p:txBody>
      </p:sp>
    </p:spTree>
    <p:extLst>
      <p:ext uri="{BB962C8B-B14F-4D97-AF65-F5344CB8AC3E}">
        <p14:creationId xmlns:p14="http://schemas.microsoft.com/office/powerpoint/2010/main" val="3152465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90130E6-E2CA-4987-9772-28F37D59FEFD}" type="datetimeFigureOut">
              <a:rPr lang="en-US" smtClean="0"/>
              <a:t>10/15/2017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6D15789-65F0-459B-B4F4-41103E4083B5}" type="slidenum">
              <a:rPr lang="en-US" smtClean="0"/>
              <a:t>‹#›</a:t>
            </a:fld>
            <a:endParaRPr lang="en-US" dirty="0"/>
          </a:p>
        </p:txBody>
      </p:sp>
    </p:spTree>
    <p:extLst>
      <p:ext uri="{BB962C8B-B14F-4D97-AF65-F5344CB8AC3E}">
        <p14:creationId xmlns:p14="http://schemas.microsoft.com/office/powerpoint/2010/main" val="184069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90130E6-E2CA-4987-9772-28F37D59FEFD}" type="datetimeFigureOut">
              <a:rPr lang="en-US" smtClean="0"/>
              <a:t>10/15/2017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6D15789-65F0-459B-B4F4-41103E4083B5}" type="slidenum">
              <a:rPr lang="en-US" smtClean="0"/>
              <a:t>‹#›</a:t>
            </a:fld>
            <a:endParaRPr lang="en-US" dirty="0"/>
          </a:p>
        </p:txBody>
      </p:sp>
    </p:spTree>
    <p:extLst>
      <p:ext uri="{BB962C8B-B14F-4D97-AF65-F5344CB8AC3E}">
        <p14:creationId xmlns:p14="http://schemas.microsoft.com/office/powerpoint/2010/main" val="2562213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90130E6-E2CA-4987-9772-28F37D59FEFD}" type="datetimeFigureOut">
              <a:rPr lang="en-US" smtClean="0"/>
              <a:t>10/15/2017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6D15789-65F0-459B-B4F4-41103E4083B5}" type="slidenum">
              <a:rPr lang="en-US" smtClean="0"/>
              <a:t>‹#›</a:t>
            </a:fld>
            <a:endParaRPr lang="en-US" dirty="0"/>
          </a:p>
        </p:txBody>
      </p:sp>
    </p:spTree>
    <p:extLst>
      <p:ext uri="{BB962C8B-B14F-4D97-AF65-F5344CB8AC3E}">
        <p14:creationId xmlns:p14="http://schemas.microsoft.com/office/powerpoint/2010/main" val="3133269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0130E6-E2CA-4987-9772-28F37D59FEFD}" type="datetimeFigureOut">
              <a:rPr lang="en-US" smtClean="0"/>
              <a:t>10/15/2017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6D15789-65F0-459B-B4F4-41103E4083B5}" type="slidenum">
              <a:rPr lang="en-US" smtClean="0"/>
              <a:t>‹#›</a:t>
            </a:fld>
            <a:endParaRPr lang="en-US" dirty="0"/>
          </a:p>
        </p:txBody>
      </p:sp>
    </p:spTree>
    <p:extLst>
      <p:ext uri="{BB962C8B-B14F-4D97-AF65-F5344CB8AC3E}">
        <p14:creationId xmlns:p14="http://schemas.microsoft.com/office/powerpoint/2010/main" val="2899331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0130E6-E2CA-4987-9772-28F37D59FEFD}" type="datetimeFigureOut">
              <a:rPr lang="en-US" smtClean="0"/>
              <a:t>10/15/2017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6D15789-65F0-459B-B4F4-41103E4083B5}" type="slidenum">
              <a:rPr lang="en-US" smtClean="0"/>
              <a:t>‹#›</a:t>
            </a:fld>
            <a:endParaRPr lang="en-US" dirty="0"/>
          </a:p>
        </p:txBody>
      </p:sp>
    </p:spTree>
    <p:extLst>
      <p:ext uri="{BB962C8B-B14F-4D97-AF65-F5344CB8AC3E}">
        <p14:creationId xmlns:p14="http://schemas.microsoft.com/office/powerpoint/2010/main" val="2892769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0130E6-E2CA-4987-9772-28F37D59FEFD}" type="datetimeFigureOut">
              <a:rPr lang="en-US" smtClean="0"/>
              <a:t>10/15/2017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6D15789-65F0-459B-B4F4-41103E4083B5}" type="slidenum">
              <a:rPr lang="en-US" smtClean="0"/>
              <a:t>‹#›</a:t>
            </a:fld>
            <a:endParaRPr lang="en-US" dirty="0"/>
          </a:p>
        </p:txBody>
      </p:sp>
    </p:spTree>
    <p:extLst>
      <p:ext uri="{BB962C8B-B14F-4D97-AF65-F5344CB8AC3E}">
        <p14:creationId xmlns:p14="http://schemas.microsoft.com/office/powerpoint/2010/main" val="3434028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0130E6-E2CA-4987-9772-28F37D59FEFD}" type="datetimeFigureOut">
              <a:rPr lang="en-US" smtClean="0"/>
              <a:t>10/15/2017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D15789-65F0-459B-B4F4-41103E4083B5}" type="slidenum">
              <a:rPr lang="en-US" smtClean="0"/>
              <a:t>‹#›</a:t>
            </a:fld>
            <a:endParaRPr lang="en-US" dirty="0"/>
          </a:p>
        </p:txBody>
      </p:sp>
    </p:spTree>
    <p:extLst>
      <p:ext uri="{BB962C8B-B14F-4D97-AF65-F5344CB8AC3E}">
        <p14:creationId xmlns:p14="http://schemas.microsoft.com/office/powerpoint/2010/main" val="40853036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Regulatory Bodies in the Education Sector.</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NUC,NBTE,NCCE,UBEC. </a:t>
            </a:r>
            <a:endParaRPr lang="en-US" sz="3200" dirty="0"/>
          </a:p>
        </p:txBody>
      </p:sp>
      <p:sp>
        <p:nvSpPr>
          <p:cNvPr id="3" name="Content Placeholder 2"/>
          <p:cNvSpPr>
            <a:spLocks noGrp="1"/>
          </p:cNvSpPr>
          <p:nvPr>
            <p:ph idx="1"/>
          </p:nvPr>
        </p:nvSpPr>
        <p:spPr/>
        <p:txBody>
          <a:bodyPr>
            <a:normAutofit/>
          </a:bodyPr>
          <a:lstStyle/>
          <a:p>
            <a:pPr marL="0" indent="0">
              <a:buNone/>
            </a:pPr>
            <a:r>
              <a:rPr lang="en-US" sz="2800" dirty="0" smtClean="0">
                <a:latin typeface="Times New Roman" pitchFamily="18" charset="0"/>
                <a:cs typeface="Times New Roman" pitchFamily="18" charset="0"/>
              </a:rPr>
              <a:t>                 Policy, Problems and Prospects.</a:t>
            </a:r>
          </a:p>
          <a:p>
            <a:pPr marL="0" indent="0">
              <a:buNone/>
            </a:pPr>
            <a:r>
              <a:rPr lang="en-US" sz="2800" dirty="0" smtClean="0">
                <a:latin typeface="Times New Roman" pitchFamily="18" charset="0"/>
                <a:cs typeface="Times New Roman" pitchFamily="18" charset="0"/>
              </a:rPr>
              <a:t>                               Presented by;</a:t>
            </a:r>
          </a:p>
          <a:p>
            <a:pPr marL="0" indent="0">
              <a:buNone/>
            </a:pPr>
            <a:r>
              <a:rPr lang="en-US" sz="2800" dirty="0" smtClean="0">
                <a:latin typeface="Times New Roman" pitchFamily="18" charset="0"/>
                <a:cs typeface="Times New Roman" pitchFamily="18" charset="0"/>
              </a:rPr>
              <a:t>                    Prof. Salihu Y. Ingawa.</a:t>
            </a:r>
            <a:r>
              <a:rPr lang="en-US" sz="2800" b="1" dirty="0" smtClean="0">
                <a:latin typeface="Times New Roman" pitchFamily="18" charset="0"/>
                <a:cs typeface="Times New Roman" pitchFamily="18" charset="0"/>
              </a:rPr>
              <a:t>mnae.</a:t>
            </a:r>
            <a:r>
              <a:rPr lang="en-US" sz="2800" dirty="0" smtClean="0">
                <a:latin typeface="Times New Roman" pitchFamily="18" charset="0"/>
                <a:cs typeface="Times New Roman" pitchFamily="18" charset="0"/>
              </a:rPr>
              <a:t> </a:t>
            </a:r>
          </a:p>
          <a:p>
            <a:pPr marL="0" indent="0">
              <a:buNone/>
            </a:pPr>
            <a:r>
              <a:rPr lang="en-US" sz="2800" dirty="0" smtClean="0">
                <a:latin typeface="Times New Roman" pitchFamily="18" charset="0"/>
                <a:cs typeface="Times New Roman" pitchFamily="18" charset="0"/>
              </a:rPr>
              <a:t>At a Four Day Training Workshop of Journalists on Investigating the Education Sector.16</a:t>
            </a:r>
            <a:r>
              <a:rPr lang="en-US" sz="2800" baseline="30000" dirty="0" smtClean="0">
                <a:latin typeface="Times New Roman" pitchFamily="18" charset="0"/>
                <a:cs typeface="Times New Roman" pitchFamily="18" charset="0"/>
              </a:rPr>
              <a:t>th</a:t>
            </a:r>
            <a:r>
              <a:rPr lang="en-US" sz="2800" dirty="0" smtClean="0">
                <a:latin typeface="Times New Roman" pitchFamily="18" charset="0"/>
                <a:cs typeface="Times New Roman" pitchFamily="18" charset="0"/>
              </a:rPr>
              <a:t>-23</a:t>
            </a:r>
            <a:r>
              <a:rPr lang="en-US" sz="2800" baseline="30000" dirty="0" smtClean="0">
                <a:latin typeface="Times New Roman" pitchFamily="18" charset="0"/>
                <a:cs typeface="Times New Roman" pitchFamily="18" charset="0"/>
              </a:rPr>
              <a:t>rd</a:t>
            </a:r>
            <a:r>
              <a:rPr lang="en-US" sz="2800" dirty="0" smtClean="0">
                <a:latin typeface="Times New Roman" pitchFamily="18" charset="0"/>
                <a:cs typeface="Times New Roman" pitchFamily="18" charset="0"/>
              </a:rPr>
              <a:t> October , 2017.Held at Links Hotels, Utako District, Abuja.</a:t>
            </a:r>
          </a:p>
          <a:p>
            <a:endParaRPr lang="en-US" sz="2800" dirty="0"/>
          </a:p>
        </p:txBody>
      </p:sp>
    </p:spTree>
    <p:extLst>
      <p:ext uri="{BB962C8B-B14F-4D97-AF65-F5344CB8AC3E}">
        <p14:creationId xmlns:p14="http://schemas.microsoft.com/office/powerpoint/2010/main" val="34801989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Changes needed in the Existing Legislation.</a:t>
            </a:r>
            <a:r>
              <a:rPr lang="en-US" dirty="0"/>
              <a:t/>
            </a:r>
            <a:br>
              <a:rPr lang="en-US" dirty="0"/>
            </a:br>
            <a:r>
              <a:rPr lang="en-GB" dirty="0"/>
              <a:t>I</a:t>
            </a:r>
            <a:endParaRPr lang="en-US" dirty="0"/>
          </a:p>
        </p:txBody>
      </p:sp>
      <p:sp>
        <p:nvSpPr>
          <p:cNvPr id="3" name="Content Placeholder 2"/>
          <p:cNvSpPr>
            <a:spLocks noGrp="1"/>
          </p:cNvSpPr>
          <p:nvPr>
            <p:ph idx="1"/>
          </p:nvPr>
        </p:nvSpPr>
        <p:spPr/>
        <p:txBody>
          <a:bodyPr>
            <a:normAutofit fontScale="77500" lnSpcReduction="20000"/>
          </a:bodyPr>
          <a:lstStyle/>
          <a:p>
            <a:r>
              <a:rPr lang="en-GB" dirty="0"/>
              <a:t>Besides their respective establishment statutes, the three regulatory agencies are statutorily and operationally combined to concurrently operate Education (National Minimum Standards and Establishment of Institutions) Act Cap E3, LFN 2004, which was first enacted in 1985 as the Education (National Minimum Standards and Establishment of Institutions) Decree No. 16 of1985. This Act specifies the three regulatory agencies as the “appropriate authorities” for the prescription of minimum academic standards of their respective spheres of operation, and ascribed various powers to them to enforce and regulate standards. It was slightly amended in 1993 under Decree No. 9 of 1993 and these are fully encapsulated in the present format of Cap E3 LFN 2004.</a:t>
            </a:r>
            <a:endParaRPr lang="en-US" dirty="0"/>
          </a:p>
          <a:p>
            <a:endParaRPr lang="en-US" dirty="0"/>
          </a:p>
        </p:txBody>
      </p:sp>
    </p:spTree>
    <p:extLst>
      <p:ext uri="{BB962C8B-B14F-4D97-AF65-F5344CB8AC3E}">
        <p14:creationId xmlns:p14="http://schemas.microsoft.com/office/powerpoint/2010/main" val="27730824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lvl="0"/>
            <a:r>
              <a:rPr lang="en-GB" dirty="0"/>
              <a:t>In order to properly align the tenure of office of the Executive Secretaries with that of the Head of Tertiary Institutions the Act should be amended to reduce their terms from multiple tenures to a single term of five (5) years only.</a:t>
            </a:r>
            <a:endParaRPr lang="en-US" dirty="0"/>
          </a:p>
          <a:p>
            <a:pPr lvl="0"/>
            <a:r>
              <a:rPr lang="en-GB" dirty="0"/>
              <a:t>Enhancement of the administrative structure by providing for dual Deputy Executive Secretaries to reflect the expanded responsibilities of the Regulatory bodies to the enlarged tertiary education System.</a:t>
            </a:r>
            <a:endParaRPr lang="en-US" dirty="0"/>
          </a:p>
          <a:p>
            <a:endParaRPr lang="en-US" dirty="0"/>
          </a:p>
          <a:p>
            <a:endParaRPr lang="en-US" dirty="0"/>
          </a:p>
        </p:txBody>
      </p:sp>
    </p:spTree>
    <p:extLst>
      <p:ext uri="{BB962C8B-B14F-4D97-AF65-F5344CB8AC3E}">
        <p14:creationId xmlns:p14="http://schemas.microsoft.com/office/powerpoint/2010/main" val="41206609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Rectangle 3"/>
          <p:cNvSpPr/>
          <p:nvPr/>
        </p:nvSpPr>
        <p:spPr>
          <a:xfrm>
            <a:off x="2286000" y="197346"/>
            <a:ext cx="4572000" cy="6463308"/>
          </a:xfrm>
          <a:prstGeom prst="rect">
            <a:avLst/>
          </a:prstGeom>
        </p:spPr>
        <p:txBody>
          <a:bodyPr>
            <a:spAutoFit/>
          </a:bodyPr>
          <a:lstStyle/>
          <a:p>
            <a:pPr lvl="0"/>
            <a:r>
              <a:rPr lang="en-GB" dirty="0"/>
              <a:t>The Regulatory bodies require enhanced powers over staff conditions of service subject to Public Service Rules.</a:t>
            </a:r>
            <a:endParaRPr lang="en-US" dirty="0"/>
          </a:p>
          <a:p>
            <a:pPr lvl="0"/>
            <a:r>
              <a:rPr lang="en-GB" dirty="0"/>
              <a:t>Their functions need to be properly reviewed, realigned and expanded to reflect the mandates and functions of new departments and structures that evolved after the first enactment, so as to reflect the contemporary challenges in the tertiary education System and articulate an institutional legal framework to combat them.</a:t>
            </a:r>
            <a:endParaRPr lang="en-US" dirty="0"/>
          </a:p>
          <a:p>
            <a:pPr lvl="0"/>
            <a:r>
              <a:rPr lang="en-GB" dirty="0"/>
              <a:t>New provisions are required to govern the licensing processes, licensing conditions, prohibition of illegal and unauthorized institutions, as well as suspension and revocation of licenses, all of which were absent in the first enactment.</a:t>
            </a:r>
            <a:endParaRPr lang="en-US" dirty="0"/>
          </a:p>
          <a:p>
            <a:pPr lvl="0"/>
            <a:r>
              <a:rPr lang="en-GB" dirty="0"/>
              <a:t>Formalization of the regulatory directives and institutionalization of public and private oversight inquiries in order to enhance the investigative and information-gathering capacities of the Regulators</a:t>
            </a:r>
            <a:endParaRPr lang="en-US" dirty="0"/>
          </a:p>
          <a:p>
            <a:endParaRPr lang="en-US" dirty="0"/>
          </a:p>
        </p:txBody>
      </p:sp>
    </p:spTree>
    <p:extLst>
      <p:ext uri="{BB962C8B-B14F-4D97-AF65-F5344CB8AC3E}">
        <p14:creationId xmlns:p14="http://schemas.microsoft.com/office/powerpoint/2010/main" val="18647031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0000" lnSpcReduction="20000"/>
          </a:bodyPr>
          <a:lstStyle/>
          <a:p>
            <a:pPr lvl="0"/>
            <a:r>
              <a:rPr lang="en-GB" dirty="0"/>
              <a:t>In line with the challenge posed by illegal </a:t>
            </a:r>
            <a:r>
              <a:rPr lang="en-GB" dirty="0" smtClean="0"/>
              <a:t>tertiary institutions, there is the need for the following amendments;</a:t>
            </a:r>
          </a:p>
          <a:p>
            <a:pPr lvl="0"/>
            <a:r>
              <a:rPr lang="en-GB" dirty="0" smtClean="0"/>
              <a:t>Powers </a:t>
            </a:r>
            <a:r>
              <a:rPr lang="en-GB" dirty="0"/>
              <a:t>to enforce the ban on </a:t>
            </a:r>
            <a:r>
              <a:rPr lang="en-GB" dirty="0" smtClean="0"/>
              <a:t>the operation of illegal tertiary institutions. </a:t>
            </a:r>
          </a:p>
          <a:p>
            <a:pPr lvl="0"/>
            <a:r>
              <a:rPr lang="en-GB" dirty="0" smtClean="0"/>
              <a:t>Powers </a:t>
            </a:r>
            <a:r>
              <a:rPr lang="en-GB" dirty="0"/>
              <a:t>to inspect, search, seize, and arrest, </a:t>
            </a:r>
            <a:r>
              <a:rPr lang="en-GB" dirty="0" smtClean="0"/>
              <a:t>will </a:t>
            </a:r>
            <a:r>
              <a:rPr lang="en-GB" dirty="0"/>
              <a:t>assist the </a:t>
            </a:r>
            <a:r>
              <a:rPr lang="en-GB" dirty="0" smtClean="0"/>
              <a:t>regulators in enforcing the regulations. </a:t>
            </a:r>
          </a:p>
          <a:p>
            <a:pPr lvl="0"/>
            <a:r>
              <a:rPr lang="en-GB" dirty="0" smtClean="0"/>
              <a:t>The Regulators also need </a:t>
            </a:r>
            <a:r>
              <a:rPr lang="en-GB" dirty="0"/>
              <a:t>to be empowered to </a:t>
            </a:r>
            <a:r>
              <a:rPr lang="en-GB" dirty="0" smtClean="0"/>
              <a:t>make </a:t>
            </a:r>
            <a:r>
              <a:rPr lang="en-GB" dirty="0"/>
              <a:t>and issue </a:t>
            </a:r>
            <a:r>
              <a:rPr lang="en-GB" dirty="0" smtClean="0"/>
              <a:t>regulations on offences and sanctions  so as to curb them and issue penalties. Prescribe appropriate sanctions </a:t>
            </a:r>
            <a:r>
              <a:rPr lang="en-GB" dirty="0"/>
              <a:t>for obstructing </a:t>
            </a:r>
            <a:r>
              <a:rPr lang="en-GB" dirty="0" smtClean="0"/>
              <a:t>officials </a:t>
            </a:r>
            <a:r>
              <a:rPr lang="en-GB" dirty="0"/>
              <a:t>in the performance of their </a:t>
            </a:r>
            <a:r>
              <a:rPr lang="en-GB" dirty="0" smtClean="0"/>
              <a:t>duties.</a:t>
            </a:r>
          </a:p>
          <a:p>
            <a:pPr lvl="0"/>
            <a:r>
              <a:rPr lang="en-GB" dirty="0" smtClean="0"/>
              <a:t>Specific </a:t>
            </a:r>
            <a:r>
              <a:rPr lang="en-GB" dirty="0"/>
              <a:t>procedures </a:t>
            </a:r>
            <a:r>
              <a:rPr lang="en-GB" dirty="0" smtClean="0"/>
              <a:t>to be prescribed </a:t>
            </a:r>
            <a:r>
              <a:rPr lang="en-GB" dirty="0"/>
              <a:t>for instituting suit against the </a:t>
            </a:r>
            <a:r>
              <a:rPr lang="en-GB" dirty="0" smtClean="0"/>
              <a:t>Regulators.</a:t>
            </a:r>
            <a:endParaRPr lang="en-US" dirty="0"/>
          </a:p>
          <a:p>
            <a:pPr marL="0" indent="0">
              <a:buNone/>
            </a:pPr>
            <a:r>
              <a:rPr lang="en-GB" dirty="0"/>
              <a:t> </a:t>
            </a:r>
            <a:endParaRPr lang="en-US" dirty="0"/>
          </a:p>
        </p:txBody>
      </p:sp>
    </p:spTree>
    <p:extLst>
      <p:ext uri="{BB962C8B-B14F-4D97-AF65-F5344CB8AC3E}">
        <p14:creationId xmlns:p14="http://schemas.microsoft.com/office/powerpoint/2010/main" val="37234275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400" b="1" u="sng" dirty="0" smtClean="0">
                <a:latin typeface="Times New Roman" pitchFamily="18" charset="0"/>
                <a:cs typeface="Times New Roman" pitchFamily="18" charset="0"/>
              </a:rPr>
              <a:t>Education </a:t>
            </a:r>
            <a:r>
              <a:rPr lang="en-GB" sz="2400" b="1" u="sng" dirty="0">
                <a:latin typeface="Times New Roman" pitchFamily="18" charset="0"/>
                <a:cs typeface="Times New Roman" pitchFamily="18" charset="0"/>
              </a:rPr>
              <a:t>(National Minimum </a:t>
            </a:r>
            <a:r>
              <a:rPr lang="en-GB" sz="2400" b="1" u="sng" dirty="0" smtClean="0">
                <a:latin typeface="Times New Roman" pitchFamily="18" charset="0"/>
                <a:cs typeface="Times New Roman" pitchFamily="18" charset="0"/>
              </a:rPr>
              <a:t>Standards </a:t>
            </a:r>
            <a:r>
              <a:rPr lang="en-GB" sz="2400" b="1" u="sng" dirty="0">
                <a:latin typeface="Times New Roman" pitchFamily="18" charset="0"/>
                <a:cs typeface="Times New Roman" pitchFamily="18" charset="0"/>
              </a:rPr>
              <a:t>And Establishment Of Institutions) Act Cap E3 LFN 2004</a:t>
            </a: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r>
              <a:rPr lang="en-GB" sz="2400" dirty="0" smtClean="0">
                <a:latin typeface="Times New Roman" pitchFamily="18" charset="0"/>
                <a:cs typeface="Times New Roman" pitchFamily="18" charset="0"/>
              </a:rPr>
              <a:t>This </a:t>
            </a:r>
            <a:r>
              <a:rPr lang="en-GB" sz="2400" dirty="0">
                <a:latin typeface="Times New Roman" pitchFamily="18" charset="0"/>
                <a:cs typeface="Times New Roman" pitchFamily="18" charset="0"/>
              </a:rPr>
              <a:t>Education Act is a 1985 legislation which combined </a:t>
            </a:r>
            <a:r>
              <a:rPr lang="en-GB" sz="2400" dirty="0" smtClean="0">
                <a:latin typeface="Times New Roman" pitchFamily="18" charset="0"/>
                <a:cs typeface="Times New Roman" pitchFamily="18" charset="0"/>
              </a:rPr>
              <a:t>the regulatory </a:t>
            </a:r>
            <a:r>
              <a:rPr lang="en-GB" sz="2400" dirty="0">
                <a:latin typeface="Times New Roman" pitchFamily="18" charset="0"/>
                <a:cs typeface="Times New Roman" pitchFamily="18" charset="0"/>
              </a:rPr>
              <a:t>functions of the NUC, NBTE and NCCE (which are referred to as “appropriate authorities”) for the purpose of enforcement of regulations</a:t>
            </a:r>
            <a:r>
              <a:rPr lang="en-GB" sz="2400" dirty="0" smtClean="0">
                <a:latin typeface="Times New Roman" pitchFamily="18" charset="0"/>
                <a:cs typeface="Times New Roman" pitchFamily="18" charset="0"/>
              </a:rPr>
              <a:t>.</a:t>
            </a:r>
          </a:p>
          <a:p>
            <a:r>
              <a:rPr lang="en-GB" sz="2400" dirty="0">
                <a:latin typeface="Times New Roman" pitchFamily="18" charset="0"/>
                <a:cs typeface="Times New Roman" pitchFamily="18" charset="0"/>
              </a:rPr>
              <a:t>Basically, it is an operational law targeted at quality assurance indices including, but not limited to, setting of academic standards, accreditation, inspection of academic facilities, closure of illegal institutions, etc</a:t>
            </a:r>
            <a:r>
              <a:rPr lang="en-GB" sz="2400" dirty="0" smtClean="0">
                <a:latin typeface="Times New Roman" pitchFamily="18" charset="0"/>
                <a:cs typeface="Times New Roman" pitchFamily="18" charset="0"/>
              </a:rPr>
              <a:t>.</a:t>
            </a:r>
          </a:p>
          <a:p>
            <a:r>
              <a:rPr lang="en-GB" sz="2200" dirty="0">
                <a:latin typeface="Times New Roman" pitchFamily="18" charset="0"/>
                <a:cs typeface="Times New Roman" pitchFamily="18" charset="0"/>
              </a:rPr>
              <a:t>However, despite some marginal amendments which took place in 1993, the contemporary legislative challenges facing </a:t>
            </a:r>
            <a:r>
              <a:rPr lang="en-GB" sz="2200" dirty="0" smtClean="0">
                <a:latin typeface="Times New Roman" pitchFamily="18" charset="0"/>
                <a:cs typeface="Times New Roman" pitchFamily="18" charset="0"/>
              </a:rPr>
              <a:t>regulators </a:t>
            </a:r>
            <a:r>
              <a:rPr lang="en-GB" sz="2200" dirty="0">
                <a:latin typeface="Times New Roman" pitchFamily="18" charset="0"/>
                <a:cs typeface="Times New Roman" pitchFamily="18" charset="0"/>
              </a:rPr>
              <a:t>in </a:t>
            </a:r>
            <a:r>
              <a:rPr lang="en-GB" sz="2200" dirty="0" smtClean="0">
                <a:latin typeface="Times New Roman" pitchFamily="18" charset="0"/>
                <a:cs typeface="Times New Roman" pitchFamily="18" charset="0"/>
              </a:rPr>
              <a:t>the tertiary </a:t>
            </a:r>
            <a:r>
              <a:rPr lang="en-GB" sz="2200" dirty="0">
                <a:latin typeface="Times New Roman" pitchFamily="18" charset="0"/>
                <a:cs typeface="Times New Roman" pitchFamily="18" charset="0"/>
              </a:rPr>
              <a:t>education sector in general, have made the content and context of the Act to be deficient, thereby creating yawning legal gaps waiting to be filled by amendment of the Education Act.</a:t>
            </a:r>
            <a:endParaRPr lang="en-US" sz="22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5679011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GB" sz="2000" dirty="0">
                <a:latin typeface="Times New Roman" pitchFamily="18" charset="0"/>
                <a:cs typeface="Times New Roman" pitchFamily="18" charset="0"/>
              </a:rPr>
              <a:t>Pursuant to that, the Federal Executive Council in 2011, approved a body of amendments to the Education Act which was subsequently forwarded to the National </a:t>
            </a:r>
            <a:r>
              <a:rPr lang="en-GB" sz="2000" dirty="0" smtClean="0">
                <a:latin typeface="Times New Roman" pitchFamily="18" charset="0"/>
                <a:cs typeface="Times New Roman" pitchFamily="18" charset="0"/>
              </a:rPr>
              <a:t>Assembly before </a:t>
            </a:r>
            <a:r>
              <a:rPr lang="en-GB" sz="2000" dirty="0">
                <a:latin typeface="Times New Roman" pitchFamily="18" charset="0"/>
                <a:cs typeface="Times New Roman" pitchFamily="18" charset="0"/>
              </a:rPr>
              <a:t>the expiration of the term of the 7</a:t>
            </a:r>
            <a:r>
              <a:rPr lang="en-GB" sz="2000" baseline="30000" dirty="0">
                <a:latin typeface="Times New Roman" pitchFamily="18" charset="0"/>
                <a:cs typeface="Times New Roman" pitchFamily="18" charset="0"/>
              </a:rPr>
              <a:t>th</a:t>
            </a:r>
            <a:r>
              <a:rPr lang="en-GB" sz="2000" dirty="0">
                <a:latin typeface="Times New Roman" pitchFamily="18" charset="0"/>
                <a:cs typeface="Times New Roman" pitchFamily="18" charset="0"/>
              </a:rPr>
              <a:t> </a:t>
            </a:r>
            <a:r>
              <a:rPr lang="en-GB" sz="2000" dirty="0" smtClean="0">
                <a:latin typeface="Times New Roman" pitchFamily="18" charset="0"/>
                <a:cs typeface="Times New Roman" pitchFamily="18" charset="0"/>
              </a:rPr>
              <a:t>Assembly in 2015.</a:t>
            </a:r>
            <a:endParaRPr lang="en-US" sz="2000" dirty="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2949495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4525963"/>
          </a:xfrm>
        </p:spPr>
        <p:txBody>
          <a:bodyPr>
            <a:noAutofit/>
          </a:bodyPr>
          <a:lstStyle/>
          <a:p>
            <a:pPr marL="0" indent="0">
              <a:buNone/>
            </a:pPr>
            <a:r>
              <a:rPr lang="en-GB" sz="2000" b="1" dirty="0">
                <a:latin typeface="Times New Roman" pitchFamily="18" charset="0"/>
                <a:cs typeface="Times New Roman" pitchFamily="18" charset="0"/>
              </a:rPr>
              <a:t>Gaps in the Existing Legislation</a:t>
            </a:r>
            <a:endParaRPr lang="en-US" sz="2000" dirty="0">
              <a:latin typeface="Times New Roman" pitchFamily="18" charset="0"/>
              <a:cs typeface="Times New Roman" pitchFamily="18" charset="0"/>
            </a:endParaRPr>
          </a:p>
          <a:p>
            <a:pPr marL="0" lvl="0" indent="0">
              <a:buNone/>
            </a:pPr>
            <a:r>
              <a:rPr lang="en-GB" sz="2000" dirty="0">
                <a:latin typeface="Times New Roman" pitchFamily="18" charset="0"/>
                <a:cs typeface="Times New Roman" pitchFamily="18" charset="0"/>
              </a:rPr>
              <a:t>Conflicting and competing accreditation exercises of professional bodies, which run parallel to (and often run riot with </a:t>
            </a:r>
            <a:r>
              <a:rPr lang="en-GB" sz="2000" dirty="0" smtClean="0">
                <a:latin typeface="Times New Roman" pitchFamily="18" charset="0"/>
                <a:cs typeface="Times New Roman" pitchFamily="18" charset="0"/>
              </a:rPr>
              <a:t>exclusive </a:t>
            </a:r>
            <a:r>
              <a:rPr lang="en-GB" sz="2000" dirty="0">
                <a:latin typeface="Times New Roman" pitchFamily="18" charset="0"/>
                <a:cs typeface="Times New Roman" pitchFamily="18" charset="0"/>
              </a:rPr>
              <a:t>accreditation powers as contained in Section 10 of the Education Act) need to be addressed once and for all by </a:t>
            </a:r>
            <a:r>
              <a:rPr lang="en-GB" sz="2000" dirty="0" smtClean="0">
                <a:latin typeface="Times New Roman" pitchFamily="18" charset="0"/>
                <a:cs typeface="Times New Roman" pitchFamily="18" charset="0"/>
              </a:rPr>
              <a:t>making the accreditation of the Regulators </a:t>
            </a:r>
            <a:r>
              <a:rPr lang="en-GB" sz="2000" dirty="0">
                <a:latin typeface="Times New Roman" pitchFamily="18" charset="0"/>
                <a:cs typeface="Times New Roman" pitchFamily="18" charset="0"/>
              </a:rPr>
              <a:t>supervening over those of professional bodies.</a:t>
            </a:r>
            <a:endParaRPr lang="en-US" sz="2000" dirty="0">
              <a:latin typeface="Times New Roman" pitchFamily="18" charset="0"/>
              <a:cs typeface="Times New Roman" pitchFamily="18" charset="0"/>
            </a:endParaRPr>
          </a:p>
          <a:p>
            <a:pPr marL="0" lvl="0" indent="0">
              <a:buNone/>
            </a:pPr>
            <a:r>
              <a:rPr lang="en-GB" sz="2000" dirty="0">
                <a:latin typeface="Times New Roman" pitchFamily="18" charset="0"/>
                <a:cs typeface="Times New Roman" pitchFamily="18" charset="0"/>
              </a:rPr>
              <a:t>Absence of legislative prohibitions and sanctions against establishment and operation of unapproved </a:t>
            </a:r>
            <a:r>
              <a:rPr lang="en-GB" sz="2000" dirty="0" smtClean="0">
                <a:latin typeface="Times New Roman" pitchFamily="18" charset="0"/>
                <a:cs typeface="Times New Roman" pitchFamily="18" charset="0"/>
              </a:rPr>
              <a:t>programmes</a:t>
            </a:r>
            <a:r>
              <a:rPr lang="en-GB" sz="2000" dirty="0">
                <a:latin typeface="Times New Roman" pitchFamily="18" charset="0"/>
                <a:cs typeface="Times New Roman" pitchFamily="18" charset="0"/>
              </a:rPr>
              <a:t>, illegal satellite campuses, unapproved affiliations (both local and foreign) has become the bane of the Nigerian </a:t>
            </a:r>
            <a:r>
              <a:rPr lang="en-GB" sz="2000" dirty="0" smtClean="0">
                <a:latin typeface="Times New Roman" pitchFamily="18" charset="0"/>
                <a:cs typeface="Times New Roman" pitchFamily="18" charset="0"/>
              </a:rPr>
              <a:t>Tertiary Education System </a:t>
            </a:r>
            <a:r>
              <a:rPr lang="en-GB" sz="2000" dirty="0">
                <a:latin typeface="Times New Roman" pitchFamily="18" charset="0"/>
                <a:cs typeface="Times New Roman" pitchFamily="18" charset="0"/>
              </a:rPr>
              <a:t>which needs to be addressed statutorily.</a:t>
            </a:r>
            <a:endParaRPr lang="en-US" sz="2000" dirty="0">
              <a:latin typeface="Times New Roman" pitchFamily="18" charset="0"/>
              <a:cs typeface="Times New Roman" pitchFamily="18" charset="0"/>
            </a:endParaRPr>
          </a:p>
          <a:p>
            <a:pPr marL="0" lvl="0" indent="0">
              <a:buNone/>
            </a:pPr>
            <a:r>
              <a:rPr lang="en-GB" sz="2000" dirty="0">
                <a:latin typeface="Times New Roman" pitchFamily="18" charset="0"/>
                <a:cs typeface="Times New Roman" pitchFamily="18" charset="0"/>
              </a:rPr>
              <a:t>The extant provisions of the Education Act only empowers </a:t>
            </a:r>
            <a:r>
              <a:rPr lang="en-GB" sz="2000" dirty="0" smtClean="0">
                <a:latin typeface="Times New Roman" pitchFamily="18" charset="0"/>
                <a:cs typeface="Times New Roman" pitchFamily="18" charset="0"/>
              </a:rPr>
              <a:t>the Regulators </a:t>
            </a:r>
            <a:r>
              <a:rPr lang="en-GB" sz="2000" dirty="0">
                <a:latin typeface="Times New Roman" pitchFamily="18" charset="0"/>
                <a:cs typeface="Times New Roman" pitchFamily="18" charset="0"/>
              </a:rPr>
              <a:t>to close down illegal institutions without provision of sanctions for their operator and promoters. The Bill before the Senate proposed amendments to:</a:t>
            </a:r>
            <a:endParaRPr lang="en-US" sz="2000" dirty="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0635574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4525963"/>
          </a:xfrm>
        </p:spPr>
        <p:txBody>
          <a:bodyPr/>
          <a:lstStyle/>
          <a:p>
            <a:endParaRPr lang="en-US" dirty="0"/>
          </a:p>
        </p:txBody>
      </p:sp>
      <p:sp>
        <p:nvSpPr>
          <p:cNvPr id="4" name="Rectangle 3"/>
          <p:cNvSpPr/>
          <p:nvPr/>
        </p:nvSpPr>
        <p:spPr>
          <a:xfrm>
            <a:off x="990600" y="1720840"/>
            <a:ext cx="6553200" cy="2862322"/>
          </a:xfrm>
          <a:prstGeom prst="rect">
            <a:avLst/>
          </a:prstGeom>
        </p:spPr>
        <p:txBody>
          <a:bodyPr wrap="square">
            <a:spAutoFit/>
          </a:bodyPr>
          <a:lstStyle/>
          <a:p>
            <a:pPr lvl="0"/>
            <a:r>
              <a:rPr lang="en-GB" dirty="0">
                <a:latin typeface="Times New Roman" pitchFamily="18" charset="0"/>
                <a:cs typeface="Times New Roman" pitchFamily="18" charset="0"/>
              </a:rPr>
              <a:t>Criminalise, prohibit and sanction the operators and promoters of illegal </a:t>
            </a:r>
            <a:r>
              <a:rPr lang="en-GB" dirty="0" smtClean="0">
                <a:latin typeface="Times New Roman" pitchFamily="18" charset="0"/>
                <a:cs typeface="Times New Roman" pitchFamily="18" charset="0"/>
              </a:rPr>
              <a:t>tertiary institutions.</a:t>
            </a:r>
            <a:endParaRPr lang="en-US" dirty="0">
              <a:latin typeface="Times New Roman" pitchFamily="18" charset="0"/>
              <a:cs typeface="Times New Roman" pitchFamily="18" charset="0"/>
            </a:endParaRPr>
          </a:p>
          <a:p>
            <a:pPr lvl="0"/>
            <a:r>
              <a:rPr lang="en-GB" dirty="0">
                <a:latin typeface="Times New Roman" pitchFamily="18" charset="0"/>
                <a:cs typeface="Times New Roman" pitchFamily="18" charset="0"/>
              </a:rPr>
              <a:t>It proposes to sanction employers of graduates of illegal </a:t>
            </a:r>
            <a:r>
              <a:rPr lang="en-GB" dirty="0" smtClean="0">
                <a:latin typeface="Times New Roman" pitchFamily="18" charset="0"/>
                <a:cs typeface="Times New Roman" pitchFamily="18" charset="0"/>
              </a:rPr>
              <a:t>tertiary institutions.</a:t>
            </a:r>
            <a:endParaRPr lang="en-US" dirty="0">
              <a:latin typeface="Times New Roman" pitchFamily="18" charset="0"/>
              <a:cs typeface="Times New Roman" pitchFamily="18" charset="0"/>
            </a:endParaRPr>
          </a:p>
          <a:p>
            <a:pPr lvl="0"/>
            <a:r>
              <a:rPr lang="en-GB" dirty="0">
                <a:latin typeface="Times New Roman" pitchFamily="18" charset="0"/>
                <a:cs typeface="Times New Roman" pitchFamily="18" charset="0"/>
              </a:rPr>
              <a:t>It proposes to sanction the owners of properties </a:t>
            </a:r>
            <a:r>
              <a:rPr lang="en-GB" dirty="0" smtClean="0">
                <a:latin typeface="Times New Roman" pitchFamily="18" charset="0"/>
                <a:cs typeface="Times New Roman" pitchFamily="18" charset="0"/>
              </a:rPr>
              <a:t>used to operate illegal tertiary institutions.</a:t>
            </a:r>
            <a:endParaRPr lang="en-US" dirty="0">
              <a:latin typeface="Times New Roman" pitchFamily="18" charset="0"/>
              <a:cs typeface="Times New Roman" pitchFamily="18" charset="0"/>
            </a:endParaRPr>
          </a:p>
          <a:p>
            <a:pPr lvl="0"/>
            <a:r>
              <a:rPr lang="en-GB" dirty="0">
                <a:latin typeface="Times New Roman" pitchFamily="18" charset="0"/>
                <a:cs typeface="Times New Roman" pitchFamily="18" charset="0"/>
              </a:rPr>
              <a:t>It enables </a:t>
            </a:r>
            <a:r>
              <a:rPr lang="en-GB" dirty="0" smtClean="0">
                <a:latin typeface="Times New Roman" pitchFamily="18" charset="0"/>
                <a:cs typeface="Times New Roman" pitchFamily="18" charset="0"/>
              </a:rPr>
              <a:t>the Regulators </a:t>
            </a:r>
            <a:r>
              <a:rPr lang="en-GB" dirty="0">
                <a:latin typeface="Times New Roman" pitchFamily="18" charset="0"/>
                <a:cs typeface="Times New Roman" pitchFamily="18" charset="0"/>
              </a:rPr>
              <a:t>to temporarily oversee the affairs of </a:t>
            </a:r>
            <a:r>
              <a:rPr lang="en-GB" dirty="0" smtClean="0">
                <a:latin typeface="Times New Roman" pitchFamily="18" charset="0"/>
                <a:cs typeface="Times New Roman" pitchFamily="18" charset="0"/>
              </a:rPr>
              <a:t>the institution </a:t>
            </a:r>
            <a:r>
              <a:rPr lang="en-GB" dirty="0">
                <a:latin typeface="Times New Roman" pitchFamily="18" charset="0"/>
                <a:cs typeface="Times New Roman" pitchFamily="18" charset="0"/>
              </a:rPr>
              <a:t>whose governance structure has broken down.</a:t>
            </a:r>
            <a:endParaRPr lang="en-US" dirty="0">
              <a:latin typeface="Times New Roman" pitchFamily="18" charset="0"/>
              <a:cs typeface="Times New Roman" pitchFamily="18" charset="0"/>
            </a:endParaRPr>
          </a:p>
          <a:p>
            <a:pPr lvl="0"/>
            <a:r>
              <a:rPr lang="en-GB" dirty="0">
                <a:latin typeface="Times New Roman" pitchFamily="18" charset="0"/>
                <a:cs typeface="Times New Roman" pitchFamily="18" charset="0"/>
              </a:rPr>
              <a:t>It proposes to empower </a:t>
            </a:r>
            <a:r>
              <a:rPr lang="en-GB" dirty="0" smtClean="0">
                <a:latin typeface="Times New Roman" pitchFamily="18" charset="0"/>
                <a:cs typeface="Times New Roman" pitchFamily="18" charset="0"/>
              </a:rPr>
              <a:t>the Regulators </a:t>
            </a:r>
            <a:r>
              <a:rPr lang="en-GB" dirty="0">
                <a:latin typeface="Times New Roman" pitchFamily="18" charset="0"/>
                <a:cs typeface="Times New Roman" pitchFamily="18" charset="0"/>
              </a:rPr>
              <a:t>to make regulations that will make the supervision of </a:t>
            </a:r>
            <a:r>
              <a:rPr lang="en-GB" dirty="0" smtClean="0">
                <a:latin typeface="Times New Roman" pitchFamily="18" charset="0"/>
                <a:cs typeface="Times New Roman" pitchFamily="18" charset="0"/>
              </a:rPr>
              <a:t> institutions </a:t>
            </a:r>
            <a:r>
              <a:rPr lang="en-GB" dirty="0">
                <a:latin typeface="Times New Roman" pitchFamily="18" charset="0"/>
                <a:cs typeface="Times New Roman" pitchFamily="18" charset="0"/>
              </a:rPr>
              <a:t>more flexible.</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6516867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04800"/>
            <a:ext cx="8229600" cy="4525963"/>
          </a:xfrm>
        </p:spPr>
        <p:txBody>
          <a:bodyPr>
            <a:normAutofit fontScale="70000" lnSpcReduction="20000"/>
          </a:bodyPr>
          <a:lstStyle/>
          <a:p>
            <a:pPr marL="0" lvl="0" indent="0">
              <a:buNone/>
            </a:pPr>
            <a:r>
              <a:rPr lang="en-GB" dirty="0">
                <a:latin typeface="Times New Roman" pitchFamily="18" charset="0"/>
                <a:cs typeface="Times New Roman" pitchFamily="18" charset="0"/>
              </a:rPr>
              <a:t>It proposes to grant </a:t>
            </a:r>
            <a:r>
              <a:rPr lang="en-GB" dirty="0" smtClean="0">
                <a:latin typeface="Times New Roman" pitchFamily="18" charset="0"/>
                <a:cs typeface="Times New Roman" pitchFamily="18" charset="0"/>
              </a:rPr>
              <a:t>regulators </a:t>
            </a:r>
            <a:r>
              <a:rPr lang="en-GB" dirty="0">
                <a:latin typeface="Times New Roman" pitchFamily="18" charset="0"/>
                <a:cs typeface="Times New Roman" pitchFamily="18" charset="0"/>
              </a:rPr>
              <a:t>the legal capacity to withdraw or suspend operation licences granted to private </a:t>
            </a:r>
            <a:r>
              <a:rPr lang="en-GB" dirty="0" smtClean="0">
                <a:latin typeface="Times New Roman" pitchFamily="18" charset="0"/>
                <a:cs typeface="Times New Roman" pitchFamily="18" charset="0"/>
              </a:rPr>
              <a:t>tertiary institution </a:t>
            </a:r>
            <a:r>
              <a:rPr lang="en-GB" dirty="0">
                <a:latin typeface="Times New Roman" pitchFamily="18" charset="0"/>
                <a:cs typeface="Times New Roman" pitchFamily="18" charset="0"/>
              </a:rPr>
              <a:t>whenever it is necessary.</a:t>
            </a:r>
            <a:endParaRPr lang="en-US" dirty="0">
              <a:latin typeface="Times New Roman" pitchFamily="18" charset="0"/>
              <a:cs typeface="Times New Roman" pitchFamily="18" charset="0"/>
            </a:endParaRPr>
          </a:p>
          <a:p>
            <a:pPr marL="0" lvl="0" indent="0">
              <a:buNone/>
            </a:pPr>
            <a:r>
              <a:rPr lang="en-GB" dirty="0">
                <a:latin typeface="Times New Roman" pitchFamily="18" charset="0"/>
                <a:cs typeface="Times New Roman" pitchFamily="18" charset="0"/>
              </a:rPr>
              <a:t>It proposes to grant </a:t>
            </a:r>
            <a:r>
              <a:rPr lang="en-GB" dirty="0" smtClean="0">
                <a:latin typeface="Times New Roman" pitchFamily="18" charset="0"/>
                <a:cs typeface="Times New Roman" pitchFamily="18" charset="0"/>
              </a:rPr>
              <a:t>the regulators </a:t>
            </a:r>
            <a:r>
              <a:rPr lang="en-GB" dirty="0">
                <a:latin typeface="Times New Roman" pitchFamily="18" charset="0"/>
                <a:cs typeface="Times New Roman" pitchFamily="18" charset="0"/>
              </a:rPr>
              <a:t>the legal capacity to close down deficient academic programmes in approved </a:t>
            </a:r>
            <a:r>
              <a:rPr lang="en-GB" dirty="0" smtClean="0">
                <a:latin typeface="Times New Roman" pitchFamily="18" charset="0"/>
                <a:cs typeface="Times New Roman" pitchFamily="18" charset="0"/>
              </a:rPr>
              <a:t>institutions </a:t>
            </a:r>
            <a:r>
              <a:rPr lang="en-GB" dirty="0">
                <a:latin typeface="Times New Roman" pitchFamily="18" charset="0"/>
                <a:cs typeface="Times New Roman" pitchFamily="18" charset="0"/>
              </a:rPr>
              <a:t>that failed to meet prescribed statutory Minimum Academic Standards (MAS</a:t>
            </a:r>
            <a:r>
              <a:rPr lang="en-GB"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pPr marL="0" lvl="0" indent="0">
              <a:buNone/>
            </a:pPr>
            <a:r>
              <a:rPr lang="en-GB" dirty="0">
                <a:latin typeface="Times New Roman" pitchFamily="18" charset="0"/>
                <a:cs typeface="Times New Roman" pitchFamily="18" charset="0"/>
              </a:rPr>
              <a:t>It addresses the issue of obsolete and inadequate minimum guaranteed capital prescribed for Private </a:t>
            </a:r>
            <a:r>
              <a:rPr lang="en-GB" dirty="0" smtClean="0">
                <a:latin typeface="Times New Roman" pitchFamily="18" charset="0"/>
                <a:cs typeface="Times New Roman" pitchFamily="18" charset="0"/>
              </a:rPr>
              <a:t>institutions </a:t>
            </a:r>
            <a:r>
              <a:rPr lang="en-GB" dirty="0">
                <a:latin typeface="Times New Roman" pitchFamily="18" charset="0"/>
                <a:cs typeface="Times New Roman" pitchFamily="18" charset="0"/>
              </a:rPr>
              <a:t>in the extant laws.</a:t>
            </a:r>
            <a:endParaRPr lang="en-US" dirty="0">
              <a:latin typeface="Times New Roman" pitchFamily="18" charset="0"/>
              <a:cs typeface="Times New Roman" pitchFamily="18" charset="0"/>
            </a:endParaRPr>
          </a:p>
          <a:p>
            <a:pPr marL="0" lvl="0" indent="0">
              <a:buNone/>
            </a:pPr>
            <a:r>
              <a:rPr lang="en-GB" dirty="0">
                <a:latin typeface="Times New Roman" pitchFamily="18" charset="0"/>
                <a:cs typeface="Times New Roman" pitchFamily="18" charset="0"/>
              </a:rPr>
              <a:t>It proposes to address the issue of inadequate legal framework to enhance the corporate status of the licenced private </a:t>
            </a:r>
            <a:r>
              <a:rPr lang="en-GB" dirty="0" smtClean="0">
                <a:latin typeface="Times New Roman" pitchFamily="18" charset="0"/>
                <a:cs typeface="Times New Roman" pitchFamily="18" charset="0"/>
              </a:rPr>
              <a:t>institutions.</a:t>
            </a:r>
            <a:endParaRPr lang="en-US" dirty="0">
              <a:latin typeface="Times New Roman" pitchFamily="18" charset="0"/>
              <a:cs typeface="Times New Roman" pitchFamily="18" charset="0"/>
            </a:endParaRPr>
          </a:p>
          <a:p>
            <a:pPr marL="0" indent="0">
              <a:buNone/>
            </a:pPr>
            <a:r>
              <a:rPr lang="en-US" dirty="0">
                <a:latin typeface="Times New Roman" pitchFamily="18" charset="0"/>
                <a:cs typeface="Times New Roman" pitchFamily="18" charset="0"/>
              </a:rPr>
              <a:t> </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9931932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a:t>
            </a:r>
            <a:endParaRPr lang="en-US" dirty="0"/>
          </a:p>
        </p:txBody>
      </p:sp>
      <p:sp>
        <p:nvSpPr>
          <p:cNvPr id="3" name="Content Placeholder 2"/>
          <p:cNvSpPr>
            <a:spLocks noGrp="1"/>
          </p:cNvSpPr>
          <p:nvPr>
            <p:ph idx="1"/>
          </p:nvPr>
        </p:nvSpPr>
        <p:spPr/>
        <p:txBody>
          <a:bodyPr>
            <a:normAutofit fontScale="92500"/>
          </a:bodyPr>
          <a:lstStyle/>
          <a:p>
            <a:r>
              <a:rPr lang="en-US" dirty="0" smtClean="0"/>
              <a:t>Haphazard nature by funding agencies in the disbursement of funds without synergy.(</a:t>
            </a:r>
            <a:r>
              <a:rPr lang="en-US" dirty="0" err="1" smtClean="0"/>
              <a:t>TetFund</a:t>
            </a:r>
            <a:r>
              <a:rPr lang="en-US" dirty="0" smtClean="0"/>
              <a:t>, UBEC,SDG,NITDA.PTDF,NCC,CBN).</a:t>
            </a:r>
          </a:p>
          <a:p>
            <a:r>
              <a:rPr lang="en-US" dirty="0" smtClean="0"/>
              <a:t>Lack of Values in education, but examination. This suggests that Nigeria is operating  Examination system instead of  Education system!!!  </a:t>
            </a:r>
          </a:p>
          <a:p>
            <a:r>
              <a:rPr lang="en-US" dirty="0" smtClean="0"/>
              <a:t>Examination misconduct. A big threat to quality education. The legislation is NOT strong enough to deter.</a:t>
            </a:r>
          </a:p>
          <a:p>
            <a:endParaRPr lang="en-US" dirty="0"/>
          </a:p>
        </p:txBody>
      </p:sp>
    </p:spTree>
    <p:extLst>
      <p:ext uri="{BB962C8B-B14F-4D97-AF65-F5344CB8AC3E}">
        <p14:creationId xmlns:p14="http://schemas.microsoft.com/office/powerpoint/2010/main" val="28365944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lstStyle/>
          <a:p>
            <a:pPr marL="0" indent="0">
              <a:buNone/>
            </a:pPr>
            <a:r>
              <a:rPr lang="en-GB" dirty="0"/>
              <a:t>The National Universities Commission was established by the National Universities Commission Act, Cap N81 LFN 2004, which was first enacted as the National Universities Commission Act No. 1 of 1974 and undergone minor amendments in 1993 under Decree 10 of 1993.</a:t>
            </a:r>
            <a:endParaRPr lang="en-US" dirty="0"/>
          </a:p>
          <a:p>
            <a:pPr marL="0" indent="0">
              <a:buNone/>
            </a:pPr>
            <a:endParaRPr lang="en-US" dirty="0"/>
          </a:p>
        </p:txBody>
      </p:sp>
    </p:spTree>
    <p:extLst>
      <p:ext uri="{BB962C8B-B14F-4D97-AF65-F5344CB8AC3E}">
        <p14:creationId xmlns:p14="http://schemas.microsoft.com/office/powerpoint/2010/main" val="269308906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Teaching remains unattractive leading to loss of social status and respect for the teacher.</a:t>
            </a:r>
          </a:p>
          <a:p>
            <a:r>
              <a:rPr lang="en-US" dirty="0" smtClean="0"/>
              <a:t>Resolve the political and financial issues impeding the implementation of the Teacher Salary Scale(TSS) </a:t>
            </a:r>
          </a:p>
          <a:p>
            <a:r>
              <a:rPr lang="en-US" dirty="0" smtClean="0"/>
              <a:t>Accelerate the process of making the National Teacher Education Policy(NTEP) a reality through legislation.</a:t>
            </a:r>
          </a:p>
          <a:p>
            <a:r>
              <a:rPr lang="en-US" dirty="0" smtClean="0"/>
              <a:t>Accelerate the process of transforming the Quality Assurance Service into a Commission through legislation.</a:t>
            </a:r>
          </a:p>
          <a:p>
            <a:endParaRPr lang="en-US" dirty="0" smtClean="0"/>
          </a:p>
          <a:p>
            <a:endParaRPr lang="en-US" dirty="0"/>
          </a:p>
        </p:txBody>
      </p:sp>
    </p:spTree>
    <p:extLst>
      <p:ext uri="{BB962C8B-B14F-4D97-AF65-F5344CB8AC3E}">
        <p14:creationId xmlns:p14="http://schemas.microsoft.com/office/powerpoint/2010/main" val="201689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dirty="0" smtClean="0"/>
              <a:t>Initiate and process the creation of the much needed and awaited </a:t>
            </a:r>
            <a:r>
              <a:rPr lang="en-US" b="1" dirty="0" smtClean="0"/>
              <a:t> National Teacher Education Council. </a:t>
            </a:r>
            <a:r>
              <a:rPr lang="en-US" dirty="0" smtClean="0"/>
              <a:t>Teaching is the </a:t>
            </a:r>
            <a:r>
              <a:rPr lang="en-US" b="1" dirty="0" smtClean="0"/>
              <a:t>ONLY</a:t>
            </a:r>
            <a:r>
              <a:rPr lang="en-US" dirty="0" smtClean="0"/>
              <a:t> profession without a regulator. This will help to facilitate the professionalization of Schools management and educational leadership.</a:t>
            </a:r>
          </a:p>
          <a:p>
            <a:r>
              <a:rPr lang="en-US" dirty="0" smtClean="0"/>
              <a:t>Address the constitutional provision on Concurrent and Legislative List(Federal/States) responsibilities on education.</a:t>
            </a:r>
            <a:endParaRPr lang="en-US" dirty="0"/>
          </a:p>
        </p:txBody>
      </p:sp>
    </p:spTree>
    <p:extLst>
      <p:ext uri="{BB962C8B-B14F-4D97-AF65-F5344CB8AC3E}">
        <p14:creationId xmlns:p14="http://schemas.microsoft.com/office/powerpoint/2010/main" val="34996613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a:bodyPr>
          <a:lstStyle/>
          <a:p>
            <a:r>
              <a:rPr lang="en-US" dirty="0" smtClean="0"/>
              <a:t>Avoid the haphazard sometimes uncoordinated changes to policies.</a:t>
            </a:r>
          </a:p>
          <a:p>
            <a:r>
              <a:rPr lang="en-US" dirty="0" smtClean="0"/>
              <a:t>Un useable data. Data in education not reliable. Restructure the NEMIS and make it work in a sustained and robust condition.  </a:t>
            </a:r>
          </a:p>
          <a:p>
            <a:r>
              <a:rPr lang="en-US" dirty="0" smtClean="0"/>
              <a:t>Planning should pre-date policy launch e.g. UPE,UBE.</a:t>
            </a:r>
          </a:p>
          <a:p>
            <a:r>
              <a:rPr lang="en-US" dirty="0" smtClean="0"/>
              <a:t>Political will to implement policies and see them sustained remains  critical and most crucial.</a:t>
            </a:r>
            <a:endParaRPr lang="en-US" dirty="0"/>
          </a:p>
        </p:txBody>
      </p:sp>
    </p:spTree>
    <p:extLst>
      <p:ext uri="{BB962C8B-B14F-4D97-AF65-F5344CB8AC3E}">
        <p14:creationId xmlns:p14="http://schemas.microsoft.com/office/powerpoint/2010/main" val="12827618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228600"/>
            <a:ext cx="8229600" cy="46038"/>
          </a:xfrm>
        </p:spPr>
        <p:txBody>
          <a:bodyPr>
            <a:normAutofit fontScale="90000"/>
          </a:bodyPr>
          <a:lstStyle/>
          <a:p>
            <a:endParaRPr lang="en-US" dirty="0"/>
          </a:p>
        </p:txBody>
      </p:sp>
      <p:sp>
        <p:nvSpPr>
          <p:cNvPr id="3" name="Content Placeholder 2"/>
          <p:cNvSpPr>
            <a:spLocks noGrp="1"/>
          </p:cNvSpPr>
          <p:nvPr>
            <p:ph idx="1"/>
          </p:nvPr>
        </p:nvSpPr>
        <p:spPr>
          <a:xfrm>
            <a:off x="609600" y="457200"/>
            <a:ext cx="8229600" cy="4525963"/>
          </a:xfrm>
        </p:spPr>
        <p:txBody>
          <a:bodyPr>
            <a:normAutofit fontScale="77500" lnSpcReduction="20000"/>
          </a:bodyPr>
          <a:lstStyle/>
          <a:p>
            <a:r>
              <a:rPr lang="en-US" dirty="0" smtClean="0"/>
              <a:t>Address the problems of sorting in tertiary institutions, especially cultism, drug abuse, extortion, sexual harassment, examination malpractice ,missing results, grade sorting, fake statement of results.</a:t>
            </a:r>
          </a:p>
          <a:p>
            <a:r>
              <a:rPr lang="en-US" dirty="0" smtClean="0"/>
              <a:t>Provide and emphasize a robust and sustained Guidance and Counseling services in all tertiary institutions.</a:t>
            </a:r>
          </a:p>
          <a:p>
            <a:r>
              <a:rPr lang="en-US" dirty="0" smtClean="0"/>
              <a:t>Make Guidance and Counseling Services a primary requirement for accreditation</a:t>
            </a:r>
            <a:r>
              <a:rPr lang="en-US" dirty="0" smtClean="0"/>
              <a:t>.</a:t>
            </a:r>
          </a:p>
          <a:p>
            <a:r>
              <a:rPr lang="en-US" dirty="0" smtClean="0"/>
              <a:t>Establish the data bank </a:t>
            </a:r>
            <a:r>
              <a:rPr lang="en-US" dirty="0"/>
              <a:t>of expelled </a:t>
            </a:r>
            <a:r>
              <a:rPr lang="en-US" dirty="0" smtClean="0"/>
              <a:t>students at each of</a:t>
            </a:r>
            <a:endParaRPr lang="en-US" dirty="0"/>
          </a:p>
          <a:p>
            <a:pPr marL="0" indent="0">
              <a:buNone/>
            </a:pPr>
            <a:r>
              <a:rPr lang="en-US" dirty="0" smtClean="0"/>
              <a:t> the Tertiary education Regulator for records and reference in order to curtail re-admission of such students without proper clearance.</a:t>
            </a:r>
            <a:endParaRPr lang="en-US" dirty="0"/>
          </a:p>
        </p:txBody>
      </p:sp>
    </p:spTree>
    <p:extLst>
      <p:ext uri="{BB962C8B-B14F-4D97-AF65-F5344CB8AC3E}">
        <p14:creationId xmlns:p14="http://schemas.microsoft.com/office/powerpoint/2010/main" val="7516803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228600"/>
            <a:ext cx="8229600" cy="5897563"/>
          </a:xfrm>
        </p:spPr>
        <p:txBody>
          <a:bodyPr>
            <a:normAutofit lnSpcReduction="10000"/>
          </a:bodyPr>
          <a:lstStyle/>
          <a:p>
            <a:pPr marL="0" indent="0">
              <a:buNone/>
            </a:pPr>
            <a:r>
              <a:rPr lang="en-US" dirty="0" smtClean="0">
                <a:latin typeface="Times New Roman" pitchFamily="18" charset="0"/>
                <a:cs typeface="Times New Roman" pitchFamily="18" charset="0"/>
              </a:rPr>
              <a:t>E</a:t>
            </a:r>
            <a:r>
              <a:rPr lang="en-US" sz="2400" dirty="0" smtClean="0">
                <a:latin typeface="Times New Roman" pitchFamily="18" charset="0"/>
                <a:cs typeface="Times New Roman" pitchFamily="18" charset="0"/>
              </a:rPr>
              <a:t>stablish the Tertiary Education Commission as envisaged since 2007.The draft legislation is all ready for presentation as Executive Bill but the </a:t>
            </a:r>
            <a:r>
              <a:rPr lang="en-US" sz="2400" dirty="0" err="1" smtClean="0">
                <a:latin typeface="Times New Roman" pitchFamily="18" charset="0"/>
                <a:cs typeface="Times New Roman" pitchFamily="18" charset="0"/>
              </a:rPr>
              <a:t>Obasanjo</a:t>
            </a:r>
            <a:r>
              <a:rPr lang="en-US" sz="2400" dirty="0" smtClean="0">
                <a:latin typeface="Times New Roman" pitchFamily="18" charset="0"/>
                <a:cs typeface="Times New Roman" pitchFamily="18" charset="0"/>
              </a:rPr>
              <a:t> administration ran out of time and has since then been  left under the carpet.</a:t>
            </a:r>
          </a:p>
          <a:p>
            <a:pPr marL="0" indent="0">
              <a:buNone/>
            </a:pPr>
            <a:r>
              <a:rPr lang="en-US" sz="2400" dirty="0" smtClean="0">
                <a:latin typeface="Times New Roman" pitchFamily="18" charset="0"/>
                <a:cs typeface="Times New Roman" pitchFamily="18" charset="0"/>
              </a:rPr>
              <a:t>Establish Ministry for Higher Education to reduce the bureaucracy in the present Ministry of Education.</a:t>
            </a:r>
          </a:p>
          <a:p>
            <a:pPr marL="0" indent="0">
              <a:buNone/>
            </a:pPr>
            <a:r>
              <a:rPr lang="en-US" sz="2400" dirty="0" smtClean="0">
                <a:latin typeface="Times New Roman" pitchFamily="18" charset="0"/>
                <a:cs typeface="Times New Roman" pitchFamily="18" charset="0"/>
              </a:rPr>
              <a:t>Give total autonomy to tertiary institutions to enable them source their funds for government to give them grants only.</a:t>
            </a:r>
          </a:p>
          <a:p>
            <a:pPr marL="0" indent="0">
              <a:buNone/>
            </a:pPr>
            <a:r>
              <a:rPr lang="en-US" sz="2400" dirty="0" smtClean="0">
                <a:latin typeface="Times New Roman" pitchFamily="18" charset="0"/>
                <a:cs typeface="Times New Roman" pitchFamily="18" charset="0"/>
              </a:rPr>
              <a:t> Bring back the Students Loans Board to enable the less privilege students pay for their education.</a:t>
            </a:r>
          </a:p>
          <a:p>
            <a:pPr marL="0" indent="0">
              <a:buNone/>
            </a:pPr>
            <a:r>
              <a:rPr lang="en-US" sz="2400" dirty="0" smtClean="0">
                <a:latin typeface="Times New Roman" pitchFamily="18" charset="0"/>
                <a:cs typeface="Times New Roman" pitchFamily="18" charset="0"/>
              </a:rPr>
              <a:t>Bring back the Education Bank for students to enjoy soft loans to finish their higher education.</a:t>
            </a:r>
          </a:p>
          <a:p>
            <a:pPr marL="0" indent="0">
              <a:buNone/>
            </a:pPr>
            <a:r>
              <a:rPr lang="en-US" sz="2400" dirty="0" smtClean="0">
                <a:latin typeface="Times New Roman" pitchFamily="18" charset="0"/>
                <a:cs typeface="Times New Roman" pitchFamily="18" charset="0"/>
              </a:rPr>
              <a:t>Provide a robust and sustained scholarship and Bursary programmes for the children of the less privileged </a:t>
            </a:r>
            <a:r>
              <a:rPr lang="en-US" sz="2400" smtClean="0">
                <a:latin typeface="Times New Roman" pitchFamily="18" charset="0"/>
                <a:cs typeface="Times New Roman" pitchFamily="18" charset="0"/>
              </a:rPr>
              <a:t>to enable them </a:t>
            </a:r>
            <a:r>
              <a:rPr lang="en-US" sz="2400" dirty="0" smtClean="0">
                <a:latin typeface="Times New Roman" pitchFamily="18" charset="0"/>
                <a:cs typeface="Times New Roman" pitchFamily="18" charset="0"/>
              </a:rPr>
              <a:t>access the funding for their higher education in and out of the country.  </a:t>
            </a:r>
            <a:endParaRPr lang="en-US" dirty="0"/>
          </a:p>
        </p:txBody>
      </p:sp>
    </p:spTree>
    <p:extLst>
      <p:ext uri="{BB962C8B-B14F-4D97-AF65-F5344CB8AC3E}">
        <p14:creationId xmlns:p14="http://schemas.microsoft.com/office/powerpoint/2010/main" val="32467499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9990455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4471091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430676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marL="0" indent="0">
              <a:buNone/>
            </a:pPr>
            <a:r>
              <a:rPr lang="en-GB" dirty="0">
                <a:latin typeface="Times New Roman" pitchFamily="18" charset="0"/>
                <a:cs typeface="Times New Roman" pitchFamily="18" charset="0"/>
              </a:rPr>
              <a:t>The National Universities Commission is the </a:t>
            </a:r>
            <a:r>
              <a:rPr lang="en-GB" dirty="0" smtClean="0">
                <a:latin typeface="Times New Roman" pitchFamily="18" charset="0"/>
                <a:cs typeface="Times New Roman" pitchFamily="18" charset="0"/>
              </a:rPr>
              <a:t>institution </a:t>
            </a:r>
            <a:r>
              <a:rPr lang="en-GB" dirty="0">
                <a:latin typeface="Times New Roman" pitchFamily="18" charset="0"/>
                <a:cs typeface="Times New Roman" pitchFamily="18" charset="0"/>
              </a:rPr>
              <a:t>that regulate the activities of the Nigerian University System</a:t>
            </a:r>
            <a:r>
              <a:rPr lang="en-GB" dirty="0" smtClean="0">
                <a:latin typeface="Times New Roman" pitchFamily="18" charset="0"/>
                <a:cs typeface="Times New Roman" pitchFamily="18" charset="0"/>
              </a:rPr>
              <a:t>. It is to ensure </a:t>
            </a:r>
            <a:r>
              <a:rPr lang="en-GB" dirty="0">
                <a:latin typeface="Times New Roman" pitchFamily="18" charset="0"/>
                <a:cs typeface="Times New Roman" pitchFamily="18" charset="0"/>
              </a:rPr>
              <a:t>an efficient and balanced co-ordinated development of the Nigerian Universities which should facilitate the flourishing of the tripartite mandates of Universities which are T</a:t>
            </a:r>
            <a:r>
              <a:rPr lang="en-GB" b="1" dirty="0">
                <a:latin typeface="Times New Roman" pitchFamily="18" charset="0"/>
                <a:cs typeface="Times New Roman" pitchFamily="18" charset="0"/>
              </a:rPr>
              <a:t>eaching, Research</a:t>
            </a:r>
            <a:r>
              <a:rPr lang="en-GB" dirty="0">
                <a:latin typeface="Times New Roman" pitchFamily="18" charset="0"/>
                <a:cs typeface="Times New Roman" pitchFamily="18" charset="0"/>
              </a:rPr>
              <a:t> and C</a:t>
            </a:r>
            <a:r>
              <a:rPr lang="en-GB" b="1" dirty="0">
                <a:latin typeface="Times New Roman" pitchFamily="18" charset="0"/>
                <a:cs typeface="Times New Roman" pitchFamily="18" charset="0"/>
              </a:rPr>
              <a:t>ommunity service</a:t>
            </a:r>
            <a:r>
              <a:rPr lang="en-GB" dirty="0">
                <a:latin typeface="Times New Roman" pitchFamily="18" charset="0"/>
                <a:cs typeface="Times New Roman" pitchFamily="18" charset="0"/>
              </a:rPr>
              <a:t>.</a:t>
            </a:r>
          </a:p>
          <a:p>
            <a:pPr marL="0" indent="0">
              <a:buNone/>
            </a:pPr>
            <a:r>
              <a:rPr lang="en-GB" dirty="0">
                <a:latin typeface="Times New Roman" pitchFamily="18" charset="0"/>
                <a:cs typeface="Times New Roman" pitchFamily="18" charset="0"/>
              </a:rPr>
              <a:t>The </a:t>
            </a:r>
            <a:r>
              <a:rPr lang="en-GB" dirty="0" smtClean="0">
                <a:latin typeface="Times New Roman" pitchFamily="18" charset="0"/>
                <a:cs typeface="Times New Roman" pitchFamily="18" charset="0"/>
              </a:rPr>
              <a:t>current </a:t>
            </a:r>
            <a:r>
              <a:rPr lang="en-GB" dirty="0">
                <a:latin typeface="Times New Roman" pitchFamily="18" charset="0"/>
                <a:cs typeface="Times New Roman" pitchFamily="18" charset="0"/>
              </a:rPr>
              <a:t>challenges facing the Nigeria University System, introduced a wide gap in the legal framework and as such reduced the capacity of NUC to deal with those challenges.  The extant law only directed NUC to close down unapproved Universities without prescribing sanctions for operators and promoters of such acts.  Consequently, there has been sporadic and endemic increase in the number of illegal degree awarding mills in the country beyond the capacity of NUC.  There is therefore  the urgent necessity to amend the law to criminalise the operations of illegal Universities and prescribe sanctions for violators of its prohibition. </a:t>
            </a:r>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2179493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GB" dirty="0"/>
              <a:t>amendment is also proposed to sanction employers of holders of certificates of illegal degree/diploma certificate mills. Furthermore, with the increase of the private Universities to 61 (and more are expected to come on board), there is urgent need to legally and properly empower NUC to ensure effective regulatory control over the licenced Universities so as to make the licences amendable to suspension and withdrawal by NUC whenever the circumstances warrant it.  This is because more and more licenced Universities are currently exploiting the existing legal gap to violate the terms and conditions of their licences without NUC properly positioned in terms of legal capacity to deal with such situations.  </a:t>
            </a:r>
            <a:r>
              <a:rPr lang="en-GB" dirty="0" smtClean="0"/>
              <a:t>These are some of the </a:t>
            </a:r>
            <a:r>
              <a:rPr lang="en-GB" dirty="0"/>
              <a:t>imperatives of seeking reformative amendments to the provisions of the National Universities Commission Act.</a:t>
            </a:r>
            <a:endParaRPr lang="en-US" dirty="0"/>
          </a:p>
          <a:p>
            <a:endParaRPr lang="en-US" dirty="0"/>
          </a:p>
        </p:txBody>
      </p:sp>
    </p:spTree>
    <p:extLst>
      <p:ext uri="{BB962C8B-B14F-4D97-AF65-F5344CB8AC3E}">
        <p14:creationId xmlns:p14="http://schemas.microsoft.com/office/powerpoint/2010/main" val="27850422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p:spPr>
        <p:txBody>
          <a:bodyPr>
            <a:noAutofit/>
          </a:bodyPr>
          <a:lstStyle/>
          <a:p>
            <a:pPr marL="0" indent="0" algn="just">
              <a:buNone/>
            </a:pPr>
            <a:r>
              <a:rPr lang="en-US" sz="1400" dirty="0" smtClean="0">
                <a:latin typeface="Times New Roman" pitchFamily="18" charset="0"/>
                <a:cs typeface="Times New Roman" pitchFamily="18" charset="0"/>
              </a:rPr>
              <a:t>The National Universities Commission regulates one hundred and forty three  (143) Universities and three  (3) Inter-Universities Centers.</a:t>
            </a:r>
          </a:p>
          <a:p>
            <a:pPr marL="0" indent="0" algn="just">
              <a:buNone/>
            </a:pPr>
            <a:r>
              <a:rPr lang="en-US" sz="1400" dirty="0">
                <a:latin typeface="Times New Roman" pitchFamily="18" charset="0"/>
                <a:cs typeface="Times New Roman" pitchFamily="18" charset="0"/>
              </a:rPr>
              <a:t> A typical example of  policy launch before planning and the thoughts of how to go about it comes </a:t>
            </a:r>
            <a:r>
              <a:rPr lang="en-US" sz="1400" dirty="0" smtClean="0">
                <a:latin typeface="Times New Roman" pitchFamily="18" charset="0"/>
                <a:cs typeface="Times New Roman" pitchFamily="18" charset="0"/>
              </a:rPr>
              <a:t>later in terms of planning. In </a:t>
            </a:r>
            <a:r>
              <a:rPr lang="en-US" sz="1400" dirty="0">
                <a:latin typeface="Times New Roman" pitchFamily="18" charset="0"/>
                <a:cs typeface="Times New Roman" pitchFamily="18" charset="0"/>
              </a:rPr>
              <a:t>the true </a:t>
            </a:r>
            <a:r>
              <a:rPr lang="en-US" sz="1400" dirty="0" smtClean="0">
                <a:latin typeface="Times New Roman" pitchFamily="18" charset="0"/>
                <a:cs typeface="Times New Roman" pitchFamily="18" charset="0"/>
              </a:rPr>
              <a:t>sense planning </a:t>
            </a:r>
            <a:r>
              <a:rPr lang="en-US" sz="1400" dirty="0">
                <a:latin typeface="Times New Roman" pitchFamily="18" charset="0"/>
                <a:cs typeface="Times New Roman" pitchFamily="18" charset="0"/>
              </a:rPr>
              <a:t>should come before policy </a:t>
            </a:r>
            <a:r>
              <a:rPr lang="en-US" sz="1400" dirty="0" smtClean="0">
                <a:latin typeface="Times New Roman" pitchFamily="18" charset="0"/>
                <a:cs typeface="Times New Roman" pitchFamily="18" charset="0"/>
              </a:rPr>
              <a:t>launch, but the following Universities are operating without the enabling statutes</a:t>
            </a:r>
            <a:endParaRPr lang="en-US" sz="1400" dirty="0">
              <a:latin typeface="Times New Roman" pitchFamily="18" charset="0"/>
              <a:cs typeface="Times New Roman" pitchFamily="18" charset="0"/>
            </a:endParaRPr>
          </a:p>
          <a:p>
            <a:pPr marL="0" lvl="0" indent="0" algn="just">
              <a:buNone/>
            </a:pPr>
            <a:r>
              <a:rPr lang="en-US" sz="1400" dirty="0">
                <a:latin typeface="Times New Roman" pitchFamily="18" charset="0"/>
                <a:cs typeface="Times New Roman" pitchFamily="18" charset="0"/>
              </a:rPr>
              <a:t>University of </a:t>
            </a:r>
            <a:r>
              <a:rPr lang="en-US" sz="1400" dirty="0" err="1">
                <a:latin typeface="Times New Roman" pitchFamily="18" charset="0"/>
                <a:cs typeface="Times New Roman" pitchFamily="18" charset="0"/>
              </a:rPr>
              <a:t>Uyo</a:t>
            </a:r>
            <a:endParaRPr lang="en-US" sz="1400" dirty="0">
              <a:latin typeface="Times New Roman" pitchFamily="18" charset="0"/>
              <a:cs typeface="Times New Roman" pitchFamily="18" charset="0"/>
            </a:endParaRPr>
          </a:p>
          <a:p>
            <a:pPr marL="0" lvl="0" indent="0" algn="just">
              <a:buNone/>
            </a:pPr>
            <a:r>
              <a:rPr lang="en-US" sz="1400" dirty="0">
                <a:latin typeface="Times New Roman" pitchFamily="18" charset="0"/>
                <a:cs typeface="Times New Roman" pitchFamily="18" charset="0"/>
              </a:rPr>
              <a:t>Federal University of Petroleum Resources, </a:t>
            </a:r>
            <a:r>
              <a:rPr lang="en-US" sz="1400" dirty="0" err="1">
                <a:latin typeface="Times New Roman" pitchFamily="18" charset="0"/>
                <a:cs typeface="Times New Roman" pitchFamily="18" charset="0"/>
              </a:rPr>
              <a:t>Effurun</a:t>
            </a:r>
            <a:endParaRPr lang="en-US" sz="1400" dirty="0">
              <a:latin typeface="Times New Roman" pitchFamily="18" charset="0"/>
              <a:cs typeface="Times New Roman" pitchFamily="18" charset="0"/>
            </a:endParaRPr>
          </a:p>
          <a:p>
            <a:pPr marL="0" lvl="0" indent="0" algn="just">
              <a:buNone/>
            </a:pPr>
            <a:r>
              <a:rPr lang="en-US" sz="1400" dirty="0">
                <a:latin typeface="Times New Roman" pitchFamily="18" charset="0"/>
                <a:cs typeface="Times New Roman" pitchFamily="18" charset="0"/>
              </a:rPr>
              <a:t>Federal University, </a:t>
            </a:r>
            <a:r>
              <a:rPr lang="en-US" sz="1400" dirty="0" err="1">
                <a:latin typeface="Times New Roman" pitchFamily="18" charset="0"/>
                <a:cs typeface="Times New Roman" pitchFamily="18" charset="0"/>
              </a:rPr>
              <a:t>Lokoja</a:t>
            </a:r>
            <a:endParaRPr lang="en-US" sz="1400" dirty="0">
              <a:latin typeface="Times New Roman" pitchFamily="18" charset="0"/>
              <a:cs typeface="Times New Roman" pitchFamily="18" charset="0"/>
            </a:endParaRPr>
          </a:p>
          <a:p>
            <a:pPr marL="0" lvl="0" indent="0" algn="just">
              <a:buNone/>
            </a:pPr>
            <a:r>
              <a:rPr lang="en-US" sz="1400" dirty="0">
                <a:latin typeface="Times New Roman" pitchFamily="18" charset="0"/>
                <a:cs typeface="Times New Roman" pitchFamily="18" charset="0"/>
              </a:rPr>
              <a:t>Federal University, </a:t>
            </a:r>
            <a:r>
              <a:rPr lang="en-US" sz="1400" dirty="0" err="1">
                <a:latin typeface="Times New Roman" pitchFamily="18" charset="0"/>
                <a:cs typeface="Times New Roman" pitchFamily="18" charset="0"/>
              </a:rPr>
              <a:t>Lafia</a:t>
            </a:r>
            <a:endParaRPr lang="en-US" sz="1400" dirty="0">
              <a:latin typeface="Times New Roman" pitchFamily="18" charset="0"/>
              <a:cs typeface="Times New Roman" pitchFamily="18" charset="0"/>
            </a:endParaRPr>
          </a:p>
          <a:p>
            <a:pPr marL="0" lvl="0" indent="0" algn="just">
              <a:buNone/>
            </a:pPr>
            <a:r>
              <a:rPr lang="en-US" sz="1400" dirty="0">
                <a:latin typeface="Times New Roman" pitchFamily="18" charset="0"/>
                <a:cs typeface="Times New Roman" pitchFamily="18" charset="0"/>
              </a:rPr>
              <a:t>Federal University, </a:t>
            </a:r>
            <a:r>
              <a:rPr lang="en-US" sz="1400" dirty="0" err="1">
                <a:latin typeface="Times New Roman" pitchFamily="18" charset="0"/>
                <a:cs typeface="Times New Roman" pitchFamily="18" charset="0"/>
              </a:rPr>
              <a:t>Kashere</a:t>
            </a:r>
            <a:endParaRPr lang="en-US" sz="1400" dirty="0">
              <a:latin typeface="Times New Roman" pitchFamily="18" charset="0"/>
              <a:cs typeface="Times New Roman" pitchFamily="18" charset="0"/>
            </a:endParaRPr>
          </a:p>
          <a:p>
            <a:pPr marL="0" lvl="0" indent="0" algn="just">
              <a:buNone/>
            </a:pPr>
            <a:r>
              <a:rPr lang="en-US" sz="1400" dirty="0">
                <a:latin typeface="Times New Roman" pitchFamily="18" charset="0"/>
                <a:cs typeface="Times New Roman" pitchFamily="18" charset="0"/>
              </a:rPr>
              <a:t>Federal University, </a:t>
            </a:r>
            <a:r>
              <a:rPr lang="en-US" sz="1400" dirty="0" err="1">
                <a:latin typeface="Times New Roman" pitchFamily="18" charset="0"/>
                <a:cs typeface="Times New Roman" pitchFamily="18" charset="0"/>
              </a:rPr>
              <a:t>Wukari</a:t>
            </a:r>
            <a:endParaRPr lang="en-US" sz="1400" dirty="0">
              <a:latin typeface="Times New Roman" pitchFamily="18" charset="0"/>
              <a:cs typeface="Times New Roman" pitchFamily="18" charset="0"/>
            </a:endParaRPr>
          </a:p>
          <a:p>
            <a:pPr marL="0" lvl="0" indent="0" algn="just">
              <a:buNone/>
            </a:pPr>
            <a:r>
              <a:rPr lang="en-US" sz="1400" dirty="0">
                <a:latin typeface="Times New Roman" pitchFamily="18" charset="0"/>
                <a:cs typeface="Times New Roman" pitchFamily="18" charset="0"/>
              </a:rPr>
              <a:t>Federal University, </a:t>
            </a:r>
            <a:r>
              <a:rPr lang="en-US" sz="1400" dirty="0" err="1">
                <a:latin typeface="Times New Roman" pitchFamily="18" charset="0"/>
                <a:cs typeface="Times New Roman" pitchFamily="18" charset="0"/>
              </a:rPr>
              <a:t>Dutsin</a:t>
            </a:r>
            <a:r>
              <a:rPr lang="en-US" sz="1400" dirty="0">
                <a:latin typeface="Times New Roman" pitchFamily="18" charset="0"/>
                <a:cs typeface="Times New Roman" pitchFamily="18" charset="0"/>
              </a:rPr>
              <a:t>-Ma</a:t>
            </a:r>
          </a:p>
          <a:p>
            <a:pPr marL="0" lvl="0" indent="0" algn="just">
              <a:buNone/>
            </a:pPr>
            <a:r>
              <a:rPr lang="en-US" sz="1400" dirty="0">
                <a:latin typeface="Times New Roman" pitchFamily="18" charset="0"/>
                <a:cs typeface="Times New Roman" pitchFamily="18" charset="0"/>
              </a:rPr>
              <a:t>Federal University, Dutse</a:t>
            </a:r>
          </a:p>
          <a:p>
            <a:pPr marL="0" lvl="0" indent="0" algn="just">
              <a:buNone/>
            </a:pPr>
            <a:r>
              <a:rPr lang="en-US" sz="1400" dirty="0">
                <a:latin typeface="Times New Roman" pitchFamily="18" charset="0"/>
                <a:cs typeface="Times New Roman" pitchFamily="18" charset="0"/>
              </a:rPr>
              <a:t>Federal University, </a:t>
            </a:r>
            <a:r>
              <a:rPr lang="en-US" sz="1400" dirty="0" err="1">
                <a:latin typeface="Times New Roman" pitchFamily="18" charset="0"/>
                <a:cs typeface="Times New Roman" pitchFamily="18" charset="0"/>
              </a:rPr>
              <a:t>Ndufu-Afike</a:t>
            </a:r>
            <a:endParaRPr lang="en-US" sz="1400" dirty="0">
              <a:latin typeface="Times New Roman" pitchFamily="18" charset="0"/>
              <a:cs typeface="Times New Roman" pitchFamily="18" charset="0"/>
            </a:endParaRPr>
          </a:p>
          <a:p>
            <a:pPr marL="0" lvl="0" indent="0" algn="just">
              <a:buNone/>
            </a:pPr>
            <a:r>
              <a:rPr lang="en-US" sz="1400" dirty="0">
                <a:latin typeface="Times New Roman" pitchFamily="18" charset="0"/>
                <a:cs typeface="Times New Roman" pitchFamily="18" charset="0"/>
              </a:rPr>
              <a:t>Federal University, </a:t>
            </a:r>
            <a:r>
              <a:rPr lang="en-US" sz="1400" dirty="0" err="1">
                <a:latin typeface="Times New Roman" pitchFamily="18" charset="0"/>
                <a:cs typeface="Times New Roman" pitchFamily="18" charset="0"/>
              </a:rPr>
              <a:t>Oye-Ekiti</a:t>
            </a:r>
            <a:endParaRPr lang="en-US" sz="1400" dirty="0">
              <a:latin typeface="Times New Roman" pitchFamily="18" charset="0"/>
              <a:cs typeface="Times New Roman" pitchFamily="18" charset="0"/>
            </a:endParaRPr>
          </a:p>
          <a:p>
            <a:pPr marL="0" lvl="0" indent="0" algn="just">
              <a:buNone/>
            </a:pPr>
            <a:r>
              <a:rPr lang="en-US" sz="1400" dirty="0">
                <a:latin typeface="Times New Roman" pitchFamily="18" charset="0"/>
                <a:cs typeface="Times New Roman" pitchFamily="18" charset="0"/>
              </a:rPr>
              <a:t>Federal University, </a:t>
            </a:r>
            <a:r>
              <a:rPr lang="en-US" sz="1400" dirty="0" err="1">
                <a:latin typeface="Times New Roman" pitchFamily="18" charset="0"/>
                <a:cs typeface="Times New Roman" pitchFamily="18" charset="0"/>
              </a:rPr>
              <a:t>Otuoke</a:t>
            </a:r>
            <a:endParaRPr lang="en-US" sz="1400" dirty="0">
              <a:latin typeface="Times New Roman" pitchFamily="18" charset="0"/>
              <a:cs typeface="Times New Roman" pitchFamily="18" charset="0"/>
            </a:endParaRPr>
          </a:p>
          <a:p>
            <a:pPr marL="0" lvl="0" indent="0" algn="just">
              <a:buNone/>
            </a:pPr>
            <a:r>
              <a:rPr lang="en-US" sz="1400" dirty="0">
                <a:latin typeface="Times New Roman" pitchFamily="18" charset="0"/>
                <a:cs typeface="Times New Roman" pitchFamily="18" charset="0"/>
              </a:rPr>
              <a:t>Federal University, </a:t>
            </a:r>
            <a:r>
              <a:rPr lang="en-US" sz="1400" dirty="0" err="1">
                <a:latin typeface="Times New Roman" pitchFamily="18" charset="0"/>
                <a:cs typeface="Times New Roman" pitchFamily="18" charset="0"/>
              </a:rPr>
              <a:t>Birnin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Kebbi</a:t>
            </a:r>
            <a:endParaRPr lang="en-US" sz="1400" dirty="0">
              <a:latin typeface="Times New Roman" pitchFamily="18" charset="0"/>
              <a:cs typeface="Times New Roman" pitchFamily="18" charset="0"/>
            </a:endParaRPr>
          </a:p>
          <a:p>
            <a:pPr marL="0" lvl="0" indent="0" algn="just">
              <a:buNone/>
            </a:pPr>
            <a:r>
              <a:rPr lang="en-US" sz="1400" dirty="0">
                <a:latin typeface="Times New Roman" pitchFamily="18" charset="0"/>
                <a:cs typeface="Times New Roman" pitchFamily="18" charset="0"/>
              </a:rPr>
              <a:t>Federal University, </a:t>
            </a:r>
            <a:r>
              <a:rPr lang="en-US" sz="1400" dirty="0" err="1">
                <a:latin typeface="Times New Roman" pitchFamily="18" charset="0"/>
                <a:cs typeface="Times New Roman" pitchFamily="18" charset="0"/>
              </a:rPr>
              <a:t>Gasua</a:t>
            </a:r>
            <a:endParaRPr lang="en-US" sz="1400" dirty="0">
              <a:latin typeface="Times New Roman" pitchFamily="18" charset="0"/>
              <a:cs typeface="Times New Roman" pitchFamily="18" charset="0"/>
            </a:endParaRPr>
          </a:p>
          <a:p>
            <a:pPr marL="0" lvl="0" indent="0" algn="just">
              <a:buNone/>
            </a:pPr>
            <a:r>
              <a:rPr lang="en-US" sz="1400" dirty="0">
                <a:latin typeface="Times New Roman" pitchFamily="18" charset="0"/>
                <a:cs typeface="Times New Roman" pitchFamily="18" charset="0"/>
              </a:rPr>
              <a:t>Federal University, </a:t>
            </a:r>
            <a:r>
              <a:rPr lang="en-US" sz="1400" dirty="0" err="1">
                <a:latin typeface="Times New Roman" pitchFamily="18" charset="0"/>
                <a:cs typeface="Times New Roman" pitchFamily="18" charset="0"/>
              </a:rPr>
              <a:t>Gusau</a:t>
            </a:r>
            <a:endParaRPr lang="en-US" sz="1400" dirty="0">
              <a:latin typeface="Times New Roman" pitchFamily="18" charset="0"/>
              <a:cs typeface="Times New Roman" pitchFamily="18" charset="0"/>
            </a:endParaRPr>
          </a:p>
          <a:p>
            <a:pPr marL="0" lvl="0" indent="0" algn="just">
              <a:buNone/>
            </a:pPr>
            <a:r>
              <a:rPr lang="en-US" sz="1400" dirty="0">
                <a:latin typeface="Times New Roman" pitchFamily="18" charset="0"/>
                <a:cs typeface="Times New Roman" pitchFamily="18" charset="0"/>
              </a:rPr>
              <a:t>Nigerian Police Academy</a:t>
            </a:r>
          </a:p>
          <a:p>
            <a:pPr marL="0" indent="0" algn="just">
              <a:buNone/>
            </a:pPr>
            <a:r>
              <a:rPr lang="en-US" sz="1400" dirty="0">
                <a:latin typeface="Times New Roman" pitchFamily="18" charset="0"/>
                <a:cs typeface="Times New Roman" pitchFamily="18" charset="0"/>
              </a:rPr>
              <a:t> </a:t>
            </a:r>
            <a:r>
              <a:rPr lang="en-US" sz="1400" dirty="0" smtClean="0">
                <a:latin typeface="Times New Roman" pitchFamily="18" charset="0"/>
                <a:cs typeface="Times New Roman" pitchFamily="18" charset="0"/>
              </a:rPr>
              <a:t>Among the three Inter-University </a:t>
            </a:r>
            <a:r>
              <a:rPr lang="en-US" sz="1400" dirty="0" err="1" smtClean="0">
                <a:latin typeface="Times New Roman" pitchFamily="18" charset="0"/>
                <a:cs typeface="Times New Roman" pitchFamily="18" charset="0"/>
              </a:rPr>
              <a:t>Ceters</a:t>
            </a:r>
            <a:r>
              <a:rPr lang="en-US" sz="1400" dirty="0" smtClean="0">
                <a:latin typeface="Times New Roman" pitchFamily="18" charset="0"/>
                <a:cs typeface="Times New Roman" pitchFamily="18" charset="0"/>
              </a:rPr>
              <a:t>  the following two(2) are without enabling statutes:</a:t>
            </a:r>
            <a:endParaRPr lang="en-US" sz="1400" dirty="0">
              <a:latin typeface="Times New Roman" pitchFamily="18" charset="0"/>
              <a:cs typeface="Times New Roman" pitchFamily="18" charset="0"/>
            </a:endParaRPr>
          </a:p>
          <a:p>
            <a:pPr marL="0" lvl="0" indent="0" algn="just">
              <a:buNone/>
            </a:pPr>
            <a:r>
              <a:rPr lang="en-US" sz="1400" dirty="0" smtClean="0">
                <a:latin typeface="Times New Roman" pitchFamily="18" charset="0"/>
                <a:cs typeface="Times New Roman" pitchFamily="18" charset="0"/>
              </a:rPr>
              <a:t>Nigeria </a:t>
            </a:r>
            <a:r>
              <a:rPr lang="en-US" sz="1400" dirty="0">
                <a:latin typeface="Times New Roman" pitchFamily="18" charset="0"/>
                <a:cs typeface="Times New Roman" pitchFamily="18" charset="0"/>
              </a:rPr>
              <a:t>French Language Village, </a:t>
            </a:r>
            <a:r>
              <a:rPr lang="en-US" sz="1400" dirty="0" err="1">
                <a:latin typeface="Times New Roman" pitchFamily="18" charset="0"/>
                <a:cs typeface="Times New Roman" pitchFamily="18" charset="0"/>
              </a:rPr>
              <a:t>Badagry</a:t>
            </a:r>
            <a:endParaRPr lang="en-US" sz="1400" dirty="0">
              <a:latin typeface="Times New Roman" pitchFamily="18" charset="0"/>
              <a:cs typeface="Times New Roman" pitchFamily="18" charset="0"/>
            </a:endParaRPr>
          </a:p>
          <a:p>
            <a:pPr marL="0" lvl="0" indent="0" algn="just">
              <a:buNone/>
            </a:pPr>
            <a:r>
              <a:rPr lang="en-US" sz="1400" dirty="0">
                <a:latin typeface="Times New Roman" pitchFamily="18" charset="0"/>
                <a:cs typeface="Times New Roman" pitchFamily="18" charset="0"/>
              </a:rPr>
              <a:t>Nigeria Arabic Language </a:t>
            </a:r>
            <a:r>
              <a:rPr lang="en-US" sz="1400" dirty="0" err="1">
                <a:latin typeface="Times New Roman" pitchFamily="18" charset="0"/>
                <a:cs typeface="Times New Roman" pitchFamily="18" charset="0"/>
              </a:rPr>
              <a:t>Villgage</a:t>
            </a:r>
            <a:r>
              <a:rPr lang="en-US" sz="1400" dirty="0">
                <a:latin typeface="Times New Roman" pitchFamily="18" charset="0"/>
                <a:cs typeface="Times New Roman" pitchFamily="18" charset="0"/>
              </a:rPr>
              <a:t>, </a:t>
            </a:r>
            <a:r>
              <a:rPr lang="en-US" sz="1400" dirty="0" err="1" smtClean="0">
                <a:latin typeface="Times New Roman" pitchFamily="18" charset="0"/>
                <a:cs typeface="Times New Roman" pitchFamily="18" charset="0"/>
              </a:rPr>
              <a:t>Gashua</a:t>
            </a:r>
            <a:r>
              <a:rPr lang="en-US" sz="1400" dirty="0" smtClean="0">
                <a:latin typeface="Times New Roman" pitchFamily="18" charset="0"/>
                <a:cs typeface="Times New Roman" pitchFamily="18" charset="0"/>
              </a:rPr>
              <a:t>. </a:t>
            </a:r>
            <a:endParaRPr lang="en-US" sz="1400" dirty="0">
              <a:latin typeface="Times New Roman" pitchFamily="18" charset="0"/>
              <a:cs typeface="Times New Roman" pitchFamily="18" charset="0"/>
            </a:endParaRPr>
          </a:p>
          <a:p>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1168337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a:t>The National Board of Technical Education was established in 1977 under the National Board for Technical Education Decree No. 9 of 1977. This Act went through minor amendments in 1993 under the National Board for Technical Education (Amendment) Decree No. 8 of 1993.</a:t>
            </a:r>
            <a:endParaRPr lang="en-US" dirty="0"/>
          </a:p>
          <a:p>
            <a:endParaRPr lang="en-US" dirty="0"/>
          </a:p>
        </p:txBody>
      </p:sp>
    </p:spTree>
    <p:extLst>
      <p:ext uri="{BB962C8B-B14F-4D97-AF65-F5344CB8AC3E}">
        <p14:creationId xmlns:p14="http://schemas.microsoft.com/office/powerpoint/2010/main" val="25588617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marL="0" indent="0">
              <a:buNone/>
            </a:pPr>
            <a:r>
              <a:rPr lang="en-US" sz="1400" dirty="0" smtClean="0">
                <a:latin typeface="Times New Roman" pitchFamily="18" charset="0"/>
                <a:cs typeface="Times New Roman" pitchFamily="18" charset="0"/>
              </a:rPr>
              <a:t>The National Board for Technical Education(NBTE) regulates the following institutions.</a:t>
            </a:r>
          </a:p>
          <a:p>
            <a:pPr marL="400050" indent="-400050">
              <a:buAutoNum type="romanLcParenR"/>
            </a:pPr>
            <a:r>
              <a:rPr lang="en-US" sz="1400" dirty="0" smtClean="0">
                <a:latin typeface="Times New Roman" pitchFamily="18" charset="0"/>
                <a:cs typeface="Times New Roman" pitchFamily="18" charset="0"/>
              </a:rPr>
              <a:t>Polytechnics one hundred (100)</a:t>
            </a:r>
          </a:p>
          <a:p>
            <a:pPr marL="400050" indent="-400050">
              <a:buAutoNum type="romanLcParenR"/>
            </a:pPr>
            <a:r>
              <a:rPr lang="en-US" sz="1400" dirty="0" smtClean="0">
                <a:latin typeface="Times New Roman" pitchFamily="18" charset="0"/>
                <a:cs typeface="Times New Roman" pitchFamily="18" charset="0"/>
              </a:rPr>
              <a:t>Colleges of Agriculture thirty five (35)</a:t>
            </a:r>
          </a:p>
          <a:p>
            <a:pPr marL="400050" indent="-400050">
              <a:buAutoNum type="romanLcParenR"/>
            </a:pPr>
            <a:r>
              <a:rPr lang="en-US" sz="1400" dirty="0" smtClean="0">
                <a:latin typeface="Times New Roman" pitchFamily="18" charset="0"/>
                <a:cs typeface="Times New Roman" pitchFamily="18" charset="0"/>
              </a:rPr>
              <a:t>Colleges of Health Science thirty two (32)</a:t>
            </a:r>
          </a:p>
          <a:p>
            <a:pPr marL="400050" indent="-400050">
              <a:buAutoNum type="romanLcParenR"/>
            </a:pPr>
            <a:r>
              <a:rPr lang="en-US" sz="1400" dirty="0" smtClean="0">
                <a:latin typeface="Times New Roman" pitchFamily="18" charset="0"/>
                <a:cs typeface="Times New Roman" pitchFamily="18" charset="0"/>
              </a:rPr>
              <a:t>Other </a:t>
            </a:r>
            <a:r>
              <a:rPr lang="en-US" sz="1400" dirty="0" err="1" smtClean="0">
                <a:latin typeface="Times New Roman" pitchFamily="18" charset="0"/>
                <a:cs typeface="Times New Roman" pitchFamily="18" charset="0"/>
              </a:rPr>
              <a:t>Monotechnics</a:t>
            </a:r>
            <a:r>
              <a:rPr lang="en-US" sz="1400" dirty="0" smtClean="0">
                <a:latin typeface="Times New Roman" pitchFamily="18" charset="0"/>
                <a:cs typeface="Times New Roman" pitchFamily="18" charset="0"/>
              </a:rPr>
              <a:t> twenty seven (27)</a:t>
            </a:r>
          </a:p>
          <a:p>
            <a:pPr marL="400050" indent="-400050">
              <a:buAutoNum type="romanLcParenR"/>
            </a:pPr>
            <a:r>
              <a:rPr lang="en-US" sz="1400" dirty="0" smtClean="0">
                <a:latin typeface="Times New Roman" pitchFamily="18" charset="0"/>
                <a:cs typeface="Times New Roman" pitchFamily="18" charset="0"/>
              </a:rPr>
              <a:t>Innovation Enterprise Institutions(IEIs) one hundred and twenty six (126)</a:t>
            </a:r>
          </a:p>
          <a:p>
            <a:pPr marL="400050" indent="-400050">
              <a:buAutoNum type="romanLcParenR"/>
            </a:pPr>
            <a:r>
              <a:rPr lang="en-US" sz="1400" dirty="0" smtClean="0">
                <a:latin typeface="Times New Roman" pitchFamily="18" charset="0"/>
                <a:cs typeface="Times New Roman" pitchFamily="18" charset="0"/>
              </a:rPr>
              <a:t>Vocational Enterprise Institutions(VEIs) seventy two (72)</a:t>
            </a:r>
          </a:p>
          <a:p>
            <a:pPr marL="400050" indent="-400050">
              <a:buAutoNum type="romanLcParenR"/>
            </a:pPr>
            <a:r>
              <a:rPr lang="en-US" sz="1400" dirty="0" smtClean="0">
                <a:latin typeface="Times New Roman" pitchFamily="18" charset="0"/>
                <a:cs typeface="Times New Roman" pitchFamily="18" charset="0"/>
              </a:rPr>
              <a:t>Technical Colleges one hundred and seven (107).</a:t>
            </a:r>
          </a:p>
          <a:p>
            <a:pPr marL="0" indent="0">
              <a:buNone/>
            </a:pPr>
            <a:r>
              <a:rPr lang="en-US" sz="1400" dirty="0" smtClean="0">
                <a:latin typeface="Times New Roman" pitchFamily="18" charset="0"/>
                <a:cs typeface="Times New Roman" pitchFamily="18" charset="0"/>
              </a:rPr>
              <a:t>The institutions award the following certificates as appropriate to the graduate of the programmes;</a:t>
            </a:r>
          </a:p>
          <a:p>
            <a:pPr marL="400050" indent="-400050">
              <a:buAutoNum type="romanLcParenR"/>
            </a:pPr>
            <a:r>
              <a:rPr lang="en-US" sz="1400" dirty="0" smtClean="0">
                <a:latin typeface="Times New Roman" pitchFamily="18" charset="0"/>
                <a:cs typeface="Times New Roman" pitchFamily="18" charset="0"/>
              </a:rPr>
              <a:t>National Diploma (ND).</a:t>
            </a:r>
          </a:p>
          <a:p>
            <a:pPr marL="400050" indent="-400050">
              <a:buAutoNum type="romanLcParenR"/>
            </a:pPr>
            <a:r>
              <a:rPr lang="en-US" sz="1400" dirty="0" smtClean="0">
                <a:latin typeface="Times New Roman" pitchFamily="18" charset="0"/>
                <a:cs typeface="Times New Roman" pitchFamily="18" charset="0"/>
              </a:rPr>
              <a:t>Higher National Diploma (HND).</a:t>
            </a:r>
          </a:p>
          <a:p>
            <a:pPr marL="400050" indent="-400050">
              <a:buAutoNum type="romanLcParenR"/>
            </a:pPr>
            <a:r>
              <a:rPr lang="en-US" sz="1400" dirty="0" smtClean="0">
                <a:latin typeface="Times New Roman" pitchFamily="18" charset="0"/>
                <a:cs typeface="Times New Roman" pitchFamily="18" charset="0"/>
              </a:rPr>
              <a:t>Full Professional Diploma (Post-HND) or</a:t>
            </a:r>
          </a:p>
          <a:p>
            <a:pPr marL="400050" indent="-400050">
              <a:buAutoNum type="romanLcParenR"/>
            </a:pPr>
            <a:r>
              <a:rPr lang="en-US" sz="1400" dirty="0" smtClean="0">
                <a:latin typeface="Times New Roman" pitchFamily="18" charset="0"/>
                <a:cs typeface="Times New Roman" pitchFamily="18" charset="0"/>
              </a:rPr>
              <a:t>National Innovation Diploma (NID)</a:t>
            </a:r>
          </a:p>
          <a:p>
            <a:pPr marL="400050" indent="-400050">
              <a:buAutoNum type="romanLcParenR"/>
            </a:pPr>
            <a:r>
              <a:rPr lang="en-US" sz="1400" dirty="0" smtClean="0">
                <a:latin typeface="Times New Roman" pitchFamily="18" charset="0"/>
                <a:cs typeface="Times New Roman" pitchFamily="18" charset="0"/>
              </a:rPr>
              <a:t>National Vocational Certificate (NVC)</a:t>
            </a:r>
          </a:p>
          <a:p>
            <a:pPr marL="400050" indent="-400050">
              <a:buAutoNum type="romanLcParenR"/>
            </a:pPr>
            <a:r>
              <a:rPr lang="en-US" sz="1400" dirty="0" smtClean="0">
                <a:latin typeface="Times New Roman" pitchFamily="18" charset="0"/>
                <a:cs typeface="Times New Roman" pitchFamily="18" charset="0"/>
              </a:rPr>
              <a:t>National Technical Certificate (NTC)</a:t>
            </a:r>
          </a:p>
          <a:p>
            <a:pPr marL="400050" indent="-400050">
              <a:buAutoNum type="romanLcParenR"/>
            </a:pPr>
            <a:r>
              <a:rPr lang="en-US" sz="1400" dirty="0" smtClean="0">
                <a:latin typeface="Times New Roman" pitchFamily="18" charset="0"/>
                <a:cs typeface="Times New Roman" pitchFamily="18" charset="0"/>
              </a:rPr>
              <a:t>National Business Certificate (NBC)</a:t>
            </a:r>
          </a:p>
          <a:p>
            <a:pPr marL="400050" indent="-400050">
              <a:buAutoNum type="romanLcParenR"/>
            </a:pPr>
            <a:r>
              <a:rPr lang="en-US" sz="1400" dirty="0" smtClean="0">
                <a:latin typeface="Times New Roman" pitchFamily="18" charset="0"/>
                <a:cs typeface="Times New Roman" pitchFamily="18" charset="0"/>
              </a:rPr>
              <a:t>Advance National Technical Certificate (ANTC)</a:t>
            </a:r>
          </a:p>
          <a:p>
            <a:pPr marL="400050" indent="-400050">
              <a:buAutoNum type="romanLcParenR"/>
            </a:pPr>
            <a:r>
              <a:rPr lang="en-US" sz="1400" dirty="0" smtClean="0">
                <a:latin typeface="Times New Roman" pitchFamily="18" charset="0"/>
                <a:cs typeface="Times New Roman" pitchFamily="18" charset="0"/>
              </a:rPr>
              <a:t>Advance National Technical Certificate (ANBC) </a:t>
            </a:r>
          </a:p>
          <a:p>
            <a:r>
              <a:rPr lang="en-US" sz="1400" dirty="0" smtClean="0">
                <a:latin typeface="Times New Roman" pitchFamily="18" charset="0"/>
                <a:cs typeface="Times New Roman" pitchFamily="18" charset="0"/>
              </a:rPr>
              <a:t>   </a:t>
            </a:r>
          </a:p>
          <a:p>
            <a:pPr marL="400050" indent="-400050">
              <a:buAutoNum type="romanLcParenR"/>
            </a:pP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35829526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a:t>The National Commission for Colleges of Education was established vide the National Commission for Colleges of Education Decree No. 3 of 1989 and slightly amended in 1993 under the National Commission for Colleges of Education Act No. 12 of 1993.</a:t>
            </a:r>
            <a:endParaRPr lang="en-US" dirty="0"/>
          </a:p>
          <a:p>
            <a:endParaRPr lang="en-US" dirty="0"/>
          </a:p>
        </p:txBody>
      </p:sp>
    </p:spTree>
    <p:extLst>
      <p:ext uri="{BB962C8B-B14F-4D97-AF65-F5344CB8AC3E}">
        <p14:creationId xmlns:p14="http://schemas.microsoft.com/office/powerpoint/2010/main" val="42576591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p:spPr>
        <p:txBody>
          <a:bodyPr>
            <a:normAutofit/>
          </a:bodyPr>
          <a:lstStyle/>
          <a:p>
            <a:pPr marL="0" indent="0">
              <a:buNone/>
            </a:pPr>
            <a:r>
              <a:rPr lang="en-US" sz="1400" dirty="0" smtClean="0">
                <a:latin typeface="Times New Roman" pitchFamily="18" charset="0"/>
                <a:cs typeface="Times New Roman" pitchFamily="18" charset="0"/>
              </a:rPr>
              <a:t>The National Commission for Colleges of Education (NCCE) regulates one hundred and forty one(141) Nigerian Certificate of Education (NCE) awarding institutions. These are mainly federal, states and Private Colleges of Education and other NCE awarding Schools of Education operated by Polytechnics and the Military.</a:t>
            </a:r>
          </a:p>
          <a:p>
            <a:pPr marL="0" indent="0">
              <a:buNone/>
            </a:pPr>
            <a:r>
              <a:rPr lang="en-US" sz="1400" dirty="0" smtClean="0">
                <a:latin typeface="Times New Roman" pitchFamily="18" charset="0"/>
                <a:cs typeface="Times New Roman" pitchFamily="18" charset="0"/>
              </a:rPr>
              <a:t>Recently the Commission restructured the NCE certificate to conform to its mandate of serving as the qualification for basic education teacher in Nigeria. The new restructured certificates are as follows; </a:t>
            </a:r>
          </a:p>
          <a:p>
            <a:pPr marL="400050" indent="-400050">
              <a:buFont typeface="Arial" pitchFamily="34" charset="0"/>
              <a:buAutoNum type="romanLcParenR"/>
            </a:pPr>
            <a:r>
              <a:rPr lang="en-US" sz="1400" dirty="0">
                <a:latin typeface="Times New Roman" pitchFamily="18" charset="0"/>
                <a:cs typeface="Times New Roman" pitchFamily="18" charset="0"/>
              </a:rPr>
              <a:t>Nigerian Certificate in Education(N.C.E.) Early Child Care Development Education.</a:t>
            </a:r>
          </a:p>
          <a:p>
            <a:pPr marL="400050" indent="-400050">
              <a:buAutoNum type="romanLcParenR"/>
            </a:pPr>
            <a:r>
              <a:rPr lang="en-US" sz="1400" dirty="0" smtClean="0">
                <a:latin typeface="Times New Roman" pitchFamily="18" charset="0"/>
                <a:cs typeface="Times New Roman" pitchFamily="18" charset="0"/>
              </a:rPr>
              <a:t>Nigerian Certificate in Education(N.C.E.) Primary Education.</a:t>
            </a:r>
          </a:p>
          <a:p>
            <a:pPr marL="400050" indent="-400050">
              <a:buAutoNum type="romanLcParenR"/>
            </a:pPr>
            <a:r>
              <a:rPr lang="en-US" sz="1400" dirty="0" smtClean="0">
                <a:latin typeface="Times New Roman" pitchFamily="18" charset="0"/>
                <a:cs typeface="Times New Roman" pitchFamily="18" charset="0"/>
              </a:rPr>
              <a:t>Nigerian Certificate in Education(N.C.E.) Junior Secondary Education.</a:t>
            </a:r>
          </a:p>
          <a:p>
            <a:pPr marL="400050" indent="-400050">
              <a:buAutoNum type="romanLcParenR"/>
            </a:pPr>
            <a:r>
              <a:rPr lang="en-US" sz="1400" dirty="0" smtClean="0">
                <a:latin typeface="Times New Roman" pitchFamily="18" charset="0"/>
                <a:cs typeface="Times New Roman" pitchFamily="18" charset="0"/>
              </a:rPr>
              <a:t>Nigeria Certificate in Education(N.C.E.) Adult and Non Formal Education.</a:t>
            </a:r>
          </a:p>
          <a:p>
            <a:pPr marL="400050" indent="-400050">
              <a:buAutoNum type="romanLcParenR"/>
            </a:pPr>
            <a:r>
              <a:rPr lang="en-US" sz="1400" dirty="0" smtClean="0">
                <a:latin typeface="Times New Roman" pitchFamily="18" charset="0"/>
                <a:cs typeface="Times New Roman" pitchFamily="18" charset="0"/>
              </a:rPr>
              <a:t>Nigeria Certificate in Education(N.C.E.) Special Education.</a:t>
            </a:r>
          </a:p>
          <a:p>
            <a:pPr marL="0" indent="0" algn="just">
              <a:buNone/>
            </a:pPr>
            <a:r>
              <a:rPr lang="en-US" sz="1400" dirty="0" smtClean="0">
                <a:latin typeface="Times New Roman" pitchFamily="18" charset="0"/>
                <a:cs typeface="Times New Roman" pitchFamily="18" charset="0"/>
              </a:rPr>
              <a:t>The restructuring started in 2007 and completed in 2010 but due to the conflict of interest between the primary stakeholders specifically the academic unions and in some instances the Management of the Colleges of Education made it difficult to allow the take off of the new certificate courses. This resistance forced the NCCE to subject the restructured course contents especially the Junior Secondary NCE certificate to include courses that do not exist at the Junior Secondary School level. This made many of the Colleges reluctant to adopt the new structure, especially the restructuring of the Schools into five reflecting the new NCE certification. It is this restructuring that really provided for the first time since 1998 the qualified professional basic education teacher for the UBE programme.    </a:t>
            </a:r>
            <a:endParaRPr lang="en-US" sz="1400" dirty="0">
              <a:latin typeface="Times New Roman" pitchFamily="18" charset="0"/>
              <a:cs typeface="Times New Roman" pitchFamily="18" charset="0"/>
            </a:endParaRPr>
          </a:p>
          <a:p>
            <a:pPr algn="r">
              <a:buFont typeface="+mj-lt"/>
              <a:buAutoNum type="arabicPeriod"/>
            </a:pPr>
            <a:endParaRPr lang="en-US" sz="1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489133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1102</TotalTime>
  <Words>2421</Words>
  <Application>Microsoft Office PowerPoint</Application>
  <PresentationFormat>On-screen Show (4:3)</PresentationFormat>
  <Paragraphs>120</Paragraphs>
  <Slides>27</Slides>
  <Notes>2</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Regulatory Bodies in the Education Sector. NUC,NBTE,NCCE,UBEC. </vt:lpstr>
      <vt:lpstr>Background.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Changes needed in the Existing Legislation. I</vt:lpstr>
      <vt:lpstr>PowerPoint Presentation</vt:lpstr>
      <vt:lpstr>PowerPoint Presentation</vt:lpstr>
      <vt:lpstr>PowerPoint Presentation</vt:lpstr>
      <vt:lpstr>Education (National Minimum Standards And Establishment Of Institutions) Act Cap E3 LFN 2004 </vt:lpstr>
      <vt:lpstr>PowerPoint Presentation</vt:lpstr>
      <vt:lpstr>PowerPoint Presentation</vt:lpstr>
      <vt:lpstr>PowerPoint Presentation</vt:lpstr>
      <vt:lpstr>PowerPoint Presentation</vt:lpstr>
      <vt:lpstr>Challenges.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Regulatory Bodies in the Education Sector. NUC,NBTE,NCCE,UBEC.</dc:title>
  <dc:subject>Paper</dc:subject>
  <dc:creator>INGAWA</dc:creator>
  <cp:keywords>daily Trust</cp:keywords>
  <cp:lastModifiedBy>INGAWA</cp:lastModifiedBy>
  <cp:revision>56</cp:revision>
  <dcterms:created xsi:type="dcterms:W3CDTF">2017-10-06T16:07:36Z</dcterms:created>
  <dcterms:modified xsi:type="dcterms:W3CDTF">2017-10-15T14:29:57Z</dcterms:modified>
  <cp:category>personal Papers</cp:category>
  <cp:contentStatus>Draft</cp:contentStatus>
</cp:coreProperties>
</file>