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88" r:id="rId3"/>
    <p:sldId id="287" r:id="rId4"/>
    <p:sldId id="258" r:id="rId5"/>
    <p:sldId id="259" r:id="rId6"/>
    <p:sldId id="289" r:id="rId7"/>
    <p:sldId id="257" r:id="rId8"/>
    <p:sldId id="261" r:id="rId9"/>
    <p:sldId id="265" r:id="rId10"/>
    <p:sldId id="294" r:id="rId11"/>
    <p:sldId id="267" r:id="rId12"/>
    <p:sldId id="269" r:id="rId13"/>
    <p:sldId id="270" r:id="rId14"/>
    <p:sldId id="295" r:id="rId15"/>
    <p:sldId id="271" r:id="rId16"/>
    <p:sldId id="272" r:id="rId17"/>
    <p:sldId id="273" r:id="rId18"/>
    <p:sldId id="274" r:id="rId19"/>
    <p:sldId id="275" r:id="rId20"/>
    <p:sldId id="293" r:id="rId21"/>
    <p:sldId id="266" r:id="rId22"/>
    <p:sldId id="277" r:id="rId23"/>
    <p:sldId id="278" r:id="rId24"/>
    <p:sldId id="283" r:id="rId25"/>
    <p:sldId id="284" r:id="rId26"/>
    <p:sldId id="285" r:id="rId27"/>
    <p:sldId id="292"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40"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B8A70-CF53-404A-B7DB-EDCB7F9A6193}" type="datetimeFigureOut">
              <a:rPr lang="en-US" smtClean="0"/>
              <a:pPr/>
              <a:t>11/19/2017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7F8A7-B0FB-4C4D-BC40-AD4D40E6ACAE}" type="slidenum">
              <a:rPr lang="en-US" smtClean="0"/>
              <a:pPr/>
              <a:t>‹#›</a:t>
            </a:fld>
            <a:endParaRPr lang="en-US" dirty="0"/>
          </a:p>
        </p:txBody>
      </p:sp>
    </p:spTree>
    <p:extLst>
      <p:ext uri="{BB962C8B-B14F-4D97-AF65-F5344CB8AC3E}">
        <p14:creationId xmlns:p14="http://schemas.microsoft.com/office/powerpoint/2010/main" val="379796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basic criteria for evaluating web sources. Is it up-to-date? (Check when a story was first published) Why are we outraged now?) Is it relevant to your news needs? Is it free from grammatical and other errors and does it have references and identifiable sources? Google to check if any credible news sources corroborate the information? Who wrote the story and who published it? Do they have the right credentials? Known for good journalism? Finally, what is the purpose – is it meant to sway you towards an agenda? (Source: Britt McGowan and Amanda Ziegler, UWF Libraries)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A7F8A7-B0FB-4C4D-BC40-AD4D40E6ACAE}"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A7F8A7-B0FB-4C4D-BC40-AD4D40E6ACAE}"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94A75-49CF-4A21-9E5B-F36080DD9CF8}" type="datetimeFigureOut">
              <a:rPr lang="en-US" smtClean="0"/>
              <a:pPr/>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4FE02F-D0C3-42B0-8CC5-009741AD60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94A75-49CF-4A21-9E5B-F36080DD9CF8}" type="datetimeFigureOut">
              <a:rPr lang="en-US" smtClean="0"/>
              <a:pPr/>
              <a:t>11/19/2017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E02F-D0C3-42B0-8CC5-009741AD60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oo.gl/dEFpU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rayjoe@iafrica.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oo.gl/JR4hHG" TargetMode="External"/><Relationship Id="rId2" Type="http://schemas.openxmlformats.org/officeDocument/2006/relationships/hyperlink" Target="http://foller.me/" TargetMode="External"/><Relationship Id="rId1" Type="http://schemas.openxmlformats.org/officeDocument/2006/relationships/slideLayout" Target="../slideLayouts/slideLayout2.xml"/><Relationship Id="rId5" Type="http://schemas.openxmlformats.org/officeDocument/2006/relationships/hyperlink" Target="http://www.wolframalpha.com/" TargetMode="External"/><Relationship Id="rId4" Type="http://schemas.openxmlformats.org/officeDocument/2006/relationships/hyperlink" Target="https://twxplorer.knightla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5800" dirty="0" smtClean="0"/>
              <a:t>How to be a digital detective</a:t>
            </a:r>
            <a:endParaRPr lang="en-US" sz="5800" dirty="0"/>
          </a:p>
        </p:txBody>
      </p:sp>
      <p:pic>
        <p:nvPicPr>
          <p:cNvPr id="8" name="Content Placeholder 7" descr="fakelogo.jpg"/>
          <p:cNvPicPr>
            <a:picLocks noGrp="1" noChangeAspect="1"/>
          </p:cNvPicPr>
          <p:nvPr>
            <p:ph idx="1"/>
          </p:nvPr>
        </p:nvPicPr>
        <p:blipFill>
          <a:blip r:embed="rId2" cstate="print"/>
          <a:stretch>
            <a:fillRect/>
          </a:stretch>
        </p:blipFill>
        <p:spPr>
          <a:xfrm>
            <a:off x="1524000" y="1510282"/>
            <a:ext cx="7010400" cy="5347718"/>
          </a:xfrm>
        </p:spPr>
      </p:pic>
      <p:sp>
        <p:nvSpPr>
          <p:cNvPr id="6" name="TextBox 5"/>
          <p:cNvSpPr txBox="1"/>
          <p:nvPr/>
        </p:nvSpPr>
        <p:spPr>
          <a:xfrm>
            <a:off x="1295400" y="1676400"/>
            <a:ext cx="7010400" cy="646331"/>
          </a:xfrm>
          <a:prstGeom prst="rect">
            <a:avLst/>
          </a:prstGeom>
          <a:noFill/>
        </p:spPr>
        <p:txBody>
          <a:bodyPr wrap="square" rtlCol="0">
            <a:spAutoFit/>
          </a:bodyPr>
          <a:lstStyle/>
          <a:p>
            <a:pPr algn="ctr"/>
            <a:r>
              <a:rPr lang="en-US" sz="3600" dirty="0" smtClean="0"/>
              <a:t>Online fact-checking and verification</a:t>
            </a:r>
            <a:endParaRPr lang="en-US" sz="3600" dirty="0"/>
          </a:p>
        </p:txBody>
      </p:sp>
      <p:sp>
        <p:nvSpPr>
          <p:cNvPr id="7" name="TextBox 6"/>
          <p:cNvSpPr txBox="1"/>
          <p:nvPr/>
        </p:nvSpPr>
        <p:spPr>
          <a:xfrm>
            <a:off x="914400" y="5638800"/>
            <a:ext cx="6019800" cy="923330"/>
          </a:xfrm>
          <a:prstGeom prst="rect">
            <a:avLst/>
          </a:prstGeom>
          <a:noFill/>
        </p:spPr>
        <p:txBody>
          <a:bodyPr wrap="square" rtlCol="0">
            <a:spAutoFit/>
          </a:bodyPr>
          <a:lstStyle/>
          <a:p>
            <a:r>
              <a:rPr lang="en-US" b="1" dirty="0" smtClean="0"/>
              <a:t>Presentation by Raymond Joseph,</a:t>
            </a:r>
          </a:p>
          <a:p>
            <a:r>
              <a:rPr lang="en-US" b="1" dirty="0" smtClean="0"/>
              <a:t>GIJC ,Wits University, Johannesburg</a:t>
            </a:r>
          </a:p>
          <a:p>
            <a:r>
              <a:rPr lang="en-US" b="1" dirty="0" smtClean="0"/>
              <a:t>November 2017</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idx="1"/>
          </p:nvPr>
        </p:nvSpPr>
        <p:spPr/>
        <p:txBody>
          <a:bodyPr/>
          <a:lstStyle/>
          <a:p>
            <a:pPr>
              <a:buNone/>
            </a:pPr>
            <a:endParaRPr lang="en-US" dirty="0" smtClean="0"/>
          </a:p>
          <a:p>
            <a:pPr algn="ctr">
              <a:buNone/>
            </a:pPr>
            <a:r>
              <a:rPr lang="en-US" sz="6000" dirty="0" smtClean="0"/>
              <a:t>Video verification</a:t>
            </a:r>
            <a:endParaRPr lang="en-US" sz="6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Vault</a:t>
            </a:r>
            <a:endParaRPr lang="en-US" dirty="0"/>
          </a:p>
        </p:txBody>
      </p:sp>
      <p:pic>
        <p:nvPicPr>
          <p:cNvPr id="3074" name="Picture 2" descr="C:\Users\Roxanne\Desktop\screengrabs\videovault.jpg"/>
          <p:cNvPicPr>
            <a:picLocks noChangeAspect="1" noChangeArrowheads="1"/>
          </p:cNvPicPr>
          <p:nvPr/>
        </p:nvPicPr>
        <p:blipFill>
          <a:blip r:embed="rId2" cstate="print"/>
          <a:srcRect/>
          <a:stretch>
            <a:fillRect/>
          </a:stretch>
        </p:blipFill>
        <p:spPr bwMode="auto">
          <a:xfrm>
            <a:off x="755576" y="1556792"/>
            <a:ext cx="7560840" cy="46805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Roxanne\Desktop\screengrabs\videovault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inVID for debunking fake videos</a:t>
            </a:r>
            <a:endParaRPr lang="en-US" dirty="0"/>
          </a:p>
        </p:txBody>
      </p:sp>
      <p:pic>
        <p:nvPicPr>
          <p:cNvPr id="1026" name="Picture 2" descr="C:\Users\Ray\Desktop\invid.png"/>
          <p:cNvPicPr>
            <a:picLocks noChangeAspect="1" noChangeArrowheads="1"/>
          </p:cNvPicPr>
          <p:nvPr/>
        </p:nvPicPr>
        <p:blipFill>
          <a:blip r:embed="rId2" cstate="print"/>
          <a:srcRect/>
          <a:stretch>
            <a:fillRect/>
          </a:stretch>
        </p:blipFill>
        <p:spPr bwMode="auto">
          <a:xfrm>
            <a:off x="-1447800" y="1143000"/>
            <a:ext cx="12115800" cy="6934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Ray\Desktop\Amnesty data viewer.png"/>
          <p:cNvPicPr>
            <a:picLocks noChangeAspect="1" noChangeArrowheads="1"/>
          </p:cNvPicPr>
          <p:nvPr/>
        </p:nvPicPr>
        <p:blipFill>
          <a:blip r:embed="rId2" cstate="print"/>
          <a:srcRect/>
          <a:stretch>
            <a:fillRect/>
          </a:stretch>
        </p:blipFill>
        <p:spPr bwMode="auto">
          <a:xfrm>
            <a:off x="771526" y="838200"/>
            <a:ext cx="7458074" cy="46958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4824"/>
          </a:xfrm>
        </p:spPr>
        <p:txBody>
          <a:bodyPr>
            <a:normAutofit/>
          </a:bodyPr>
          <a:lstStyle/>
          <a:p>
            <a:r>
              <a:rPr lang="en-US" sz="3200" dirty="0" smtClean="0"/>
              <a:t>Look for subtle changes in the URL, like timeslive.co.za to t1meslive.co.za</a:t>
            </a:r>
            <a:endParaRPr lang="en-US" sz="3200" dirty="0"/>
          </a:p>
        </p:txBody>
      </p:sp>
      <p:pic>
        <p:nvPicPr>
          <p:cNvPr id="3" name="Picture 2" descr="C:\Users\Roxanne\Desktop\screengrabs\tutnotdead.png"/>
          <p:cNvPicPr>
            <a:picLocks noChangeAspect="1" noChangeArrowheads="1"/>
          </p:cNvPicPr>
          <p:nvPr/>
        </p:nvPicPr>
        <p:blipFill>
          <a:blip r:embed="rId2" cstate="print"/>
          <a:srcRect/>
          <a:stretch>
            <a:fillRect/>
          </a:stretch>
        </p:blipFill>
        <p:spPr bwMode="auto">
          <a:xfrm>
            <a:off x="2590800" y="2133600"/>
            <a:ext cx="3744416" cy="3528391"/>
          </a:xfrm>
          <a:prstGeom prst="rect">
            <a:avLst/>
          </a:prstGeom>
          <a:noFill/>
        </p:spPr>
      </p:pic>
      <p:pic>
        <p:nvPicPr>
          <p:cNvPr id="2051" name="Picture 3" descr="C:\Users\Roxanne\Desktop\screengrabs\thabodead.jpg"/>
          <p:cNvPicPr>
            <a:picLocks noChangeAspect="1" noChangeArrowheads="1"/>
          </p:cNvPicPr>
          <p:nvPr/>
        </p:nvPicPr>
        <p:blipFill>
          <a:blip r:embed="rId3" cstate="print"/>
          <a:srcRect/>
          <a:stretch>
            <a:fillRect/>
          </a:stretch>
        </p:blipFill>
        <p:spPr bwMode="auto">
          <a:xfrm>
            <a:off x="1691680" y="5229200"/>
            <a:ext cx="5771158" cy="12961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 …</a:t>
            </a:r>
            <a:endParaRPr lang="en-US" dirty="0"/>
          </a:p>
        </p:txBody>
      </p:sp>
      <p:pic>
        <p:nvPicPr>
          <p:cNvPr id="4099" name="Picture 3" descr="C:\Users\Ray\Desktop\thabodead.jpg"/>
          <p:cNvPicPr>
            <a:picLocks noChangeAspect="1" noChangeArrowheads="1"/>
          </p:cNvPicPr>
          <p:nvPr/>
        </p:nvPicPr>
        <p:blipFill>
          <a:blip r:embed="rId2" cstate="print"/>
          <a:srcRect/>
          <a:stretch>
            <a:fillRect/>
          </a:stretch>
        </p:blipFill>
        <p:spPr bwMode="auto">
          <a:xfrm>
            <a:off x="1681163" y="2743200"/>
            <a:ext cx="5781675" cy="1371600"/>
          </a:xfrm>
          <a:prstGeom prst="rect">
            <a:avLst/>
          </a:prstGeom>
          <a:noFill/>
        </p:spPr>
      </p:pic>
      <p:pic>
        <p:nvPicPr>
          <p:cNvPr id="4100" name="Picture 4" descr="C:\Users\Ray\Desktop\thabostory.jpg"/>
          <p:cNvPicPr>
            <a:picLocks noChangeAspect="1" noChangeArrowheads="1"/>
          </p:cNvPicPr>
          <p:nvPr/>
        </p:nvPicPr>
        <p:blipFill>
          <a:blip r:embed="rId3" cstate="print"/>
          <a:srcRect/>
          <a:stretch>
            <a:fillRect/>
          </a:stretch>
        </p:blipFill>
        <p:spPr bwMode="auto">
          <a:xfrm>
            <a:off x="1185863" y="1085850"/>
            <a:ext cx="6772275" cy="46863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229600" cy="1728192"/>
          </a:xfrm>
        </p:spPr>
        <p:txBody>
          <a:bodyPr>
            <a:normAutofit fontScale="90000"/>
          </a:bodyPr>
          <a:lstStyle/>
          <a:p>
            <a:r>
              <a:rPr lang="en-US" dirty="0" smtClean="0"/>
              <a:t>Sometimes it’s a hoax. </a:t>
            </a:r>
            <a:br>
              <a:rPr lang="en-US" dirty="0" smtClean="0"/>
            </a:br>
            <a:r>
              <a:rPr lang="en-US" dirty="0" smtClean="0"/>
              <a:t>And often it’s click bait</a:t>
            </a:r>
            <a:br>
              <a:rPr lang="en-US" dirty="0" smtClean="0"/>
            </a:br>
            <a:r>
              <a:rPr lang="en-US" dirty="0" smtClean="0"/>
              <a:t>to </a:t>
            </a:r>
            <a:r>
              <a:rPr lang="en-US" smtClean="0"/>
              <a:t>drive  traffic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360040"/>
          </a:xfrm>
        </p:spPr>
        <p:txBody>
          <a:bodyPr>
            <a:normAutofit fontScale="90000"/>
          </a:bodyPr>
          <a:lstStyle/>
          <a:p>
            <a:r>
              <a:rPr lang="en-US" dirty="0" smtClean="0"/>
              <a:t>To rubbish like this</a:t>
            </a:r>
            <a:endParaRPr lang="en-US" dirty="0"/>
          </a:p>
        </p:txBody>
      </p:sp>
      <p:pic>
        <p:nvPicPr>
          <p:cNvPr id="5122" name="Picture 2" descr="C:\Users\Ray\Desktop\clickbait.jpg"/>
          <p:cNvPicPr>
            <a:picLocks noChangeAspect="1" noChangeArrowheads="1"/>
          </p:cNvPicPr>
          <p:nvPr/>
        </p:nvPicPr>
        <p:blipFill>
          <a:blip r:embed="rId2" cstate="print"/>
          <a:srcRect/>
          <a:stretch>
            <a:fillRect/>
          </a:stretch>
        </p:blipFill>
        <p:spPr bwMode="auto">
          <a:xfrm>
            <a:off x="2000250" y="652463"/>
            <a:ext cx="5143500" cy="5553075"/>
          </a:xfrm>
          <a:prstGeom prst="rect">
            <a:avLst/>
          </a:prstGeom>
          <a:noFill/>
        </p:spPr>
      </p:pic>
      <p:sp>
        <p:nvSpPr>
          <p:cNvPr id="4" name="TextBox 3"/>
          <p:cNvSpPr txBox="1"/>
          <p:nvPr/>
        </p:nvSpPr>
        <p:spPr>
          <a:xfrm>
            <a:off x="1295400" y="6400800"/>
            <a:ext cx="7162800" cy="369332"/>
          </a:xfrm>
          <a:prstGeom prst="rect">
            <a:avLst/>
          </a:prstGeom>
          <a:noFill/>
        </p:spPr>
        <p:txBody>
          <a:bodyPr wrap="square" rtlCol="0">
            <a:spAutoFit/>
          </a:bodyPr>
          <a:lstStyle/>
          <a:p>
            <a:r>
              <a:rPr lang="en-US" dirty="0" smtClean="0"/>
              <a:t>… with the cost of adverts calculated by the number of clicks the site gets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t/>
            </a:r>
            <a:br>
              <a:rPr lang="en-US" dirty="0" smtClean="0"/>
            </a:br>
            <a:r>
              <a:rPr lang="en-US" dirty="0" smtClean="0"/>
              <a:t/>
            </a:r>
            <a:br>
              <a:rPr lang="en-US" dirty="0" smtClean="0"/>
            </a:br>
            <a:r>
              <a:rPr lang="en-US" sz="6000" dirty="0" smtClean="0"/>
              <a:t>Image Verification</a:t>
            </a:r>
            <a:br>
              <a:rPr lang="en-US" sz="6000" dirty="0" smtClean="0"/>
            </a:br>
            <a:r>
              <a:rPr lang="en-US" dirty="0" smtClean="0"/>
              <a:t>Go-to tools</a:t>
            </a:r>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Users\Ray\Desktop\facts.png"/>
          <p:cNvPicPr>
            <a:picLocks noChangeAspect="1" noChangeArrowheads="1"/>
          </p:cNvPicPr>
          <p:nvPr/>
        </p:nvPicPr>
        <p:blipFill>
          <a:blip r:embed="rId2" cstate="print"/>
          <a:srcRect/>
          <a:stretch>
            <a:fillRect/>
          </a:stretch>
        </p:blipFill>
        <p:spPr bwMode="auto">
          <a:xfrm>
            <a:off x="2376488" y="2195513"/>
            <a:ext cx="4391025" cy="24669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smtClean="0"/>
              <a:t>Google Reverse image search </a:t>
            </a:r>
            <a:br>
              <a:rPr lang="en-US" dirty="0" smtClean="0"/>
            </a:br>
            <a:endParaRPr lang="en-US" dirty="0"/>
          </a:p>
        </p:txBody>
      </p:sp>
      <p:pic>
        <p:nvPicPr>
          <p:cNvPr id="4" name="Content Placeholder 3" descr="reverse image search.png"/>
          <p:cNvPicPr>
            <a:picLocks noGrp="1" noChangeAspect="1"/>
          </p:cNvPicPr>
          <p:nvPr>
            <p:ph idx="1"/>
          </p:nvPr>
        </p:nvPicPr>
        <p:blipFill>
          <a:blip r:embed="rId2" cstate="print"/>
          <a:stretch>
            <a:fillRect/>
          </a:stretch>
        </p:blipFill>
        <p:spPr>
          <a:xfrm>
            <a:off x="1600200" y="1676400"/>
            <a:ext cx="5838825" cy="3095625"/>
          </a:xfrm>
        </p:spPr>
      </p:pic>
      <p:sp>
        <p:nvSpPr>
          <p:cNvPr id="5" name="TextBox 4"/>
          <p:cNvSpPr txBox="1"/>
          <p:nvPr/>
        </p:nvSpPr>
        <p:spPr>
          <a:xfrm>
            <a:off x="1066800" y="5257800"/>
            <a:ext cx="6858000" cy="1231106"/>
          </a:xfrm>
          <a:prstGeom prst="rect">
            <a:avLst/>
          </a:prstGeom>
          <a:noFill/>
        </p:spPr>
        <p:txBody>
          <a:bodyPr wrap="square" rtlCol="0">
            <a:spAutoFit/>
          </a:bodyPr>
          <a:lstStyle/>
          <a:p>
            <a:r>
              <a:rPr lang="en-US" sz="2800" dirty="0" smtClean="0"/>
              <a:t>Has it  been published by a credible source? </a:t>
            </a:r>
            <a:br>
              <a:rPr lang="en-US" sz="2800" dirty="0" smtClean="0"/>
            </a:br>
            <a:r>
              <a:rPr lang="en-US" sz="2800" dirty="0" smtClean="0"/>
              <a:t>When was it first published?</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Ray\Desktop\reverse image search.png"/>
          <p:cNvPicPr>
            <a:picLocks noChangeAspect="1" noChangeArrowheads="1"/>
          </p:cNvPicPr>
          <p:nvPr/>
        </p:nvPicPr>
        <p:blipFill>
          <a:blip r:embed="rId2" cstate="print"/>
          <a:srcRect/>
          <a:stretch>
            <a:fillRect/>
          </a:stretch>
        </p:blipFill>
        <p:spPr bwMode="auto">
          <a:xfrm>
            <a:off x="0" y="0"/>
            <a:ext cx="9324976"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TinEye helps you find oldest, newest and most changed version of a picture</a:t>
            </a:r>
            <a:endParaRPr lang="en-US" dirty="0"/>
          </a:p>
        </p:txBody>
      </p:sp>
      <p:pic>
        <p:nvPicPr>
          <p:cNvPr id="4" name="Content Placeholder 3" descr="tin eye.jpg"/>
          <p:cNvPicPr>
            <a:picLocks noGrp="1" noChangeAspect="1"/>
          </p:cNvPicPr>
          <p:nvPr>
            <p:ph idx="1"/>
          </p:nvPr>
        </p:nvPicPr>
        <p:blipFill>
          <a:blip r:embed="rId3" cstate="print"/>
          <a:stretch>
            <a:fillRect/>
          </a:stretch>
        </p:blipFill>
        <p:spPr>
          <a:xfrm>
            <a:off x="634124" y="1600200"/>
            <a:ext cx="7875752"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Like this Photoshopped picture that turned the Pope into a pervert</a:t>
            </a:r>
            <a:endParaRPr lang="en-US" dirty="0"/>
          </a:p>
        </p:txBody>
      </p:sp>
      <p:pic>
        <p:nvPicPr>
          <p:cNvPr id="4" name="Content Placeholder 3" descr="pope1.jpg"/>
          <p:cNvPicPr>
            <a:picLocks noGrp="1" noChangeAspect="1"/>
          </p:cNvPicPr>
          <p:nvPr>
            <p:ph idx="1"/>
          </p:nvPr>
        </p:nvPicPr>
        <p:blipFill>
          <a:blip r:embed="rId2" cstate="print"/>
          <a:stretch>
            <a:fillRect/>
          </a:stretch>
        </p:blipFill>
        <p:spPr>
          <a:xfrm>
            <a:off x="4724400" y="1828800"/>
            <a:ext cx="4067944" cy="3528392"/>
          </a:xfrm>
        </p:spPr>
      </p:pic>
      <p:pic>
        <p:nvPicPr>
          <p:cNvPr id="1026" name="Picture 2" descr="C:\Users\Roxanne\Desktop\Power Reporting 2016\pope2.jpg"/>
          <p:cNvPicPr>
            <a:picLocks noChangeAspect="1" noChangeArrowheads="1"/>
          </p:cNvPicPr>
          <p:nvPr/>
        </p:nvPicPr>
        <p:blipFill>
          <a:blip r:embed="rId3" cstate="print"/>
          <a:srcRect/>
          <a:stretch>
            <a:fillRect/>
          </a:stretch>
        </p:blipFill>
        <p:spPr bwMode="auto">
          <a:xfrm>
            <a:off x="457200" y="1828800"/>
            <a:ext cx="3960440" cy="35283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Verification</a:t>
            </a:r>
            <a:endParaRPr lang="en-ZA" dirty="0"/>
          </a:p>
        </p:txBody>
      </p:sp>
      <p:pic>
        <p:nvPicPr>
          <p:cNvPr id="4" name="Content Placeholder 3" descr="binladentweet.png"/>
          <p:cNvPicPr>
            <a:picLocks noGrp="1" noChangeAspect="1"/>
          </p:cNvPicPr>
          <p:nvPr>
            <p:ph idx="1"/>
          </p:nvPr>
        </p:nvPicPr>
        <p:blipFill>
          <a:blip r:embed="rId2" cstate="print"/>
          <a:stretch>
            <a:fillRect/>
          </a:stretch>
        </p:blipFill>
        <p:spPr>
          <a:xfrm>
            <a:off x="457200" y="2069449"/>
            <a:ext cx="8229600" cy="4102751"/>
          </a:xfrm>
        </p:spPr>
      </p:pic>
      <p:sp>
        <p:nvSpPr>
          <p:cNvPr id="5" name="Rectangle 4"/>
          <p:cNvSpPr/>
          <p:nvPr/>
        </p:nvSpPr>
        <p:spPr>
          <a:xfrm>
            <a:off x="2286000" y="1124745"/>
            <a:ext cx="4572000" cy="646331"/>
          </a:xfrm>
          <a:prstGeom prst="rect">
            <a:avLst/>
          </a:prstGeom>
        </p:spPr>
        <p:txBody>
          <a:bodyPr wrap="square">
            <a:spAutoFit/>
          </a:bodyPr>
          <a:lstStyle/>
          <a:p>
            <a:pPr algn="ctr"/>
            <a:r>
              <a:rPr lang="en-ZA" dirty="0" smtClean="0"/>
              <a:t>The first tweet about the attack on </a:t>
            </a:r>
            <a:br>
              <a:rPr lang="en-ZA" dirty="0" smtClean="0"/>
            </a:br>
            <a:r>
              <a:rPr lang="en-ZA" dirty="0" smtClean="0"/>
              <a:t>Osama Bin Laden</a:t>
            </a:r>
          </a:p>
        </p:txBody>
      </p:sp>
      <p:sp>
        <p:nvSpPr>
          <p:cNvPr id="6" name="TextBox 5"/>
          <p:cNvSpPr txBox="1"/>
          <p:nvPr/>
        </p:nvSpPr>
        <p:spPr>
          <a:xfrm>
            <a:off x="990600" y="6172200"/>
            <a:ext cx="6553200" cy="646331"/>
          </a:xfrm>
          <a:prstGeom prst="rect">
            <a:avLst/>
          </a:prstGeom>
          <a:noFill/>
        </p:spPr>
        <p:txBody>
          <a:bodyPr wrap="square" rtlCol="0">
            <a:spAutoFit/>
          </a:bodyPr>
          <a:lstStyle/>
          <a:p>
            <a:pPr algn="ctr"/>
            <a:r>
              <a:rPr lang="en-US" dirty="0" smtClean="0"/>
              <a:t>A search of the tweeters timeline proved he was a</a:t>
            </a:r>
            <a:br>
              <a:rPr lang="en-US" dirty="0" smtClean="0"/>
            </a:br>
            <a:r>
              <a:rPr lang="en-US" dirty="0" smtClean="0"/>
              <a:t>real person from that village who worked in IT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Don’t get caught, rather be right than rush to be first - and get it wrong</a:t>
            </a:r>
            <a:endParaRPr lang="en-ZA" dirty="0"/>
          </a:p>
        </p:txBody>
      </p:sp>
      <p:pic>
        <p:nvPicPr>
          <p:cNvPr id="4" name="Content Placeholder 3" descr="sochi fakes.png"/>
          <p:cNvPicPr>
            <a:picLocks noGrp="1" noChangeAspect="1"/>
          </p:cNvPicPr>
          <p:nvPr>
            <p:ph idx="1"/>
          </p:nvPr>
        </p:nvPicPr>
        <p:blipFill>
          <a:blip r:embed="rId2" cstate="print"/>
          <a:stretch>
            <a:fillRect/>
          </a:stretch>
        </p:blipFill>
        <p:spPr>
          <a:xfrm>
            <a:off x="2027925" y="1600200"/>
            <a:ext cx="5088150"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     </a:t>
            </a:r>
            <a:r>
              <a:rPr lang="en-US" sz="4400" dirty="0" smtClean="0"/>
              <a:t>So your default should always be</a:t>
            </a:r>
            <a:br>
              <a:rPr lang="en-US" sz="4400" dirty="0" smtClean="0"/>
            </a:br>
            <a:r>
              <a:rPr lang="en-US" sz="4400" dirty="0" smtClean="0"/>
              <a:t> verify, verify, verify …</a:t>
            </a:r>
            <a:endParaRPr lang="en-US" sz="4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do some fact-checking</a:t>
            </a:r>
            <a:endParaRPr lang="en-US" dirty="0"/>
          </a:p>
        </p:txBody>
      </p:sp>
      <p:sp>
        <p:nvSpPr>
          <p:cNvPr id="3" name="Content Placeholder 2"/>
          <p:cNvSpPr>
            <a:spLocks noGrp="1"/>
          </p:cNvSpPr>
          <p:nvPr>
            <p:ph idx="1"/>
          </p:nvPr>
        </p:nvSpPr>
        <p:spPr/>
        <p:txBody>
          <a:bodyPr/>
          <a:lstStyle/>
          <a:p>
            <a:pPr>
              <a:buNone/>
            </a:pPr>
            <a:r>
              <a:rPr lang="en-US" dirty="0" smtClean="0"/>
              <a:t>Go to: </a:t>
            </a:r>
            <a:r>
              <a:rPr lang="en-US" u="sng" dirty="0" smtClean="0">
                <a:hlinkClick r:id="rId2"/>
              </a:rPr>
              <a:t>https://goo.gl/dEFpUv</a:t>
            </a:r>
            <a:r>
              <a:rPr lang="en-US" u="sng" dirty="0" smtClean="0"/>
              <a:t> </a:t>
            </a:r>
            <a:r>
              <a:rPr lang="en-US" dirty="0" smtClean="0"/>
              <a:t>and check if the pictures are genuine or not, and if they’ve been changed in any way</a:t>
            </a:r>
          </a:p>
          <a:p>
            <a:pPr>
              <a:buNone/>
            </a:pPr>
            <a:r>
              <a:rPr lang="en-US" dirty="0" smtClean="0"/>
              <a:t>What else can you find out about </a:t>
            </a:r>
            <a:r>
              <a:rPr lang="en-US" smtClean="0"/>
              <a:t>these photos?</a:t>
            </a:r>
            <a:endParaRPr lang="en-US" dirty="0" smtClean="0"/>
          </a:p>
          <a:p>
            <a:endParaRPr lang="en-US" dirty="0" smtClean="0"/>
          </a:p>
          <a:p>
            <a:pPr>
              <a:buNone/>
            </a:pPr>
            <a:r>
              <a:rPr lang="en-US" dirty="0" smtClean="0"/>
              <a:t>Use Google Reverse Image Search, TinEye and RevEye) to take a closer look</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3200"/>
          </a:xfrm>
        </p:spPr>
        <p:txBody>
          <a:bodyPr>
            <a:normAutofit/>
          </a:bodyPr>
          <a:lstStyle/>
          <a:p>
            <a:r>
              <a:rPr lang="en-ZA" sz="5400" dirty="0" smtClean="0"/>
              <a:t>Thank you</a:t>
            </a:r>
            <a:br>
              <a:rPr lang="en-ZA" sz="5400" dirty="0" smtClean="0"/>
            </a:br>
            <a:r>
              <a:rPr lang="en-ZA" sz="5400" dirty="0" smtClean="0"/>
              <a:t/>
            </a:r>
            <a:br>
              <a:rPr lang="en-ZA" sz="5400" dirty="0" smtClean="0"/>
            </a:br>
            <a:r>
              <a:rPr lang="en-ZA" sz="4800" dirty="0" smtClean="0"/>
              <a:t>Raymond Joseph</a:t>
            </a:r>
            <a:br>
              <a:rPr lang="en-ZA" sz="4800" dirty="0" smtClean="0"/>
            </a:br>
            <a:r>
              <a:rPr lang="en-ZA" sz="4800" dirty="0" smtClean="0"/>
              <a:t/>
            </a:r>
            <a:br>
              <a:rPr lang="en-ZA" sz="4800" dirty="0" smtClean="0"/>
            </a:br>
            <a:r>
              <a:rPr lang="en-ZA" sz="2800" dirty="0" smtClean="0"/>
              <a:t>Contact:</a:t>
            </a:r>
            <a:br>
              <a:rPr lang="en-ZA" sz="2800" dirty="0" smtClean="0"/>
            </a:br>
            <a:r>
              <a:rPr lang="en-ZA" sz="2800" dirty="0" smtClean="0"/>
              <a:t>Email: </a:t>
            </a:r>
            <a:r>
              <a:rPr lang="en-ZA" sz="2800" dirty="0" smtClean="0">
                <a:hlinkClick r:id="rId2"/>
              </a:rPr>
              <a:t>rayjoe@iafrica.com</a:t>
            </a:r>
            <a:r>
              <a:rPr lang="en-ZA" sz="2800" dirty="0" smtClean="0"/>
              <a:t/>
            </a:r>
            <a:br>
              <a:rPr lang="en-ZA" sz="2800" dirty="0" smtClean="0"/>
            </a:br>
            <a:r>
              <a:rPr lang="en-ZA" sz="2800" dirty="0" smtClean="0"/>
              <a:t>Phone: +27(0)83 264-5396</a:t>
            </a:r>
            <a:br>
              <a:rPr lang="en-ZA" sz="2800" dirty="0" smtClean="0"/>
            </a:br>
            <a:r>
              <a:rPr lang="en-ZA" sz="2800" dirty="0" smtClean="0"/>
              <a:t>Twitter: @rayjoe</a:t>
            </a:r>
            <a:br>
              <a:rPr lang="en-ZA" sz="2800" dirty="0" smtClean="0"/>
            </a:br>
            <a:r>
              <a:rPr lang="en-ZA" sz="5400" dirty="0" smtClean="0"/>
              <a:t/>
            </a:r>
            <a:br>
              <a:rPr lang="en-ZA" sz="5400" dirty="0" smtClean="0"/>
            </a:br>
            <a:endParaRPr lang="en-ZA"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fake often trumps truth because the messenger has the loudest voice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Ray\Desktop\howfakenewsworks.png"/>
          <p:cNvPicPr>
            <a:picLocks noChangeAspect="1" noChangeArrowheads="1"/>
          </p:cNvPicPr>
          <p:nvPr/>
        </p:nvPicPr>
        <p:blipFill>
          <a:blip r:embed="rId2" cstate="print"/>
          <a:srcRect/>
          <a:stretch>
            <a:fillRect/>
          </a:stretch>
        </p:blipFill>
        <p:spPr bwMode="auto">
          <a:xfrm>
            <a:off x="2547938" y="1685925"/>
            <a:ext cx="4048125" cy="34861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come in many guises</a:t>
            </a:r>
            <a:endParaRPr lang="en-US" dirty="0"/>
          </a:p>
        </p:txBody>
      </p:sp>
      <p:pic>
        <p:nvPicPr>
          <p:cNvPr id="4" name="Content Placeholder 3" descr="fakenewstypes.JPG"/>
          <p:cNvPicPr>
            <a:picLocks noGrp="1" noChangeAspect="1"/>
          </p:cNvPicPr>
          <p:nvPr>
            <p:ph idx="1"/>
          </p:nvPr>
        </p:nvPicPr>
        <p:blipFill>
          <a:blip r:embed="rId2" cstate="print"/>
          <a:stretch>
            <a:fillRect/>
          </a:stretch>
        </p:blipFill>
        <p:spPr>
          <a:xfrm>
            <a:off x="457200" y="1295401"/>
            <a:ext cx="8229600" cy="4267199"/>
          </a:xfrm>
        </p:spPr>
      </p:pic>
      <p:sp>
        <p:nvSpPr>
          <p:cNvPr id="5" name="TextBox 4"/>
          <p:cNvSpPr txBox="1"/>
          <p:nvPr/>
        </p:nvSpPr>
        <p:spPr>
          <a:xfrm>
            <a:off x="457200" y="5943600"/>
            <a:ext cx="3733800" cy="369332"/>
          </a:xfrm>
          <a:prstGeom prst="rect">
            <a:avLst/>
          </a:prstGeom>
          <a:noFill/>
        </p:spPr>
        <p:txBody>
          <a:bodyPr wrap="square" rtlCol="0">
            <a:spAutoFit/>
          </a:bodyPr>
          <a:lstStyle/>
          <a:p>
            <a:r>
              <a:rPr lang="en-US" dirty="0" smtClean="0"/>
              <a:t>Credit: Claire Wardle, FirstDraftNews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_to_Spot_Fake_News.png"/>
          <p:cNvPicPr>
            <a:picLocks noGrp="1" noChangeAspect="1"/>
          </p:cNvPicPr>
          <p:nvPr>
            <p:ph idx="1"/>
          </p:nvPr>
        </p:nvPicPr>
        <p:blipFill>
          <a:blip r:embed="rId2" cstate="print"/>
          <a:stretch>
            <a:fillRect/>
          </a:stretch>
        </p:blipFill>
        <p:spPr>
          <a:xfrm>
            <a:off x="2971800" y="228600"/>
            <a:ext cx="3393412" cy="4800600"/>
          </a:xfrm>
        </p:spPr>
      </p:pic>
      <p:sp>
        <p:nvSpPr>
          <p:cNvPr id="7" name="TextBox 6"/>
          <p:cNvSpPr txBox="1"/>
          <p:nvPr/>
        </p:nvSpPr>
        <p:spPr>
          <a:xfrm>
            <a:off x="1066800" y="6060996"/>
            <a:ext cx="7010400" cy="369332"/>
          </a:xfrm>
          <a:prstGeom prst="rect">
            <a:avLst/>
          </a:prstGeom>
          <a:noFill/>
        </p:spPr>
        <p:txBody>
          <a:bodyPr wrap="square" rtlCol="0">
            <a:spAutoFit/>
          </a:bodyPr>
          <a:lstStyle/>
          <a:p>
            <a:r>
              <a:rPr lang="en-US" b="1" dirty="0" smtClean="0"/>
              <a:t>Source: IFLA </a:t>
            </a:r>
            <a:r>
              <a:rPr lang="en-US" dirty="0" smtClean="0"/>
              <a:t>www.goo.gl/SKxLMc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smtClean="0"/>
              <a:t>Food for thought </a:t>
            </a:r>
            <a:endParaRPr lang="en-US" sz="5200" dirty="0"/>
          </a:p>
        </p:txBody>
      </p:sp>
      <p:sp>
        <p:nvSpPr>
          <p:cNvPr id="3" name="Content Placeholder 2"/>
          <p:cNvSpPr>
            <a:spLocks noGrp="1"/>
          </p:cNvSpPr>
          <p:nvPr>
            <p:ph idx="1"/>
          </p:nvPr>
        </p:nvSpPr>
        <p:spPr>
          <a:xfrm>
            <a:off x="533400" y="1752600"/>
            <a:ext cx="8229600" cy="4525963"/>
          </a:xfrm>
        </p:spPr>
        <p:txBody>
          <a:bodyPr/>
          <a:lstStyle/>
          <a:p>
            <a:endParaRPr lang="en-US" dirty="0"/>
          </a:p>
        </p:txBody>
      </p:sp>
      <p:pic>
        <p:nvPicPr>
          <p:cNvPr id="7170" name="Picture 2" descr="C:\Users\Ray\Documents\fact-checking training\Fact-checking training material\fakenewsposter.png"/>
          <p:cNvPicPr>
            <a:picLocks noChangeAspect="1" noChangeArrowheads="1"/>
          </p:cNvPicPr>
          <p:nvPr/>
        </p:nvPicPr>
        <p:blipFill>
          <a:blip r:embed="rId2" cstate="print"/>
          <a:srcRect/>
          <a:stretch>
            <a:fillRect/>
          </a:stretch>
        </p:blipFill>
        <p:spPr bwMode="auto">
          <a:xfrm>
            <a:off x="2290763" y="1295400"/>
            <a:ext cx="4562475" cy="48005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NB things to remember</a:t>
            </a:r>
            <a:endParaRPr lang="en-US" dirty="0"/>
          </a:p>
        </p:txBody>
      </p:sp>
      <p:sp>
        <p:nvSpPr>
          <p:cNvPr id="3" name="Content Placeholder 2"/>
          <p:cNvSpPr>
            <a:spLocks noGrp="1"/>
          </p:cNvSpPr>
          <p:nvPr>
            <p:ph idx="1"/>
          </p:nvPr>
        </p:nvSpPr>
        <p:spPr>
          <a:xfrm>
            <a:off x="457200" y="1219200"/>
            <a:ext cx="8229600" cy="5029200"/>
          </a:xfrm>
        </p:spPr>
        <p:txBody>
          <a:bodyPr>
            <a:normAutofit fontScale="55000" lnSpcReduction="20000"/>
          </a:bodyPr>
          <a:lstStyle/>
          <a:p>
            <a:pPr>
              <a:buNone/>
            </a:pPr>
            <a:r>
              <a:rPr lang="en-US" dirty="0" smtClean="0"/>
              <a:t>    </a:t>
            </a:r>
          </a:p>
          <a:p>
            <a:r>
              <a:rPr lang="en-US" dirty="0" smtClean="0"/>
              <a:t>If it’s fake, it can’t be news. Rather refer to mis- or disinformation;</a:t>
            </a:r>
          </a:p>
          <a:p>
            <a:r>
              <a:rPr lang="en-US" dirty="0" smtClean="0"/>
              <a:t>Rather be right than risk getting it wrong in the race to be first;</a:t>
            </a:r>
          </a:p>
          <a:p>
            <a:r>
              <a:rPr lang="en-US" dirty="0" smtClean="0"/>
              <a:t>Check thrice before you tweet/post once;</a:t>
            </a:r>
          </a:p>
          <a:p>
            <a:r>
              <a:rPr lang="en-US" dirty="0" smtClean="0"/>
              <a:t>Fact-checking is not something you sometimes do; it’s part of your-day-to-day workflow as a journalist;</a:t>
            </a:r>
          </a:p>
          <a:p>
            <a:r>
              <a:rPr lang="en-US" dirty="0" smtClean="0"/>
              <a:t>Never share unverified information without first fact-check the tweet or post;</a:t>
            </a:r>
          </a:p>
          <a:p>
            <a:r>
              <a:rPr lang="en-US" dirty="0" smtClean="0"/>
              <a:t>It takes years to build your reputation, so don’t throw it away with a dumb or incorrect  tweet or post;</a:t>
            </a:r>
          </a:p>
          <a:p>
            <a:r>
              <a:rPr lang="en-US" dirty="0" smtClean="0"/>
              <a:t>Once it’s out there you can’t take it back;</a:t>
            </a:r>
          </a:p>
          <a:p>
            <a:r>
              <a:rPr lang="en-US" dirty="0" smtClean="0"/>
              <a:t>If you get something wrong correct it immediately. Do it as a comment or post to the incorrect tweet or post so that the correction is linked to the error;</a:t>
            </a:r>
          </a:p>
          <a:p>
            <a:r>
              <a:rPr lang="en-US" dirty="0" smtClean="0"/>
              <a:t>Beware! Real pictures from unrelated events are often used out of context when big news breaks;</a:t>
            </a:r>
          </a:p>
          <a:p>
            <a:r>
              <a:rPr lang="en-US" dirty="0" smtClean="0"/>
              <a:t>Google Reverse Image Search, RevEye and TinEye are your best friends. Make them your first port of call;</a:t>
            </a:r>
          </a:p>
          <a:p>
            <a:r>
              <a:rPr lang="en-US" dirty="0" smtClean="0"/>
              <a:t>Tools only do the heavy lifting – you still need to do the journalism</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web sources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stretch>
            <a:fillRect/>
          </a:stretch>
        </p:blipFill>
        <p:spPr>
          <a:xfrm>
            <a:off x="2895600" y="1676400"/>
            <a:ext cx="4341986" cy="45196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t>Twitter verification basics</a:t>
            </a:r>
            <a:endParaRPr lang="en-ZA" sz="4000"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r>
              <a:rPr lang="en-ZA" sz="2400" dirty="0" smtClean="0"/>
              <a:t>Use </a:t>
            </a:r>
            <a:r>
              <a:rPr lang="en-ZA" sz="2400" dirty="0" smtClean="0">
                <a:hlinkClick r:id="rId2"/>
              </a:rPr>
              <a:t>Foller.me</a:t>
            </a:r>
            <a:r>
              <a:rPr lang="en-ZA" sz="2400" dirty="0" smtClean="0"/>
              <a:t> to take a close look at the Tweeter’s account;</a:t>
            </a:r>
          </a:p>
          <a:p>
            <a:r>
              <a:rPr lang="en-ZA" sz="2400" dirty="0" smtClean="0"/>
              <a:t>Try and speak directly to the source, ask for their off-Twitter contact details where you can speak in private;</a:t>
            </a:r>
          </a:p>
          <a:p>
            <a:r>
              <a:rPr lang="en-ZA" sz="2400" dirty="0" smtClean="0"/>
              <a:t>Ask if they witnessed the incident first hand, or just heard about it;</a:t>
            </a:r>
          </a:p>
          <a:p>
            <a:r>
              <a:rPr lang="en-ZA" sz="2400" dirty="0" smtClean="0"/>
              <a:t>Ask who else may be a witness?;</a:t>
            </a:r>
          </a:p>
          <a:p>
            <a:r>
              <a:rPr lang="en-ZA" sz="2400" dirty="0" smtClean="0"/>
              <a:t>Ask if they have pictures or video?;</a:t>
            </a:r>
          </a:p>
          <a:p>
            <a:r>
              <a:rPr lang="en-ZA" sz="2400" dirty="0" smtClean="0"/>
              <a:t>Does the tweet have a geo location?</a:t>
            </a:r>
          </a:p>
          <a:p>
            <a:r>
              <a:rPr lang="en-ZA" sz="2400" dirty="0" smtClean="0"/>
              <a:t>Check the Exif data using this </a:t>
            </a:r>
            <a:r>
              <a:rPr lang="en-US" sz="2400" dirty="0" smtClean="0">
                <a:hlinkClick r:id="rId3"/>
              </a:rPr>
              <a:t>viewer</a:t>
            </a:r>
            <a:r>
              <a:rPr lang="en-ZA" sz="2400" dirty="0" smtClean="0"/>
              <a:t>. (be aware that social media platforms like Facebook and twitter strip out meta data);</a:t>
            </a:r>
          </a:p>
          <a:p>
            <a:r>
              <a:rPr lang="en-ZA" sz="2400" dirty="0" smtClean="0"/>
              <a:t>Does the tweet sound authentic? Poor grammar, spelling and typos could indicate there’s a real person behind the tweet;</a:t>
            </a:r>
          </a:p>
          <a:p>
            <a:r>
              <a:rPr lang="en-ZA" sz="2400" dirty="0" smtClean="0"/>
              <a:t>Use </a:t>
            </a:r>
            <a:r>
              <a:rPr lang="en-ZA" sz="2400" dirty="0" smtClean="0">
                <a:hlinkClick r:id="rId4"/>
              </a:rPr>
              <a:t>twXplorer</a:t>
            </a:r>
            <a:r>
              <a:rPr lang="en-ZA" sz="2400" dirty="0" smtClean="0"/>
              <a:t> to find the hash tags being used for a breaking story;</a:t>
            </a:r>
          </a:p>
          <a:p>
            <a:r>
              <a:rPr lang="en-ZA" sz="2400" dirty="0" smtClean="0"/>
              <a:t>Google to see if anyone else is reporting or tweeting about it;</a:t>
            </a:r>
          </a:p>
          <a:p>
            <a:r>
              <a:rPr lang="en-ZA" sz="2400" dirty="0" smtClean="0"/>
              <a:t>Crowdsource for info, ask questions</a:t>
            </a:r>
          </a:p>
          <a:p>
            <a:r>
              <a:rPr lang="en-ZA" sz="2400" dirty="0" smtClean="0"/>
              <a:t>Check what people are wearing, vehicle number plates, any distinctive landmarks that can help you confirm</a:t>
            </a:r>
          </a:p>
          <a:p>
            <a:r>
              <a:rPr lang="en-ZA" sz="2400" dirty="0" smtClean="0"/>
              <a:t>Check landmarks against Google Earth</a:t>
            </a:r>
          </a:p>
          <a:p>
            <a:r>
              <a:rPr lang="en-ZA" sz="2400" dirty="0" smtClean="0"/>
              <a:t>Use </a:t>
            </a:r>
            <a:r>
              <a:rPr lang="en-ZA" sz="2400" dirty="0" smtClean="0">
                <a:hlinkClick r:id="rId5"/>
              </a:rPr>
              <a:t>WolframAlpha</a:t>
            </a:r>
            <a:r>
              <a:rPr lang="en-ZA" sz="2400" dirty="0" smtClean="0"/>
              <a:t> to check weather at the time and date of a tweet</a:t>
            </a:r>
            <a:endParaRPr lang="en-ZA"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740</Words>
  <Application>Microsoft Office PowerPoint</Application>
  <PresentationFormat>On-screen Show (4:3)</PresentationFormat>
  <Paragraphs>103</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to be a digital detective</vt:lpstr>
      <vt:lpstr>PowerPoint Presentation</vt:lpstr>
      <vt:lpstr>But fake often trumps truth because the messenger has the loudest voice</vt:lpstr>
      <vt:lpstr>“Fake” come in many guises</vt:lpstr>
      <vt:lpstr>PowerPoint Presentation</vt:lpstr>
      <vt:lpstr>Food for thought </vt:lpstr>
      <vt:lpstr>A few NB things to remember</vt:lpstr>
      <vt:lpstr>Assessing web sources</vt:lpstr>
      <vt:lpstr>Twitter verification basics</vt:lpstr>
      <vt:lpstr>PowerPoint Presentation</vt:lpstr>
      <vt:lpstr>Video Vault</vt:lpstr>
      <vt:lpstr>PowerPoint Presentation</vt:lpstr>
      <vt:lpstr>inVID for debunking fake videos</vt:lpstr>
      <vt:lpstr>PowerPoint Presentation</vt:lpstr>
      <vt:lpstr>Look for subtle changes in the URL, like timeslive.co.za to t1meslive.co.za</vt:lpstr>
      <vt:lpstr>and this …</vt:lpstr>
      <vt:lpstr>Sometimes it’s a hoax.  And often it’s click bait to drive  traffic …</vt:lpstr>
      <vt:lpstr>To rubbish like this</vt:lpstr>
      <vt:lpstr>  Image Verification Go-to tools     </vt:lpstr>
      <vt:lpstr>Google Reverse image search  </vt:lpstr>
      <vt:lpstr>PowerPoint Presentation</vt:lpstr>
      <vt:lpstr>TinEye helps you find oldest, newest and most changed version of a picture</vt:lpstr>
      <vt:lpstr>Like this Photoshopped picture that turned the Pope into a pervert</vt:lpstr>
      <vt:lpstr>Verification</vt:lpstr>
      <vt:lpstr>Don’t get caught, rather be right than rush to be first - and get it wrong</vt:lpstr>
      <vt:lpstr>PowerPoint Presentation</vt:lpstr>
      <vt:lpstr>Now, let’s do some fact-checking</vt:lpstr>
      <vt:lpstr>Thank you  Raymond Joseph  Contact: Email: rayjoe@iafrica.com Phone: +27(0)83 264-5396 Twitter: @rayjoe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Fact-checking verification</dc:title>
  <dc:creator>Raymond Joseph</dc:creator>
  <cp:lastModifiedBy>user</cp:lastModifiedBy>
  <cp:revision>75</cp:revision>
  <dcterms:created xsi:type="dcterms:W3CDTF">2017-11-08T10:36:09Z</dcterms:created>
  <dcterms:modified xsi:type="dcterms:W3CDTF">2017-11-19T08:12:05Z</dcterms:modified>
</cp:coreProperties>
</file>