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7" r:id="rId4"/>
    <p:sldId id="268" r:id="rId5"/>
    <p:sldId id="266" r:id="rId6"/>
    <p:sldId id="258" r:id="rId7"/>
    <p:sldId id="259" r:id="rId8"/>
    <p:sldId id="260" r:id="rId9"/>
    <p:sldId id="261" r:id="rId10"/>
    <p:sldId id="262" r:id="rId11"/>
    <p:sldId id="269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Electricity%20bill%20from%20AEDC%20to%20Theophilus%20Abbah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Copy%20of%20Pastors%20in%20crim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Working%20materials\Trial%20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cat>
            <c:strRef>
              <c:f>Sheet1!$A$1:$A$6</c:f>
              <c:strCache>
                <c:ptCount val="6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 </c:v>
                </c:pt>
                <c:pt idx="4">
                  <c:v>May</c:v>
                </c:pt>
                <c:pt idx="5">
                  <c:v>June</c:v>
                </c:pt>
              </c:strCache>
            </c:strRef>
          </c:cat>
          <c:val>
            <c:numRef>
              <c:f>Sheet1!$B$1:$B$6</c:f>
              <c:numCache>
                <c:formatCode>General</c:formatCode>
                <c:ptCount val="6"/>
                <c:pt idx="0">
                  <c:v>5000</c:v>
                </c:pt>
                <c:pt idx="1">
                  <c:v>5100</c:v>
                </c:pt>
                <c:pt idx="2">
                  <c:v>4900</c:v>
                </c:pt>
                <c:pt idx="3">
                  <c:v>505</c:v>
                </c:pt>
                <c:pt idx="4">
                  <c:v>25000</c:v>
                </c:pt>
                <c:pt idx="5">
                  <c:v>4500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200"/>
              <a:t>Crimes committed by pastors in one year</a:t>
            </a:r>
          </a:p>
        </c:rich>
      </c:tx>
      <c:layout/>
      <c:overlay val="0"/>
      <c:spPr>
        <a:solidFill>
          <a:schemeClr val="accent1">
            <a:alpha val="94000"/>
          </a:schemeClr>
        </a:solidFill>
      </c:spPr>
    </c:title>
    <c:autoTitleDeleted val="0"/>
    <c:plotArea>
      <c:layout/>
      <c:doughnutChart>
        <c:varyColors val="1"/>
        <c:ser>
          <c:idx val="0"/>
          <c:order val="0"/>
          <c:tx>
            <c:strRef>
              <c:f>'Summary Sheet'!$B$1</c:f>
              <c:strCache>
                <c:ptCount val="1"/>
                <c:pt idx="0">
                  <c:v>Numbers</c:v>
                </c:pt>
              </c:strCache>
            </c:strRef>
          </c:tx>
          <c:cat>
            <c:strRef>
              <c:f>'Summary Sheet'!$A$2:$A$14</c:f>
              <c:strCache>
                <c:ptCount val="13"/>
                <c:pt idx="0">
                  <c:v>Sexual</c:v>
                </c:pt>
                <c:pt idx="1">
                  <c:v>Child Abuse</c:v>
                </c:pt>
                <c:pt idx="2">
                  <c:v>Fraud</c:v>
                </c:pt>
                <c:pt idx="3">
                  <c:v>Theft</c:v>
                </c:pt>
                <c:pt idx="4">
                  <c:v>Armed Robbery</c:v>
                </c:pt>
                <c:pt idx="5">
                  <c:v>Forgery</c:v>
                </c:pt>
                <c:pt idx="6">
                  <c:v>Destruction</c:v>
                </c:pt>
                <c:pt idx="7">
                  <c:v>Murder</c:v>
                </c:pt>
                <c:pt idx="8">
                  <c:v>Kidnapping</c:v>
                </c:pt>
                <c:pt idx="9">
                  <c:v>Hard drug</c:v>
                </c:pt>
                <c:pt idx="10">
                  <c:v>Sodomy</c:v>
                </c:pt>
                <c:pt idx="11">
                  <c:v>Intimidation</c:v>
                </c:pt>
                <c:pt idx="12">
                  <c:v>Violence</c:v>
                </c:pt>
              </c:strCache>
            </c:strRef>
          </c:cat>
          <c:val>
            <c:numRef>
              <c:f>'Summary Sheet'!$B$2:$B$14</c:f>
              <c:numCache>
                <c:formatCode>General</c:formatCode>
                <c:ptCount val="13"/>
                <c:pt idx="0">
                  <c:v>41</c:v>
                </c:pt>
                <c:pt idx="1">
                  <c:v>10</c:v>
                </c:pt>
                <c:pt idx="2">
                  <c:v>20</c:v>
                </c:pt>
                <c:pt idx="3">
                  <c:v>7</c:v>
                </c:pt>
                <c:pt idx="4">
                  <c:v>3</c:v>
                </c:pt>
                <c:pt idx="5">
                  <c:v>5</c:v>
                </c:pt>
                <c:pt idx="6">
                  <c:v>1</c:v>
                </c:pt>
                <c:pt idx="7">
                  <c:v>10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c:spPr>
          <c:invertIfNegative val="0"/>
          <c:cat>
            <c:strRef>
              <c:f>Sheet1!$A$1:$A$6</c:f>
              <c:strCache>
                <c:ptCount val="6"/>
                <c:pt idx="0">
                  <c:v>North-East</c:v>
                </c:pt>
                <c:pt idx="1">
                  <c:v>North-West</c:v>
                </c:pt>
                <c:pt idx="2">
                  <c:v>North-Central</c:v>
                </c:pt>
                <c:pt idx="3">
                  <c:v>South-West</c:v>
                </c:pt>
                <c:pt idx="4">
                  <c:v>South-South</c:v>
                </c:pt>
                <c:pt idx="5">
                  <c:v>South-East</c:v>
                </c:pt>
              </c:strCache>
            </c:strRef>
          </c:cat>
          <c:val>
            <c:numRef>
              <c:f>Sheet1!$B$1:$B$6</c:f>
              <c:numCache>
                <c:formatCode>General</c:formatCode>
                <c:ptCount val="6"/>
                <c:pt idx="0">
                  <c:v>57.7</c:v>
                </c:pt>
                <c:pt idx="1">
                  <c:v>46.8</c:v>
                </c:pt>
                <c:pt idx="2">
                  <c:v>38</c:v>
                </c:pt>
                <c:pt idx="3">
                  <c:v>6.7</c:v>
                </c:pt>
                <c:pt idx="4">
                  <c:v>19.2</c:v>
                </c:pt>
                <c:pt idx="5">
                  <c:v>16.7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6469376"/>
        <c:axId val="186499840"/>
      </c:barChart>
      <c:catAx>
        <c:axId val="186469376"/>
        <c:scaling>
          <c:orientation val="minMax"/>
        </c:scaling>
        <c:delete val="0"/>
        <c:axPos val="b"/>
        <c:majorTickMark val="out"/>
        <c:minorTickMark val="none"/>
        <c:tickLblPos val="nextTo"/>
        <c:crossAx val="186499840"/>
        <c:crosses val="autoZero"/>
        <c:auto val="1"/>
        <c:lblAlgn val="ctr"/>
        <c:lblOffset val="100"/>
        <c:noMultiLvlLbl val="0"/>
      </c:catAx>
      <c:valAx>
        <c:axId val="186499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64693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ED6F3-D17A-417D-9904-E59B6313194A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2B7B1-1C9F-4416-AB46-9330CB1F2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131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Location of projects in Nigeria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2B7B1-1C9F-4416-AB46-9330CB1F21B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675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E194-78FE-4321-AF91-477B66ED529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3708-76E3-4FF2-A822-1FBC498F2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48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E194-78FE-4321-AF91-477B66ED529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3708-76E3-4FF2-A822-1FBC498F2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559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E194-78FE-4321-AF91-477B66ED529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3708-76E3-4FF2-A822-1FBC498F2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49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E194-78FE-4321-AF91-477B66ED529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3708-76E3-4FF2-A822-1FBC498F2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932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E194-78FE-4321-AF91-477B66ED529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3708-76E3-4FF2-A822-1FBC498F2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2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E194-78FE-4321-AF91-477B66ED529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3708-76E3-4FF2-A822-1FBC498F2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36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E194-78FE-4321-AF91-477B66ED529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3708-76E3-4FF2-A822-1FBC498F2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48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E194-78FE-4321-AF91-477B66ED529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3708-76E3-4FF2-A822-1FBC498F2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14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E194-78FE-4321-AF91-477B66ED529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3708-76E3-4FF2-A822-1FBC498F2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38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E194-78FE-4321-AF91-477B66ED529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3708-76E3-4FF2-A822-1FBC498F2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572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E194-78FE-4321-AF91-477B66ED529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3708-76E3-4FF2-A822-1FBC498F2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759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CE194-78FE-4321-AF91-477B66ED529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E3708-76E3-4FF2-A822-1FBC498F2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6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geriaelectricityhub.com/2018/06/12/sahara-groups-fears-power-sector-challenges-affecting-its-1-billion-investment/" TargetMode="External"/><Relationship Id="rId2" Type="http://schemas.openxmlformats.org/officeDocument/2006/relationships/hyperlink" Target="http://www.nigeriaelectricityhub.com/2018/06/12/n37-billion-grant-awarded-to-the-discos-for-meter-supply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cnorg.co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zazu.files.wordpress.com/2012/08/the-data-journalism-handbook-gnv64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geriaelectricityhub.com/2018/06/12/no-going-back-on-law-to-criminalise-estimated-billing-reps/" TargetMode="External"/><Relationship Id="rId2" Type="http://schemas.openxmlformats.org/officeDocument/2006/relationships/hyperlink" Target="https://www.dailytrust.com.ng/electricity-11-distribution-firms-reject-7-308mw-in-8-days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geriaelectricityhub.com/2018/06/12/tcn-raises-1-57-billion-to-build-critical-transmission-infrastructure/" TargetMode="External"/><Relationship Id="rId2" Type="http://schemas.openxmlformats.org/officeDocument/2006/relationships/hyperlink" Target="http://www.nigeriaelectricityhub.com/2018/06/12/executive-legislators-will-end-discos-estimated-electricity-bills-fashol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FOLLOWING THE MONEY ON ELECTRICITY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THEOPHILUS ABBAH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902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Electricity Stories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(5)</a:t>
            </a:r>
            <a:r>
              <a:rPr lang="en-US" b="1" dirty="0" smtClean="0"/>
              <a:t> N37 Billion Grant Awarded to the </a:t>
            </a:r>
            <a:r>
              <a:rPr lang="en-US" b="1" dirty="0" err="1" smtClean="0"/>
              <a:t>DisCos</a:t>
            </a:r>
            <a:r>
              <a:rPr lang="en-US" b="1" dirty="0" smtClean="0"/>
              <a:t> for Meter Supply: </a:t>
            </a:r>
            <a:r>
              <a:rPr lang="en-US" b="1" dirty="0" smtClean="0">
                <a:hlinkClick r:id="rId2"/>
              </a:rPr>
              <a:t>http://www.nigeriaelectricityhub.com/2018/06/12/n37-billion-grant-awarded-to-the-discos-for-meter-supply/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(6) Sahara Groups Fears Power Sector Challenges Affecting Its $1 Billion Investment: </a:t>
            </a:r>
            <a:r>
              <a:rPr lang="en-US" b="1" dirty="0" smtClean="0">
                <a:hlinkClick r:id="rId3"/>
              </a:rPr>
              <a:t>http://www.nigeriaelectricityhub.com/2018/06/12/sahara-groups-fears-power-sector-challenges-affecting-its-1-billion-investment/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8696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Data: those that you collected on the field while carrying out the investigation.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Theophilus</a:t>
            </a:r>
            <a:r>
              <a:rPr lang="en-US" dirty="0" smtClean="0"/>
              <a:t> </a:t>
            </a:r>
            <a:r>
              <a:rPr lang="en-US" dirty="0" err="1" smtClean="0"/>
              <a:t>Abbah’s</a:t>
            </a:r>
            <a:r>
              <a:rPr lang="en-US" dirty="0" smtClean="0"/>
              <a:t> AEDC bills</a:t>
            </a:r>
          </a:p>
          <a:p>
            <a:r>
              <a:rPr lang="en-US" dirty="0" smtClean="0"/>
              <a:t>Secondary data: Those collected by other </a:t>
            </a:r>
            <a:r>
              <a:rPr lang="en-US" dirty="0" err="1" smtClean="0"/>
              <a:t>organisations</a:t>
            </a:r>
            <a:r>
              <a:rPr lang="en-US" dirty="0"/>
              <a:t> </a:t>
            </a:r>
            <a:r>
              <a:rPr lang="en-US" dirty="0" smtClean="0"/>
              <a:t>or sourced from government/official documents</a:t>
            </a:r>
          </a:p>
          <a:p>
            <a:r>
              <a:rPr lang="en-US" dirty="0" smtClean="0"/>
              <a:t>Acknowledge the charts/table/</a:t>
            </a:r>
            <a:r>
              <a:rPr lang="en-US" dirty="0" err="1" smtClean="0"/>
              <a:t>infographs</a:t>
            </a:r>
            <a:r>
              <a:rPr lang="en-US" dirty="0" smtClean="0"/>
              <a:t> from secondary sources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969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and Electricity Stories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hardly any story on electricity that does not lend itself to data gathering, interpretation, </a:t>
            </a:r>
            <a:r>
              <a:rPr lang="en-US" dirty="0" err="1" smtClean="0"/>
              <a:t>infograph</a:t>
            </a:r>
            <a:r>
              <a:rPr lang="en-US" dirty="0" smtClean="0"/>
              <a:t> and/</a:t>
            </a:r>
            <a:r>
              <a:rPr lang="en-US" dirty="0" err="1" smtClean="0"/>
              <a:t>visualisation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can pore over the annual budgets for constituency projects, for instance. The budget can be accessed on the ministry of finance and/or budget office’s website.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801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on Electricity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 can be sourced from TCN’s website: </a:t>
            </a:r>
            <a:r>
              <a:rPr lang="en-US" dirty="0" smtClean="0">
                <a:hlinkClick r:id="rId2"/>
              </a:rPr>
              <a:t>www.tcnorg.com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can also gather a lot of information from NERC website: netc.gov.ng</a:t>
            </a:r>
          </a:p>
          <a:p>
            <a:r>
              <a:rPr lang="en-US" dirty="0" smtClean="0"/>
              <a:t>There is also the TCN system operator’s website: nsong.org</a:t>
            </a:r>
          </a:p>
          <a:p>
            <a:r>
              <a:rPr lang="en-US" dirty="0" smtClean="0"/>
              <a:t>Whatever is your story idea, there is a data concerning it that you need to source and apply.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7215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and Electricity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You may need to collaborate with civil society </a:t>
            </a:r>
            <a:r>
              <a:rPr lang="en-US" dirty="0" err="1" smtClean="0"/>
              <a:t>organisations</a:t>
            </a:r>
            <a:r>
              <a:rPr lang="en-US" dirty="0" smtClean="0"/>
              <a:t> who may be monitoring a particular aspect of the electricity sector. They may have data that could support your story.</a:t>
            </a:r>
          </a:p>
          <a:p>
            <a:r>
              <a:rPr lang="en-US" dirty="0" err="1" smtClean="0"/>
              <a:t>BudgIT</a:t>
            </a:r>
            <a:r>
              <a:rPr lang="en-US" dirty="0" smtClean="0"/>
              <a:t> has a lot of data that you could draw from.</a:t>
            </a:r>
          </a:p>
          <a:p>
            <a:r>
              <a:rPr lang="en-US" dirty="0" smtClean="0"/>
              <a:t>Learn how to crunch data using excel or </a:t>
            </a:r>
            <a:r>
              <a:rPr lang="en-US" dirty="0"/>
              <a:t>G</a:t>
            </a:r>
            <a:r>
              <a:rPr lang="en-US" dirty="0" smtClean="0"/>
              <a:t>oogle Sheet.</a:t>
            </a:r>
          </a:p>
          <a:p>
            <a:r>
              <a:rPr lang="en-US" dirty="0" smtClean="0"/>
              <a:t>Familiarize yourself with varieties of ways you could search for data on </a:t>
            </a:r>
            <a:r>
              <a:rPr lang="en-US" dirty="0" err="1" smtClean="0"/>
              <a:t>google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Work with graphic artists who are at home with </a:t>
            </a:r>
            <a:r>
              <a:rPr lang="en-US" dirty="0" err="1" smtClean="0"/>
              <a:t>infographs</a:t>
            </a:r>
            <a:r>
              <a:rPr lang="en-US" dirty="0" smtClean="0"/>
              <a:t> and </a:t>
            </a:r>
            <a:r>
              <a:rPr lang="en-US" dirty="0" err="1" smtClean="0"/>
              <a:t>visualisation</a:t>
            </a:r>
            <a:r>
              <a:rPr lang="en-US" dirty="0" smtClean="0"/>
              <a:t> techniques.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3955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Data journalism is an addition to traditional journalism. Today’s journalists MUST know how to search for data, isolate them, </a:t>
            </a:r>
            <a:r>
              <a:rPr lang="en-US" dirty="0" err="1" smtClean="0"/>
              <a:t>inteprete</a:t>
            </a:r>
            <a:r>
              <a:rPr lang="en-US" dirty="0" smtClean="0"/>
              <a:t> and </a:t>
            </a:r>
            <a:r>
              <a:rPr lang="en-US" dirty="0" err="1" smtClean="0"/>
              <a:t>visualise</a:t>
            </a:r>
            <a:r>
              <a:rPr lang="en-US" dirty="0" smtClean="0"/>
              <a:t> data.</a:t>
            </a:r>
          </a:p>
          <a:p>
            <a:r>
              <a:rPr lang="en-US" dirty="0" smtClean="0"/>
              <a:t>Data helps to transform what is abstract into something that everyone can relate with.</a:t>
            </a:r>
          </a:p>
          <a:p>
            <a:r>
              <a:rPr lang="en-US" dirty="0" smtClean="0"/>
              <a:t>Readers no longer have the time to read a long text. They want to be able to instantly relate with a story. Download this book for more on data journalism: </a:t>
            </a:r>
            <a:r>
              <a:rPr lang="en-US" dirty="0" smtClean="0">
                <a:hlinkClick r:id="rId2"/>
              </a:rPr>
              <a:t>https://openzazu.files.wordpress.com/2012/08/the-data-journalism-handbook-gnv64.pdf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04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Electricity bill from AEDC to </a:t>
            </a:r>
            <a:r>
              <a:rPr lang="en-US" dirty="0" err="1" smtClean="0"/>
              <a:t>Theophilus</a:t>
            </a:r>
            <a:r>
              <a:rPr lang="en-US" dirty="0" smtClean="0"/>
              <a:t> </a:t>
            </a:r>
            <a:r>
              <a:rPr lang="en-US" dirty="0" err="1" smtClean="0"/>
              <a:t>Abbah</a:t>
            </a:r>
            <a:r>
              <a:rPr lang="en-US" dirty="0" smtClean="0"/>
              <a:t> in 6 months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2339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Table showing monthly AEDC bills to </a:t>
            </a:r>
            <a:r>
              <a:rPr lang="en-US" dirty="0" err="1" smtClean="0"/>
              <a:t>Theophilus</a:t>
            </a:r>
            <a:r>
              <a:rPr lang="en-US" dirty="0" smtClean="0"/>
              <a:t> </a:t>
            </a:r>
            <a:r>
              <a:rPr lang="en-US" dirty="0" err="1" smtClean="0"/>
              <a:t>Abbah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865570"/>
              </p:ext>
            </p:extLst>
          </p:nvPr>
        </p:nvGraphicFramePr>
        <p:xfrm>
          <a:off x="457200" y="1600200"/>
          <a:ext cx="8229601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094"/>
                <a:gridCol w="3001384"/>
                <a:gridCol w="3001384"/>
                <a:gridCol w="174273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S/No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Month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Bill</a:t>
                      </a:r>
                      <a:endParaRPr lang="en-GB" dirty="0"/>
                    </a:p>
                  </a:txBody>
                  <a:tcPr/>
                </a:tc>
              </a:tr>
              <a:tr h="619760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January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N5,000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February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N5,100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N4,900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April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N5,000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25,000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N4,500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140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tell us?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93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0863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chart show?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9441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65664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Compared with this table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6652409"/>
              </p:ext>
            </p:extLst>
          </p:nvPr>
        </p:nvGraphicFramePr>
        <p:xfrm>
          <a:off x="457200" y="1600200"/>
          <a:ext cx="8382000" cy="4419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4191000"/>
              </a:tblGrid>
              <a:tr h="6313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North-East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57.7</a:t>
                      </a:r>
                    </a:p>
                  </a:txBody>
                  <a:tcPr marL="9525" marR="9525" marT="9525" marB="0" anchor="b"/>
                </a:tc>
              </a:tr>
              <a:tr h="6313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North-West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46.8</a:t>
                      </a:r>
                    </a:p>
                  </a:txBody>
                  <a:tcPr marL="9525" marR="9525" marT="9525" marB="0" anchor="b"/>
                </a:tc>
              </a:tr>
              <a:tr h="6313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North-Central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</a:tr>
              <a:tr h="6313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South-West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</a:t>
                      </a:r>
                    </a:p>
                  </a:txBody>
                  <a:tcPr marL="9525" marR="9525" marT="9525" marB="0" anchor="b"/>
                </a:tc>
              </a:tr>
              <a:tr h="6313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South-South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19.2</a:t>
                      </a:r>
                    </a:p>
                  </a:txBody>
                  <a:tcPr marL="9525" marR="9525" marT="9525" marB="0" anchor="b"/>
                </a:tc>
              </a:tr>
              <a:tr h="6313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South-East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16.7</a:t>
                      </a:r>
                    </a:p>
                  </a:txBody>
                  <a:tcPr marL="9525" marR="9525" marT="9525" marB="0" anchor="b"/>
                </a:tc>
              </a:tr>
              <a:tr h="63137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101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Electricity stories and numbers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Check out the following stories:</a:t>
            </a:r>
          </a:p>
          <a:p>
            <a:r>
              <a:rPr lang="en-US" dirty="0" smtClean="0"/>
              <a:t>(1) </a:t>
            </a:r>
            <a:r>
              <a:rPr lang="en-US" b="1" dirty="0" smtClean="0"/>
              <a:t>Electricity: 11 distribution firms reject 7,308mw in 8 days: </a:t>
            </a:r>
            <a:r>
              <a:rPr lang="en-US" b="1" dirty="0" smtClean="0">
                <a:hlinkClick r:id="rId2"/>
              </a:rPr>
              <a:t>https://www.dailytrust.com.ng/electricity-11-distribution-firms-reject-7-308mw-in-8-days.html</a:t>
            </a:r>
            <a:endParaRPr lang="en-US" b="1" dirty="0" smtClean="0"/>
          </a:p>
          <a:p>
            <a:r>
              <a:rPr lang="en-US" b="1" dirty="0" smtClean="0"/>
              <a:t>(2) No Going Back on Law to </a:t>
            </a:r>
            <a:r>
              <a:rPr lang="en-US" b="1" dirty="0" err="1" smtClean="0"/>
              <a:t>Criminalise</a:t>
            </a:r>
            <a:r>
              <a:rPr lang="en-US" b="1" dirty="0" smtClean="0"/>
              <a:t> Estimated Billing – Reps: </a:t>
            </a:r>
            <a:r>
              <a:rPr lang="en-US" b="1" dirty="0" smtClean="0">
                <a:hlinkClick r:id="rId3"/>
              </a:rPr>
              <a:t>http://www.nigeriaelectricityhub.com/2018/06/12/no-going-back-on-law-to-criminalise-estimated-billing-reps/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830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Electricity Stories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(3) </a:t>
            </a:r>
            <a:r>
              <a:rPr lang="en-US" b="1" dirty="0" smtClean="0"/>
              <a:t>Executive, Legislators will End </a:t>
            </a:r>
            <a:r>
              <a:rPr lang="en-US" b="1" dirty="0" err="1" smtClean="0"/>
              <a:t>DisCos’</a:t>
            </a:r>
            <a:r>
              <a:rPr lang="en-US" b="1" dirty="0" smtClean="0"/>
              <a:t> Estimated Electricity Bills – </a:t>
            </a:r>
            <a:r>
              <a:rPr lang="en-US" b="1" dirty="0" err="1" smtClean="0"/>
              <a:t>Fashola</a:t>
            </a:r>
            <a:r>
              <a:rPr lang="en-US" b="1" dirty="0" smtClean="0"/>
              <a:t>: </a:t>
            </a:r>
            <a:r>
              <a:rPr lang="en-US" b="1" dirty="0" smtClean="0">
                <a:hlinkClick r:id="rId2"/>
              </a:rPr>
              <a:t>http://www.nigeriaelectricityhub.com/2018/06/12/executive-legislators-will-end-discos-estimated-electricity-bills-fashola/</a:t>
            </a:r>
            <a:endParaRPr lang="en-US" b="1" dirty="0" smtClean="0"/>
          </a:p>
          <a:p>
            <a:r>
              <a:rPr lang="en-US" b="1" dirty="0" smtClean="0"/>
              <a:t>(4) TCN Raises $1.57 Billion to Build Critical Transmission Infrastructure: </a:t>
            </a:r>
            <a:r>
              <a:rPr lang="en-US" b="1" dirty="0" smtClean="0">
                <a:hlinkClick r:id="rId3"/>
              </a:rPr>
              <a:t>http://www.nigeriaelectricityhub.com/2018/06/12/tcn-raises-1-57-billion-to-build-critical-transmission-infrastructure/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509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539</Words>
  <Application>Microsoft Office PowerPoint</Application>
  <PresentationFormat>On-screen Show (4:3)</PresentationFormat>
  <Paragraphs>81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FOLLOWING THE MONEY ON ELECTRICITY </vt:lpstr>
      <vt:lpstr>THINKING DATA</vt:lpstr>
      <vt:lpstr>Electricity bill from AEDC to Theophilus Abbah in 6 months</vt:lpstr>
      <vt:lpstr>Table showing monthly AEDC bills to Theophilus Abbah</vt:lpstr>
      <vt:lpstr>What does this tell us?</vt:lpstr>
      <vt:lpstr>What does this chart show?</vt:lpstr>
      <vt:lpstr>Compared with this table</vt:lpstr>
      <vt:lpstr>Electricity stories and numbers</vt:lpstr>
      <vt:lpstr>Electricity Stories</vt:lpstr>
      <vt:lpstr>Electricity Stories</vt:lpstr>
      <vt:lpstr>Sources of Data</vt:lpstr>
      <vt:lpstr>Data and Electricity Stories</vt:lpstr>
      <vt:lpstr>Data on Electricity</vt:lpstr>
      <vt:lpstr>Data and Electricity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FOLLOWING THE MONEY ON ELECTRICITY </dc:title>
  <dc:creator>user</dc:creator>
  <cp:lastModifiedBy>user</cp:lastModifiedBy>
  <cp:revision>14</cp:revision>
  <dcterms:created xsi:type="dcterms:W3CDTF">2018-06-13T00:52:57Z</dcterms:created>
  <dcterms:modified xsi:type="dcterms:W3CDTF">2018-06-13T06:26:15Z</dcterms:modified>
</cp:coreProperties>
</file>