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9" r:id="rId7"/>
    <p:sldId id="280" r:id="rId8"/>
    <p:sldId id="281" r:id="rId9"/>
    <p:sldId id="261" r:id="rId10"/>
    <p:sldId id="283" r:id="rId11"/>
    <p:sldId id="284" r:id="rId12"/>
    <p:sldId id="285" r:id="rId13"/>
    <p:sldId id="286" r:id="rId14"/>
    <p:sldId id="287" r:id="rId15"/>
    <p:sldId id="288" r:id="rId16"/>
    <p:sldId id="289" r:id="rId17"/>
    <p:sldId id="290" r:id="rId18"/>
    <p:sldId id="291" r:id="rId19"/>
    <p:sldId id="292" r:id="rId20"/>
    <p:sldId id="293" r:id="rId21"/>
    <p:sldId id="262" r:id="rId22"/>
    <p:sldId id="278" r:id="rId23"/>
    <p:sldId id="263" r:id="rId24"/>
    <p:sldId id="264" r:id="rId25"/>
    <p:sldId id="265" r:id="rId26"/>
    <p:sldId id="276" r:id="rId27"/>
    <p:sldId id="269" r:id="rId28"/>
    <p:sldId id="270" r:id="rId29"/>
    <p:sldId id="271" r:id="rId30"/>
    <p:sldId id="272" r:id="rId31"/>
    <p:sldId id="273" r:id="rId32"/>
    <p:sldId id="274" r:id="rId33"/>
    <p:sldId id="277"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0784909-38D8-451B-9170-2E6D48F39BC5}" type="datetimeFigureOut">
              <a:rPr lang="en-US" smtClean="0"/>
              <a:t>4/9/2018</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22B2DF7-1C73-486E-9120-1E97BF4771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84909-38D8-451B-9170-2E6D48F39BC5}"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84909-38D8-451B-9170-2E6D48F39BC5}"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84909-38D8-451B-9170-2E6D48F39BC5}"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84909-38D8-451B-9170-2E6D48F39BC5}"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0784909-38D8-451B-9170-2E6D48F39BC5}"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B2DF7-1C73-486E-9120-1E97BF4771ED}"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0784909-38D8-451B-9170-2E6D48F39BC5}"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B2DF7-1C73-486E-9120-1E97BF4771ED}"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784909-38D8-451B-9170-2E6D48F39BC5}"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84909-38D8-451B-9170-2E6D48F39BC5}"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0784909-38D8-451B-9170-2E6D48F39BC5}" type="datetimeFigureOut">
              <a:rPr lang="en-US" smtClean="0"/>
              <a:t>4/9/2018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722B2DF7-1C73-486E-9120-1E97BF4771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0784909-38D8-451B-9170-2E6D48F39BC5}" type="datetimeFigureOut">
              <a:rPr lang="en-US" smtClean="0"/>
              <a:t>4/9/2018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722B2DF7-1C73-486E-9120-1E97BF4771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0784909-38D8-451B-9170-2E6D48F39BC5}" type="datetimeFigureOut">
              <a:rPr lang="en-US" smtClean="0"/>
              <a:t>4/9/2018</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22B2DF7-1C73-486E-9120-1E97BF4771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Courtney_E._Martin" TargetMode="External"/><Relationship Id="rId2" Type="http://schemas.openxmlformats.org/officeDocument/2006/relationships/hyperlink" Target="https://en.wikipedia.org/wiki/David_Bornstein_(author)"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en.wikipedia.org/wiki/Tina_Rosenbe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INVESTIGATIVE REPORTING</a:t>
            </a:r>
            <a:endParaRPr lang="en-US" dirty="0"/>
          </a:p>
        </p:txBody>
      </p:sp>
      <p:sp>
        <p:nvSpPr>
          <p:cNvPr id="3" name="Subtitle 2"/>
          <p:cNvSpPr>
            <a:spLocks noGrp="1"/>
          </p:cNvSpPr>
          <p:nvPr>
            <p:ph type="subTitle" idx="1"/>
          </p:nvPr>
        </p:nvSpPr>
        <p:spPr/>
        <p:txBody>
          <a:bodyPr/>
          <a:lstStyle/>
          <a:p>
            <a:r>
              <a:rPr lang="en-US" dirty="0" smtClean="0"/>
              <a:t>BY</a:t>
            </a:r>
          </a:p>
          <a:p>
            <a:r>
              <a:rPr lang="en-US" dirty="0" smtClean="0"/>
              <a:t>THEOPHILUS ABBAH</a:t>
            </a:r>
            <a:endParaRPr lang="en-US" dirty="0"/>
          </a:p>
        </p:txBody>
      </p:sp>
    </p:spTree>
    <p:extLst>
      <p:ext uri="{BB962C8B-B14F-4D97-AF65-F5344CB8AC3E}">
        <p14:creationId xmlns:p14="http://schemas.microsoft.com/office/powerpoint/2010/main" val="160843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CSOs, JOURNALISTS AS ANTI-CORRUPTION PARTNERS</a:t>
            </a:r>
            <a:endParaRPr lang="en-GB" sz="2400" dirty="0"/>
          </a:p>
        </p:txBody>
      </p:sp>
      <p:sp>
        <p:nvSpPr>
          <p:cNvPr id="3" name="Content Placeholder 2"/>
          <p:cNvSpPr>
            <a:spLocks noGrp="1"/>
          </p:cNvSpPr>
          <p:nvPr>
            <p:ph idx="1"/>
          </p:nvPr>
        </p:nvSpPr>
        <p:spPr/>
        <p:txBody>
          <a:bodyPr>
            <a:normAutofit fontScale="92500"/>
          </a:bodyPr>
          <a:lstStyle/>
          <a:p>
            <a:r>
              <a:rPr lang="en-US" dirty="0" smtClean="0"/>
              <a:t>CSOs in Nigeria have been actively involved in anti-corruption activities by:</a:t>
            </a:r>
          </a:p>
          <a:p>
            <a:pPr>
              <a:buFont typeface="Wingdings" pitchFamily="2" charset="2"/>
              <a:buChar char="Ø"/>
            </a:pPr>
            <a:r>
              <a:rPr lang="en-US" dirty="0" smtClean="0"/>
              <a:t>Exposing corruption and criticizing officials and institutions </a:t>
            </a:r>
          </a:p>
          <a:p>
            <a:pPr>
              <a:buFont typeface="Wingdings" pitchFamily="2" charset="2"/>
              <a:buChar char="Ø"/>
            </a:pPr>
            <a:r>
              <a:rPr lang="en-US" dirty="0" smtClean="0"/>
              <a:t>Raising red flags about corruption-prone areas/sectors and calling for investigation.</a:t>
            </a:r>
          </a:p>
          <a:p>
            <a:pPr>
              <a:buFont typeface="Wingdings" pitchFamily="2" charset="2"/>
              <a:buChar char="Ø"/>
            </a:pPr>
            <a:r>
              <a:rPr lang="en-US" dirty="0" smtClean="0"/>
              <a:t>Carry out investigations and publicizing them.</a:t>
            </a:r>
          </a:p>
          <a:p>
            <a:pPr>
              <a:buFont typeface="Wingdings" pitchFamily="2" charset="2"/>
              <a:buChar char="Ø"/>
            </a:pPr>
            <a:r>
              <a:rPr lang="en-US" dirty="0" smtClean="0"/>
              <a:t>Some provide anti-corruption information/education to the public.</a:t>
            </a:r>
          </a:p>
          <a:p>
            <a:pPr>
              <a:buFont typeface="Wingdings" pitchFamily="2" charset="2"/>
              <a:buChar char="Ø"/>
            </a:pPr>
            <a:endParaRPr lang="en-GB" dirty="0"/>
          </a:p>
        </p:txBody>
      </p:sp>
    </p:spTree>
    <p:extLst>
      <p:ext uri="{BB962C8B-B14F-4D97-AF65-F5344CB8AC3E}">
        <p14:creationId xmlns:p14="http://schemas.microsoft.com/office/powerpoint/2010/main" val="221039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Anti-Corruption Roles of CSO</a:t>
            </a:r>
            <a:endParaRPr lang="en-GB" sz="2400" dirty="0"/>
          </a:p>
        </p:txBody>
      </p:sp>
      <p:sp>
        <p:nvSpPr>
          <p:cNvPr id="3" name="Content Placeholder 2"/>
          <p:cNvSpPr>
            <a:spLocks noGrp="1"/>
          </p:cNvSpPr>
          <p:nvPr>
            <p:ph idx="1"/>
          </p:nvPr>
        </p:nvSpPr>
        <p:spPr/>
        <p:txBody>
          <a:bodyPr>
            <a:normAutofit lnSpcReduction="10000"/>
          </a:bodyPr>
          <a:lstStyle/>
          <a:p>
            <a:r>
              <a:rPr lang="en-US" dirty="0" smtClean="0"/>
              <a:t>They suggest options available to government on dealing with corruption.</a:t>
            </a:r>
          </a:p>
          <a:p>
            <a:r>
              <a:rPr lang="en-US" dirty="0" smtClean="0"/>
              <a:t>Some even propose new legislations in dealing with corruption issues.</a:t>
            </a:r>
          </a:p>
          <a:p>
            <a:r>
              <a:rPr lang="en-US" dirty="0" smtClean="0"/>
              <a:t>Some monitor the activities of anti-corruption agencies’ activities and performances, and put them on their toes</a:t>
            </a:r>
          </a:p>
          <a:p>
            <a:r>
              <a:rPr lang="en-US" dirty="0" smtClean="0"/>
              <a:t>They could engage in coalitions/collaborations in specific anti-corruption cases.</a:t>
            </a:r>
            <a:endParaRPr lang="en-GB" dirty="0"/>
          </a:p>
        </p:txBody>
      </p:sp>
    </p:spTree>
    <p:extLst>
      <p:ext uri="{BB962C8B-B14F-4D97-AF65-F5344CB8AC3E}">
        <p14:creationId xmlns:p14="http://schemas.microsoft.com/office/powerpoint/2010/main" val="54893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MEDIA &amp; ANTI-CORRUPTION</a:t>
            </a:r>
            <a:endParaRPr lang="en-GB" sz="2400" dirty="0"/>
          </a:p>
        </p:txBody>
      </p:sp>
      <p:sp>
        <p:nvSpPr>
          <p:cNvPr id="3" name="Content Placeholder 2"/>
          <p:cNvSpPr>
            <a:spLocks noGrp="1"/>
          </p:cNvSpPr>
          <p:nvPr>
            <p:ph idx="1"/>
          </p:nvPr>
        </p:nvSpPr>
        <p:spPr/>
        <p:txBody>
          <a:bodyPr>
            <a:normAutofit fontScale="85000" lnSpcReduction="20000"/>
          </a:bodyPr>
          <a:lstStyle/>
          <a:p>
            <a:r>
              <a:rPr lang="en-US" dirty="0" smtClean="0"/>
              <a:t>One of the antidotes to corruption is publicity</a:t>
            </a:r>
          </a:p>
          <a:p>
            <a:r>
              <a:rPr lang="en-US" dirty="0" smtClean="0"/>
              <a:t>Media creates perception in every society. Therefore they are critical in shaping the society perception of corruption. </a:t>
            </a:r>
          </a:p>
          <a:p>
            <a:r>
              <a:rPr lang="en-US" dirty="0" smtClean="0"/>
              <a:t>Social media have come to amplify the options and complementary platforms available for increasing public perception</a:t>
            </a:r>
          </a:p>
          <a:p>
            <a:r>
              <a:rPr lang="en-US" dirty="0" smtClean="0"/>
              <a:t>It is accepted that the media play the role of watchdog, monitor of </a:t>
            </a:r>
            <a:r>
              <a:rPr lang="en-US" dirty="0" err="1" smtClean="0"/>
              <a:t>govt</a:t>
            </a:r>
            <a:r>
              <a:rPr lang="en-US" dirty="0" smtClean="0"/>
              <a:t>,  ensure accountability and transparency of governments and powerful factions.</a:t>
            </a:r>
          </a:p>
          <a:p>
            <a:r>
              <a:rPr lang="en-US" dirty="0" smtClean="0"/>
              <a:t>Media provide the avenue for citizens to share their viewpoints </a:t>
            </a:r>
            <a:r>
              <a:rPr lang="en-US" smtClean="0"/>
              <a:t>on anti-corruption issues.</a:t>
            </a:r>
            <a:endParaRPr lang="en-GB" dirty="0"/>
          </a:p>
        </p:txBody>
      </p:sp>
    </p:spTree>
    <p:extLst>
      <p:ext uri="{BB962C8B-B14F-4D97-AF65-F5344CB8AC3E}">
        <p14:creationId xmlns:p14="http://schemas.microsoft.com/office/powerpoint/2010/main" val="328734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ENGAGING THE MEDIA</a:t>
            </a:r>
            <a:endParaRPr lang="en-GB" sz="2400" dirty="0"/>
          </a:p>
        </p:txBody>
      </p:sp>
      <p:sp>
        <p:nvSpPr>
          <p:cNvPr id="3" name="Content Placeholder 2"/>
          <p:cNvSpPr>
            <a:spLocks noGrp="1"/>
          </p:cNvSpPr>
          <p:nvPr>
            <p:ph idx="1"/>
          </p:nvPr>
        </p:nvSpPr>
        <p:spPr/>
        <p:txBody>
          <a:bodyPr>
            <a:normAutofit lnSpcReduction="10000"/>
          </a:bodyPr>
          <a:lstStyle/>
          <a:p>
            <a:r>
              <a:rPr lang="en-US" dirty="0" smtClean="0"/>
              <a:t>The first step is to identify the audience you want to reach: Big politicians (newspapers, television, social media, local and international press). Health, water, education (you may need to reach rural dweller) – Radio will be it.</a:t>
            </a:r>
          </a:p>
          <a:p>
            <a:r>
              <a:rPr lang="en-US" dirty="0" smtClean="0"/>
              <a:t>Digital fraud? (you may target young people, urban, educated ) Social media (internet).</a:t>
            </a:r>
          </a:p>
          <a:p>
            <a:r>
              <a:rPr lang="en-US" dirty="0" smtClean="0"/>
              <a:t>You often need a mix of the available media to be able to reach your audience.</a:t>
            </a:r>
            <a:endParaRPr lang="en-GB" dirty="0"/>
          </a:p>
        </p:txBody>
      </p:sp>
    </p:spTree>
    <p:extLst>
      <p:ext uri="{BB962C8B-B14F-4D97-AF65-F5344CB8AC3E}">
        <p14:creationId xmlns:p14="http://schemas.microsoft.com/office/powerpoint/2010/main" val="196123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Collaboration</a:t>
            </a:r>
            <a:endParaRPr lang="en-GB" sz="2400" dirty="0"/>
          </a:p>
        </p:txBody>
      </p:sp>
      <p:sp>
        <p:nvSpPr>
          <p:cNvPr id="3" name="Content Placeholder 2"/>
          <p:cNvSpPr>
            <a:spLocks noGrp="1"/>
          </p:cNvSpPr>
          <p:nvPr>
            <p:ph idx="1"/>
          </p:nvPr>
        </p:nvSpPr>
        <p:spPr/>
        <p:txBody>
          <a:bodyPr>
            <a:normAutofit fontScale="92500" lnSpcReduction="20000"/>
          </a:bodyPr>
          <a:lstStyle/>
          <a:p>
            <a:r>
              <a:rPr lang="en-US" dirty="0" smtClean="0"/>
              <a:t>Build a relationship with the media: reporters, editors and senior editorial staff.</a:t>
            </a:r>
          </a:p>
          <a:p>
            <a:r>
              <a:rPr lang="en-US" dirty="0" smtClean="0"/>
              <a:t>It’s not just about pushing press releases, but engaging them meaningfully to ensure they buy into your anti-corruption project.</a:t>
            </a:r>
          </a:p>
          <a:p>
            <a:r>
              <a:rPr lang="en-US" dirty="0" smtClean="0"/>
              <a:t>Identify journalists known for covering the corruption story you are working on. Identify editors and newspapers that do anti-corruption stories.</a:t>
            </a:r>
          </a:p>
          <a:p>
            <a:r>
              <a:rPr lang="en-US" dirty="0" smtClean="0"/>
              <a:t>Do background conversations: meetings over tea, lunch or dinner. Let there be a buy-in of the journalists from the start of the investigation.</a:t>
            </a:r>
            <a:endParaRPr lang="en-GB" dirty="0"/>
          </a:p>
        </p:txBody>
      </p:sp>
    </p:spTree>
    <p:extLst>
      <p:ext uri="{BB962C8B-B14F-4D97-AF65-F5344CB8AC3E}">
        <p14:creationId xmlns:p14="http://schemas.microsoft.com/office/powerpoint/2010/main" val="337362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Collaboration</a:t>
            </a:r>
            <a:endParaRPr lang="en-GB" sz="2400" dirty="0"/>
          </a:p>
        </p:txBody>
      </p:sp>
      <p:sp>
        <p:nvSpPr>
          <p:cNvPr id="3" name="Content Placeholder 2"/>
          <p:cNvSpPr>
            <a:spLocks noGrp="1"/>
          </p:cNvSpPr>
          <p:nvPr>
            <p:ph idx="1"/>
          </p:nvPr>
        </p:nvSpPr>
        <p:spPr/>
        <p:txBody>
          <a:bodyPr>
            <a:normAutofit fontScale="92500" lnSpcReduction="10000"/>
          </a:bodyPr>
          <a:lstStyle/>
          <a:p>
            <a:r>
              <a:rPr lang="en-US" dirty="0" smtClean="0"/>
              <a:t>You could even seek their suggestion on how to carry out the investigation.</a:t>
            </a:r>
          </a:p>
          <a:p>
            <a:r>
              <a:rPr lang="en-US" dirty="0" smtClean="0"/>
              <a:t>Engage them to do aspects of the investigation</a:t>
            </a:r>
          </a:p>
          <a:p>
            <a:r>
              <a:rPr lang="en-US" dirty="0" smtClean="0"/>
              <a:t>Give them capacity training, where necessary.</a:t>
            </a:r>
          </a:p>
          <a:p>
            <a:r>
              <a:rPr lang="en-US" dirty="0" smtClean="0"/>
              <a:t>Help them to form a network around the themes that you work upon. Journalists could see themselves as rivals, but given them a sense of purpose.</a:t>
            </a:r>
          </a:p>
          <a:p>
            <a:r>
              <a:rPr lang="en-US" dirty="0" smtClean="0"/>
              <a:t>Sustain the coalition. It’s should not be a one-off relationship.</a:t>
            </a:r>
            <a:endParaRPr lang="en-GB" dirty="0"/>
          </a:p>
        </p:txBody>
      </p:sp>
    </p:spTree>
    <p:extLst>
      <p:ext uri="{BB962C8B-B14F-4D97-AF65-F5344CB8AC3E}">
        <p14:creationId xmlns:p14="http://schemas.microsoft.com/office/powerpoint/2010/main" val="5461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Support for media</a:t>
            </a:r>
            <a:endParaRPr lang="en-GB" sz="2400" dirty="0"/>
          </a:p>
        </p:txBody>
      </p:sp>
      <p:sp>
        <p:nvSpPr>
          <p:cNvPr id="3" name="Content Placeholder 2"/>
          <p:cNvSpPr>
            <a:spLocks noGrp="1"/>
          </p:cNvSpPr>
          <p:nvPr>
            <p:ph idx="1"/>
          </p:nvPr>
        </p:nvSpPr>
        <p:spPr/>
        <p:txBody>
          <a:bodyPr>
            <a:normAutofit fontScale="85000" lnSpcReduction="20000"/>
          </a:bodyPr>
          <a:lstStyle/>
          <a:p>
            <a:r>
              <a:rPr lang="en-US" dirty="0" smtClean="0"/>
              <a:t>Know that not all media </a:t>
            </a:r>
            <a:r>
              <a:rPr lang="en-US" dirty="0" err="1" smtClean="0"/>
              <a:t>organisations</a:t>
            </a:r>
            <a:r>
              <a:rPr lang="en-US" dirty="0" smtClean="0"/>
              <a:t> are interested in investigative reporting. So be ready to support those that do – investigative journalists are attacked by government and civil servants who benefit from corruption.</a:t>
            </a:r>
          </a:p>
          <a:p>
            <a:r>
              <a:rPr lang="en-US" dirty="0" smtClean="0"/>
              <a:t>Help them to access information, using your contacts in government agencies.</a:t>
            </a:r>
          </a:p>
          <a:p>
            <a:r>
              <a:rPr lang="en-US" dirty="0" smtClean="0"/>
              <a:t>Provide background training on issues being investigated. Let there be a kind of workshop where experts in those areas speak in order to help journalists clearly understand the perspectives.</a:t>
            </a:r>
          </a:p>
          <a:p>
            <a:r>
              <a:rPr lang="en-US" dirty="0" smtClean="0"/>
              <a:t>Train them on research and analytical skills necessary for investigative reporting.</a:t>
            </a:r>
            <a:endParaRPr lang="en-GB" dirty="0"/>
          </a:p>
        </p:txBody>
      </p:sp>
    </p:spTree>
    <p:extLst>
      <p:ext uri="{BB962C8B-B14F-4D97-AF65-F5344CB8AC3E}">
        <p14:creationId xmlns:p14="http://schemas.microsoft.com/office/powerpoint/2010/main" val="408340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Support for media</a:t>
            </a:r>
            <a:endParaRPr lang="en-GB" sz="2400" dirty="0"/>
          </a:p>
        </p:txBody>
      </p:sp>
      <p:sp>
        <p:nvSpPr>
          <p:cNvPr id="3" name="Content Placeholder 2"/>
          <p:cNvSpPr>
            <a:spLocks noGrp="1"/>
          </p:cNvSpPr>
          <p:nvPr>
            <p:ph idx="1"/>
          </p:nvPr>
        </p:nvSpPr>
        <p:spPr/>
        <p:txBody>
          <a:bodyPr>
            <a:normAutofit fontScale="92500"/>
          </a:bodyPr>
          <a:lstStyle/>
          <a:p>
            <a:r>
              <a:rPr lang="en-US" dirty="0" smtClean="0"/>
              <a:t>You could institute awards around your area of investigation, so that journalists who do well could be rewarded – even with cash.</a:t>
            </a:r>
          </a:p>
          <a:p>
            <a:r>
              <a:rPr lang="en-US" dirty="0" smtClean="0"/>
              <a:t>Know when to reach journalists: for TV, newspapers, radio before noon preferably. But ‘internet journalists’ could be called upon at any time as they break their news without delay.</a:t>
            </a:r>
          </a:p>
          <a:p>
            <a:r>
              <a:rPr lang="en-US" dirty="0" smtClean="0"/>
              <a:t>Is it a story they can sell to their readers? Highlight the perspectives that are great in your press releases.</a:t>
            </a:r>
            <a:endParaRPr lang="en-GB" dirty="0"/>
          </a:p>
        </p:txBody>
      </p:sp>
    </p:spTree>
    <p:extLst>
      <p:ext uri="{BB962C8B-B14F-4D97-AF65-F5344CB8AC3E}">
        <p14:creationId xmlns:p14="http://schemas.microsoft.com/office/powerpoint/2010/main" val="210519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Your Press Release</a:t>
            </a:r>
            <a:endParaRPr lang="en-GB" sz="2400" dirty="0"/>
          </a:p>
        </p:txBody>
      </p:sp>
      <p:sp>
        <p:nvSpPr>
          <p:cNvPr id="3" name="Content Placeholder 2"/>
          <p:cNvSpPr>
            <a:spLocks noGrp="1"/>
          </p:cNvSpPr>
          <p:nvPr>
            <p:ph idx="1"/>
          </p:nvPr>
        </p:nvSpPr>
        <p:spPr/>
        <p:txBody>
          <a:bodyPr>
            <a:normAutofit fontScale="92500" lnSpcReduction="20000"/>
          </a:bodyPr>
          <a:lstStyle/>
          <a:p>
            <a:r>
              <a:rPr lang="en-US" dirty="0" smtClean="0"/>
              <a:t>How to frame your statement: what is new about your investigation? What is the highpoint of the investigation? How much was stolen? Who stole the money? What could that money have been used to improve the lots of the people?</a:t>
            </a:r>
          </a:p>
          <a:p>
            <a:r>
              <a:rPr lang="en-US" dirty="0" smtClean="0"/>
              <a:t>Did you cover all sides? Did you challenge those involved in corrupt practices?</a:t>
            </a:r>
            <a:endParaRPr lang="en-US" dirty="0"/>
          </a:p>
          <a:p>
            <a:r>
              <a:rPr lang="en-US" dirty="0" smtClean="0"/>
              <a:t>What methods did you use in carrying out your investigation? How credible it is? Do your statistical figures add up?</a:t>
            </a:r>
          </a:p>
          <a:p>
            <a:r>
              <a:rPr lang="en-US" dirty="0" smtClean="0"/>
              <a:t>Beware of exaggeration!</a:t>
            </a:r>
          </a:p>
          <a:p>
            <a:r>
              <a:rPr lang="en-US" dirty="0" smtClean="0"/>
              <a:t>What are you hiding? Don’t be deceptive.</a:t>
            </a:r>
            <a:endParaRPr lang="en-GB" dirty="0"/>
          </a:p>
        </p:txBody>
      </p:sp>
    </p:spTree>
    <p:extLst>
      <p:ext uri="{BB962C8B-B14F-4D97-AF65-F5344CB8AC3E}">
        <p14:creationId xmlns:p14="http://schemas.microsoft.com/office/powerpoint/2010/main" val="348974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Understanding the Newsroom</a:t>
            </a:r>
            <a:endParaRPr lang="en-GB" sz="2400" dirty="0"/>
          </a:p>
        </p:txBody>
      </p:sp>
      <p:sp>
        <p:nvSpPr>
          <p:cNvPr id="3" name="Content Placeholder 2"/>
          <p:cNvSpPr>
            <a:spLocks noGrp="1"/>
          </p:cNvSpPr>
          <p:nvPr>
            <p:ph idx="1"/>
          </p:nvPr>
        </p:nvSpPr>
        <p:spPr/>
        <p:txBody>
          <a:bodyPr/>
          <a:lstStyle/>
          <a:p>
            <a:r>
              <a:rPr lang="en-US" dirty="0" smtClean="0"/>
              <a:t>Reporter</a:t>
            </a:r>
          </a:p>
          <a:p>
            <a:r>
              <a:rPr lang="en-US" dirty="0" smtClean="0"/>
              <a:t>News Editor</a:t>
            </a:r>
          </a:p>
          <a:p>
            <a:r>
              <a:rPr lang="en-US" dirty="0" smtClean="0"/>
              <a:t>Editors</a:t>
            </a:r>
          </a:p>
          <a:p>
            <a:r>
              <a:rPr lang="en-US" dirty="0" smtClean="0"/>
              <a:t>Features Editor</a:t>
            </a:r>
          </a:p>
          <a:p>
            <a:r>
              <a:rPr lang="en-US" dirty="0" smtClean="0"/>
              <a:t>Production Editor</a:t>
            </a:r>
          </a:p>
          <a:p>
            <a:r>
              <a:rPr lang="en-US" dirty="0" smtClean="0"/>
              <a:t>Editor-in-Chief</a:t>
            </a:r>
          </a:p>
          <a:p>
            <a:r>
              <a:rPr lang="en-US" dirty="0" smtClean="0"/>
              <a:t>Opinion Page Editor</a:t>
            </a:r>
            <a:endParaRPr lang="en-GB" dirty="0"/>
          </a:p>
        </p:txBody>
      </p:sp>
    </p:spTree>
    <p:extLst>
      <p:ext uri="{BB962C8B-B14F-4D97-AF65-F5344CB8AC3E}">
        <p14:creationId xmlns:p14="http://schemas.microsoft.com/office/powerpoint/2010/main" val="226991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dobe Garamond Pro Bold" pitchFamily="18" charset="0"/>
              </a:rPr>
              <a:t>What is Investigative Reporting?</a:t>
            </a:r>
            <a:endParaRPr lang="en-US" dirty="0">
              <a:latin typeface="Adobe Garamond Pro Bold" pitchFamily="18" charset="0"/>
            </a:endParaRP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92483" y="1981200"/>
            <a:ext cx="3553992" cy="4038600"/>
          </a:xfrm>
        </p:spPr>
      </p:pic>
      <p:sp>
        <p:nvSpPr>
          <p:cNvPr id="4" name="Content Placeholder 3"/>
          <p:cNvSpPr>
            <a:spLocks noGrp="1"/>
          </p:cNvSpPr>
          <p:nvPr>
            <p:ph sz="quarter" idx="14"/>
          </p:nvPr>
        </p:nvSpPr>
        <p:spPr/>
        <p:txBody>
          <a:bodyPr>
            <a:normAutofit fontScale="92500"/>
          </a:bodyPr>
          <a:lstStyle/>
          <a:p>
            <a:r>
              <a:rPr lang="en-US" dirty="0" smtClean="0"/>
              <a:t>Investigative Reporting is newspaper or broadcast </a:t>
            </a:r>
            <a:r>
              <a:rPr lang="en-US" smtClean="0"/>
              <a:t>journalism with  focus </a:t>
            </a:r>
            <a:r>
              <a:rPr lang="en-US" dirty="0" smtClean="0"/>
              <a:t>on long-term efforts to uncover corruption or misconduct, especially by public institutions and government.</a:t>
            </a:r>
            <a:endParaRPr lang="en-US" dirty="0"/>
          </a:p>
        </p:txBody>
      </p:sp>
    </p:spTree>
    <p:extLst>
      <p:ext uri="{BB962C8B-B14F-4D97-AF65-F5344CB8AC3E}">
        <p14:creationId xmlns:p14="http://schemas.microsoft.com/office/powerpoint/2010/main" val="313989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Beyond the Press Statement</a:t>
            </a:r>
            <a:endParaRPr lang="en-GB" sz="2400" dirty="0"/>
          </a:p>
        </p:txBody>
      </p:sp>
      <p:sp>
        <p:nvSpPr>
          <p:cNvPr id="3" name="Content Placeholder 2"/>
          <p:cNvSpPr>
            <a:spLocks noGrp="1"/>
          </p:cNvSpPr>
          <p:nvPr>
            <p:ph idx="1"/>
          </p:nvPr>
        </p:nvSpPr>
        <p:spPr/>
        <p:txBody>
          <a:bodyPr/>
          <a:lstStyle/>
          <a:p>
            <a:r>
              <a:rPr lang="en-US" dirty="0" smtClean="0"/>
              <a:t>Engaging reporters to do follow-ups</a:t>
            </a:r>
          </a:p>
          <a:p>
            <a:r>
              <a:rPr lang="en-US" dirty="0" smtClean="0"/>
              <a:t>Opinion articles</a:t>
            </a:r>
          </a:p>
          <a:p>
            <a:r>
              <a:rPr lang="en-US" dirty="0" smtClean="0"/>
              <a:t>News Analyses</a:t>
            </a:r>
          </a:p>
          <a:p>
            <a:r>
              <a:rPr lang="en-US" dirty="0" smtClean="0"/>
              <a:t>Relevant stories from other parts of the world.</a:t>
            </a:r>
          </a:p>
          <a:p>
            <a:r>
              <a:rPr lang="en-US" dirty="0" smtClean="0"/>
              <a:t>Visiting media houses.</a:t>
            </a:r>
          </a:p>
          <a:p>
            <a:r>
              <a:rPr lang="en-US" dirty="0" smtClean="0"/>
              <a:t>Harvesting reactions on social media</a:t>
            </a:r>
            <a:endParaRPr lang="en-GB" dirty="0"/>
          </a:p>
        </p:txBody>
      </p:sp>
    </p:spTree>
    <p:extLst>
      <p:ext uri="{BB962C8B-B14F-4D97-AF65-F5344CB8AC3E}">
        <p14:creationId xmlns:p14="http://schemas.microsoft.com/office/powerpoint/2010/main" val="100100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Solutions Journalism?</a:t>
            </a:r>
            <a:endParaRPr lang="en-US" dirty="0"/>
          </a:p>
        </p:txBody>
      </p:sp>
      <p:sp>
        <p:nvSpPr>
          <p:cNvPr id="3" name="Content Placeholder 2"/>
          <p:cNvSpPr>
            <a:spLocks noGrp="1"/>
          </p:cNvSpPr>
          <p:nvPr>
            <p:ph sz="quarter" idx="13"/>
          </p:nvPr>
        </p:nvSpPr>
        <p:spPr/>
        <p:txBody>
          <a:bodyPr>
            <a:normAutofit fontScale="92500"/>
          </a:bodyPr>
          <a:lstStyle/>
          <a:p>
            <a:r>
              <a:rPr lang="en-US" dirty="0" smtClean="0"/>
              <a:t>Solutions Journalism Network (SJN), defines it as: “</a:t>
            </a:r>
            <a:r>
              <a:rPr lang="en-US" dirty="0"/>
              <a:t>rigorous, compelling coverage of responses to social problems — reporting done with the highest of journalistic </a:t>
            </a:r>
            <a:r>
              <a:rPr lang="en-US" dirty="0" smtClean="0"/>
              <a:t>standards”</a:t>
            </a:r>
            <a:endParaRPr lang="en-US" dirty="0"/>
          </a:p>
          <a:p>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1676400"/>
            <a:ext cx="3473196" cy="3276600"/>
          </a:xfrm>
        </p:spPr>
      </p:pic>
    </p:spTree>
    <p:extLst>
      <p:ext uri="{BB962C8B-B14F-4D97-AF65-F5344CB8AC3E}">
        <p14:creationId xmlns:p14="http://schemas.microsoft.com/office/powerpoint/2010/main" val="180227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
            </a:r>
            <a:endParaRPr lang="en-US" dirty="0"/>
          </a:p>
        </p:txBody>
      </p:sp>
      <p:sp>
        <p:nvSpPr>
          <p:cNvPr id="3" name="Content Placeholder 2"/>
          <p:cNvSpPr>
            <a:spLocks noGrp="1"/>
          </p:cNvSpPr>
          <p:nvPr>
            <p:ph sz="quarter" idx="13"/>
          </p:nvPr>
        </p:nvSpPr>
        <p:spPr>
          <a:xfrm>
            <a:off x="457200" y="1600201"/>
            <a:ext cx="4038600" cy="4038600"/>
          </a:xfrm>
        </p:spPr>
        <p:txBody>
          <a:bodyPr>
            <a:normAutofit/>
          </a:bodyPr>
          <a:lstStyle/>
          <a:p>
            <a:r>
              <a:rPr lang="en-US" sz="4000" dirty="0"/>
              <a:t>It was founded in 2013 by </a:t>
            </a:r>
            <a:r>
              <a:rPr lang="en-US" sz="4000" dirty="0">
                <a:hlinkClick r:id="rId2" tooltip="David Bornstein (author)"/>
              </a:rPr>
              <a:t>David Bornstein</a:t>
            </a:r>
            <a:r>
              <a:rPr lang="en-US" sz="4000" dirty="0"/>
              <a:t>, </a:t>
            </a:r>
            <a:r>
              <a:rPr lang="en-US" sz="4000" dirty="0">
                <a:hlinkClick r:id="rId3" tooltip="Courtney E. Martin"/>
              </a:rPr>
              <a:t>Courtney E. Martin</a:t>
            </a:r>
            <a:r>
              <a:rPr lang="en-US" sz="4000" dirty="0"/>
              <a:t>, and </a:t>
            </a:r>
            <a:r>
              <a:rPr lang="en-US" sz="4000" dirty="0">
                <a:hlinkClick r:id="rId4" tooltip="Tina Rosenberg"/>
              </a:rPr>
              <a:t>Tina Rosenberg</a:t>
            </a:r>
            <a:r>
              <a:rPr lang="en-US" sz="4000" dirty="0"/>
              <a:t>.</a:t>
            </a:r>
          </a:p>
        </p:txBody>
      </p:sp>
      <p:pic>
        <p:nvPicPr>
          <p:cNvPr id="5" name="Content Placeholder 4"/>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4572000" y="2286506"/>
            <a:ext cx="3124200" cy="289509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1478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Journalism</a:t>
            </a:r>
            <a:endParaRPr lang="en-US" dirty="0"/>
          </a:p>
        </p:txBody>
      </p:sp>
      <p:sp>
        <p:nvSpPr>
          <p:cNvPr id="3" name="Content Placeholder 2"/>
          <p:cNvSpPr>
            <a:spLocks noGrp="1"/>
          </p:cNvSpPr>
          <p:nvPr>
            <p:ph idx="1"/>
          </p:nvPr>
        </p:nvSpPr>
        <p:spPr/>
        <p:txBody>
          <a:bodyPr>
            <a:normAutofit/>
          </a:bodyPr>
          <a:lstStyle/>
          <a:p>
            <a:r>
              <a:rPr lang="en-US" dirty="0" smtClean="0"/>
              <a:t>It’s central focus is solving social problems, using models and insight from experts. Checklist</a:t>
            </a:r>
          </a:p>
          <a:p>
            <a:pPr>
              <a:buFont typeface="Wingdings" pitchFamily="2" charset="2"/>
              <a:buChar char="q"/>
            </a:pPr>
            <a:r>
              <a:rPr lang="en-US" dirty="0"/>
              <a:t>Does the story explain the causes of a social problem?</a:t>
            </a:r>
          </a:p>
          <a:p>
            <a:pPr>
              <a:buFont typeface="Wingdings" pitchFamily="2" charset="2"/>
              <a:buChar char="q"/>
            </a:pPr>
            <a:r>
              <a:rPr lang="en-US" dirty="0"/>
              <a:t>Does the story present an associated response to that problem?</a:t>
            </a:r>
          </a:p>
          <a:p>
            <a:pPr>
              <a:buFont typeface="Wingdings" pitchFamily="2" charset="2"/>
              <a:buChar char="q"/>
            </a:pPr>
            <a:r>
              <a:rPr lang="en-US" dirty="0"/>
              <a:t>Does the story get into the problem solving and how-to details of implementation?</a:t>
            </a:r>
          </a:p>
          <a:p>
            <a:pPr>
              <a:buFont typeface="Wingdings" pitchFamily="2" charset="2"/>
              <a:buChar char="q"/>
            </a:pPr>
            <a:endParaRPr lang="en-US" dirty="0" smtClean="0"/>
          </a:p>
          <a:p>
            <a:pPr>
              <a:buFont typeface="Wingdings" pitchFamily="2" charset="2"/>
              <a:buChar char="q"/>
            </a:pPr>
            <a:endParaRPr lang="en-US" dirty="0"/>
          </a:p>
        </p:txBody>
      </p:sp>
    </p:spTree>
    <p:extLst>
      <p:ext uri="{BB962C8B-B14F-4D97-AF65-F5344CB8AC3E}">
        <p14:creationId xmlns:p14="http://schemas.microsoft.com/office/powerpoint/2010/main" val="3922123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Journalism</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q"/>
            </a:pPr>
            <a:r>
              <a:rPr lang="en-US" dirty="0"/>
              <a:t>Is the problem-solving process central to the narrative</a:t>
            </a:r>
          </a:p>
          <a:p>
            <a:pPr>
              <a:buFont typeface="Wingdings" pitchFamily="2" charset="2"/>
              <a:buChar char="q"/>
            </a:pPr>
            <a:r>
              <a:rPr lang="en-US" dirty="0"/>
              <a:t>Does the story present evidence of results linked to the response?</a:t>
            </a:r>
          </a:p>
          <a:p>
            <a:pPr>
              <a:buFont typeface="Wingdings" pitchFamily="2" charset="2"/>
              <a:buChar char="q"/>
            </a:pPr>
            <a:r>
              <a:rPr lang="en-US" dirty="0"/>
              <a:t>Does the story explain the limitations of the response?</a:t>
            </a:r>
          </a:p>
          <a:p>
            <a:pPr>
              <a:buFont typeface="Wingdings" pitchFamily="2" charset="2"/>
              <a:buChar char="q"/>
            </a:pPr>
            <a:r>
              <a:rPr lang="en-US" dirty="0"/>
              <a:t>Does the story convey an insight or teachable lesson?</a:t>
            </a:r>
          </a:p>
          <a:p>
            <a:pPr>
              <a:buFont typeface="Wingdings" pitchFamily="2" charset="2"/>
              <a:buChar char="q"/>
            </a:pPr>
            <a:r>
              <a:rPr lang="en-US" dirty="0"/>
              <a:t>Does the story avoid reading like a puff piece?: Solutions journalism is expressly not about advocating for particular models, organizations, and ideas. Journalists pursuing solutions stories are bringing their discernment to explore ideas and methods, not to advance an agenda or make people feel good.</a:t>
            </a:r>
          </a:p>
          <a:p>
            <a:pPr>
              <a:buFont typeface="Wingdings" pitchFamily="2" charset="2"/>
              <a:buChar char="q"/>
            </a:pPr>
            <a:endParaRPr lang="en-US" dirty="0"/>
          </a:p>
        </p:txBody>
      </p:sp>
    </p:spTree>
    <p:extLst>
      <p:ext uri="{BB962C8B-B14F-4D97-AF65-F5344CB8AC3E}">
        <p14:creationId xmlns:p14="http://schemas.microsoft.com/office/powerpoint/2010/main" val="277210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Journalism</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a:t>Does the story draw on sources who have a ground-level understanding, not just 30,000-foot expertise</a:t>
            </a:r>
            <a:r>
              <a:rPr lang="en-US" dirty="0" smtClean="0"/>
              <a:t>?</a:t>
            </a:r>
          </a:p>
          <a:p>
            <a:pPr>
              <a:buFont typeface="Wingdings" pitchFamily="2" charset="2"/>
              <a:buChar char="q"/>
            </a:pPr>
            <a:r>
              <a:rPr lang="en-US" dirty="0"/>
              <a:t>Does the story give greater attention to the response than to a leader/innovator/do-gooder?</a:t>
            </a:r>
          </a:p>
          <a:p>
            <a:pPr>
              <a:buFont typeface="Wingdings" pitchFamily="2" charset="2"/>
              <a:buChar char="q"/>
            </a:pPr>
            <a:r>
              <a:rPr lang="en-US" dirty="0" smtClean="0"/>
              <a:t> It’s not a complaint; hero worship; </a:t>
            </a:r>
            <a:r>
              <a:rPr lang="en-US" dirty="0" err="1" smtClean="0"/>
              <a:t>favour</a:t>
            </a:r>
            <a:r>
              <a:rPr lang="en-US" dirty="0" smtClean="0"/>
              <a:t> for a friend; think tank; a afterthought attempt to write an answer which was not an element of the story</a:t>
            </a:r>
            <a:endParaRPr lang="en-US" dirty="0"/>
          </a:p>
          <a:p>
            <a:endParaRPr lang="en-US" dirty="0"/>
          </a:p>
        </p:txBody>
      </p:sp>
    </p:spTree>
    <p:extLst>
      <p:ext uri="{BB962C8B-B14F-4D97-AF65-F5344CB8AC3E}">
        <p14:creationId xmlns:p14="http://schemas.microsoft.com/office/powerpoint/2010/main" val="851253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Steps to Writing a Solutions-based story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524000"/>
            <a:ext cx="6477000" cy="4648200"/>
          </a:xfrm>
        </p:spPr>
      </p:pic>
    </p:spTree>
    <p:extLst>
      <p:ext uri="{BB962C8B-B14F-4D97-AF65-F5344CB8AC3E}">
        <p14:creationId xmlns:p14="http://schemas.microsoft.com/office/powerpoint/2010/main" val="287317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Identify a social problem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785" y="2000784"/>
            <a:ext cx="3962815" cy="3724795"/>
          </a:xfrm>
        </p:spPr>
      </p:pic>
      <p:sp>
        <p:nvSpPr>
          <p:cNvPr id="5" name="TextBox 4"/>
          <p:cNvSpPr txBox="1"/>
          <p:nvPr/>
        </p:nvSpPr>
        <p:spPr>
          <a:xfrm>
            <a:off x="5867400" y="2209800"/>
            <a:ext cx="2590800" cy="4031873"/>
          </a:xfrm>
          <a:prstGeom prst="rect">
            <a:avLst/>
          </a:prstGeom>
          <a:noFill/>
        </p:spPr>
        <p:txBody>
          <a:bodyPr wrap="square" rtlCol="0">
            <a:spAutoFit/>
          </a:bodyPr>
          <a:lstStyle/>
          <a:p>
            <a:r>
              <a:rPr lang="en-US" sz="3200" dirty="0" smtClean="0"/>
              <a:t>1. Identifying </a:t>
            </a:r>
            <a:r>
              <a:rPr lang="en-US" sz="3200" dirty="0"/>
              <a:t>social problems that require </a:t>
            </a:r>
            <a:r>
              <a:rPr lang="en-US" sz="3200" dirty="0" smtClean="0"/>
              <a:t>solutions. </a:t>
            </a:r>
            <a:r>
              <a:rPr lang="en-US" sz="3200" dirty="0" err="1" smtClean="0"/>
              <a:t>E.g</a:t>
            </a:r>
            <a:r>
              <a:rPr lang="en-US" sz="3200" dirty="0" smtClean="0"/>
              <a:t> How to solve late-coming to schools</a:t>
            </a:r>
            <a:endParaRPr lang="en-US" sz="3200" dirty="0"/>
          </a:p>
        </p:txBody>
      </p:sp>
    </p:spTree>
    <p:extLst>
      <p:ext uri="{BB962C8B-B14F-4D97-AF65-F5344CB8AC3E}">
        <p14:creationId xmlns:p14="http://schemas.microsoft.com/office/powerpoint/2010/main" val="147354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How does it affect the people?</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sz="3600" dirty="0" smtClean="0"/>
              <a:t>Anecdotes, interviews, observations, and other ways of proving that it is a social problem</a:t>
            </a:r>
            <a:endParaRPr lang="en-US" sz="36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8200" y="2209800"/>
            <a:ext cx="3544078" cy="3276600"/>
          </a:xfrm>
        </p:spPr>
      </p:pic>
    </p:spTree>
    <p:extLst>
      <p:ext uri="{BB962C8B-B14F-4D97-AF65-F5344CB8AC3E}">
        <p14:creationId xmlns:p14="http://schemas.microsoft.com/office/powerpoint/2010/main" val="302074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Gather relevant data</a:t>
            </a:r>
            <a:endParaRPr lang="en-US" dirty="0"/>
          </a:p>
        </p:txBody>
      </p:sp>
      <p:sp>
        <p:nvSpPr>
          <p:cNvPr id="3" name="Content Placeholder 2"/>
          <p:cNvSpPr>
            <a:spLocks noGrp="1"/>
          </p:cNvSpPr>
          <p:nvPr>
            <p:ph sz="quarter" idx="13"/>
          </p:nvPr>
        </p:nvSpPr>
        <p:spPr/>
        <p:txBody>
          <a:bodyPr>
            <a:normAutofit fontScale="40000" lnSpcReduction="20000"/>
          </a:bodyPr>
          <a:lstStyle/>
          <a:p>
            <a:pPr marL="0" indent="0">
              <a:buNone/>
            </a:pPr>
            <a:r>
              <a:rPr lang="en-US" sz="4800" dirty="0" smtClean="0"/>
              <a:t>Look for data to support the level of seriousness of problems. Government, CSOs, academia, etc.  Analytical reporting of the effects of the social problem on the people. Is it leading to closure of businesses? Is it cause health crisis? Is it creating conflicts in families? </a:t>
            </a:r>
            <a:endParaRPr lang="en-US" sz="48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1981200"/>
            <a:ext cx="3437106" cy="3048000"/>
          </a:xfrm>
        </p:spPr>
      </p:pic>
    </p:spTree>
    <p:extLst>
      <p:ext uri="{BB962C8B-B14F-4D97-AF65-F5344CB8AC3E}">
        <p14:creationId xmlns:p14="http://schemas.microsoft.com/office/powerpoint/2010/main" val="113730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Reporting</a:t>
            </a:r>
            <a:endParaRPr lang="en-US" dirty="0"/>
          </a:p>
        </p:txBody>
      </p:sp>
      <p:sp>
        <p:nvSpPr>
          <p:cNvPr id="3" name="Content Placeholder 2"/>
          <p:cNvSpPr>
            <a:spLocks noGrp="1"/>
          </p:cNvSpPr>
          <p:nvPr>
            <p:ph sz="quarter" idx="13"/>
          </p:nvPr>
        </p:nvSpPr>
        <p:spPr/>
        <p:txBody>
          <a:bodyPr>
            <a:normAutofit fontScale="92500"/>
          </a:bodyPr>
          <a:lstStyle/>
          <a:p>
            <a:r>
              <a:rPr lang="en-US" dirty="0" smtClean="0"/>
              <a:t>Investigative reporters uncover facts and write articles that expose waste, wrongdoing, mismanagement, fraud, conflict of interest and abuse of authority. The stories promote change and reform.</a:t>
            </a:r>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29201" y="1905000"/>
            <a:ext cx="3200399" cy="3352800"/>
          </a:xfrm>
        </p:spPr>
      </p:pic>
    </p:spTree>
    <p:extLst>
      <p:ext uri="{BB962C8B-B14F-4D97-AF65-F5344CB8AC3E}">
        <p14:creationId xmlns:p14="http://schemas.microsoft.com/office/powerpoint/2010/main" val="254986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Identify efforts already made to solve the problem</a:t>
            </a:r>
            <a:endParaRPr lang="en-US" dirty="0"/>
          </a:p>
        </p:txBody>
      </p:sp>
      <p:sp>
        <p:nvSpPr>
          <p:cNvPr id="3" name="Content Placeholder 2"/>
          <p:cNvSpPr>
            <a:spLocks noGrp="1"/>
          </p:cNvSpPr>
          <p:nvPr>
            <p:ph sz="quarter" idx="13"/>
          </p:nvPr>
        </p:nvSpPr>
        <p:spPr/>
        <p:txBody>
          <a:bodyPr>
            <a:normAutofit fontScale="85000" lnSpcReduction="20000"/>
          </a:bodyPr>
          <a:lstStyle/>
          <a:p>
            <a:pPr marL="0" indent="0">
              <a:buNone/>
            </a:pPr>
            <a:r>
              <a:rPr lang="en-US" sz="3200" dirty="0" smtClean="0"/>
              <a:t>Identify efforts made by various actors to solve the problem: those involved in dealing with it. Find out how they have failed in solving the problem. You don’t just criticize, but acknowledge efforts.</a:t>
            </a:r>
            <a:endParaRPr lang="en-US" sz="32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64075" y="2282329"/>
            <a:ext cx="3200400" cy="3279179"/>
          </a:xfrm>
        </p:spPr>
      </p:pic>
    </p:spTree>
    <p:extLst>
      <p:ext uri="{BB962C8B-B14F-4D97-AF65-F5344CB8AC3E}">
        <p14:creationId xmlns:p14="http://schemas.microsoft.com/office/powerpoint/2010/main" val="3355270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Who has ever solved a similar problem?</a:t>
            </a:r>
            <a:endParaRPr lang="en-US"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8575" y="2322512"/>
            <a:ext cx="3200400" cy="3200400"/>
          </a:xfrm>
        </p:spPr>
      </p:pic>
      <p:sp>
        <p:nvSpPr>
          <p:cNvPr id="4" name="Content Placeholder 3"/>
          <p:cNvSpPr>
            <a:spLocks noGrp="1"/>
          </p:cNvSpPr>
          <p:nvPr>
            <p:ph sz="quarter" idx="14"/>
          </p:nvPr>
        </p:nvSpPr>
        <p:spPr/>
        <p:txBody>
          <a:bodyPr>
            <a:normAutofit lnSpcReduction="10000"/>
          </a:bodyPr>
          <a:lstStyle/>
          <a:p>
            <a:pPr marL="0" indent="0">
              <a:buNone/>
            </a:pPr>
            <a:r>
              <a:rPr lang="en-US" dirty="0" smtClean="0"/>
              <a:t> Who has solved the problem? Find out how. Most times there are peoples who have solved the problem in the country or outside the country. To what extent did they do it, and under what climate?</a:t>
            </a:r>
            <a:endParaRPr lang="en-US" dirty="0"/>
          </a:p>
        </p:txBody>
      </p:sp>
    </p:spTree>
    <p:extLst>
      <p:ext uri="{BB962C8B-B14F-4D97-AF65-F5344CB8AC3E}">
        <p14:creationId xmlns:p14="http://schemas.microsoft.com/office/powerpoint/2010/main" val="3401602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Talk to Experts </a:t>
            </a:r>
            <a:endParaRPr lang="en-US" dirty="0"/>
          </a:p>
        </p:txBody>
      </p:sp>
      <p:sp>
        <p:nvSpPr>
          <p:cNvPr id="3" name="Content Placeholder 2"/>
          <p:cNvSpPr>
            <a:spLocks noGrp="1"/>
          </p:cNvSpPr>
          <p:nvPr>
            <p:ph sz="quarter" idx="13"/>
          </p:nvPr>
        </p:nvSpPr>
        <p:spPr/>
        <p:txBody>
          <a:bodyPr>
            <a:normAutofit fontScale="92500"/>
          </a:bodyPr>
          <a:lstStyle/>
          <a:p>
            <a:pPr marL="0" indent="0">
              <a:buNone/>
            </a:pPr>
            <a:r>
              <a:rPr lang="en-US" sz="4000" dirty="0" smtClean="0"/>
              <a:t>Talk to experts in the sector to find out other approaches to solving the problem</a:t>
            </a:r>
            <a:endParaRPr lang="en-US" sz="40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64075" y="2300383"/>
            <a:ext cx="3200400" cy="3243072"/>
          </a:xfrm>
        </p:spPr>
      </p:pic>
    </p:spTree>
    <p:extLst>
      <p:ext uri="{BB962C8B-B14F-4D97-AF65-F5344CB8AC3E}">
        <p14:creationId xmlns:p14="http://schemas.microsoft.com/office/powerpoint/2010/main" val="562760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State the way forward</a:t>
            </a:r>
            <a:endParaRPr lang="en-US" dirty="0"/>
          </a:p>
        </p:txBody>
      </p:sp>
      <p:sp>
        <p:nvSpPr>
          <p:cNvPr id="3" name="Content Placeholder 2"/>
          <p:cNvSpPr>
            <a:spLocks noGrp="1"/>
          </p:cNvSpPr>
          <p:nvPr>
            <p:ph sz="quarter" idx="13"/>
          </p:nvPr>
        </p:nvSpPr>
        <p:spPr/>
        <p:txBody>
          <a:bodyPr>
            <a:normAutofit fontScale="92500"/>
          </a:bodyPr>
          <a:lstStyle/>
          <a:p>
            <a:r>
              <a:rPr lang="en-US" dirty="0" smtClean="0"/>
              <a:t>A solutions story is emphatic about what next steps must be taken by who and how, in order to get rid of the social problem. You don’t just present the diverse views and leave a jigsaw to the reader to solve. </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2057401"/>
            <a:ext cx="3750130" cy="2971800"/>
          </a:xfrm>
        </p:spPr>
      </p:pic>
    </p:spTree>
    <p:extLst>
      <p:ext uri="{BB962C8B-B14F-4D97-AF65-F5344CB8AC3E}">
        <p14:creationId xmlns:p14="http://schemas.microsoft.com/office/powerpoint/2010/main" val="3639734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or Solutions?</a:t>
            </a:r>
            <a:endParaRPr lang="en-US" dirty="0"/>
          </a:p>
        </p:txBody>
      </p:sp>
      <p:sp>
        <p:nvSpPr>
          <p:cNvPr id="3" name="Content Placeholder 2"/>
          <p:cNvSpPr>
            <a:spLocks noGrp="1"/>
          </p:cNvSpPr>
          <p:nvPr>
            <p:ph sz="quarter" idx="13"/>
          </p:nvPr>
        </p:nvSpPr>
        <p:spPr/>
        <p:txBody>
          <a:bodyPr/>
          <a:lstStyle/>
          <a:p>
            <a:r>
              <a:rPr lang="en-US" u="sng" dirty="0" smtClean="0"/>
              <a:t>Investigative</a:t>
            </a:r>
          </a:p>
          <a:p>
            <a:r>
              <a:rPr lang="en-US" dirty="0" smtClean="0"/>
              <a:t>Expose wrong doers</a:t>
            </a:r>
          </a:p>
          <a:p>
            <a:r>
              <a:rPr lang="en-US" dirty="0" smtClean="0"/>
              <a:t>Accountability</a:t>
            </a:r>
          </a:p>
          <a:p>
            <a:r>
              <a:rPr lang="en-US" dirty="0" smtClean="0"/>
              <a:t>In-depth</a:t>
            </a:r>
          </a:p>
          <a:p>
            <a:r>
              <a:rPr lang="en-US" dirty="0" smtClean="0"/>
              <a:t>Multiples sources</a:t>
            </a:r>
          </a:p>
          <a:p>
            <a:r>
              <a:rPr lang="en-US" dirty="0" smtClean="0"/>
              <a:t>Multiple Evidence</a:t>
            </a:r>
          </a:p>
          <a:p>
            <a:r>
              <a:rPr lang="en-US" dirty="0" smtClean="0"/>
              <a:t>Data, data, data</a:t>
            </a:r>
          </a:p>
          <a:p>
            <a:endParaRPr lang="en-US" u="sng" dirty="0" smtClean="0"/>
          </a:p>
          <a:p>
            <a:endParaRPr lang="en-US" dirty="0"/>
          </a:p>
        </p:txBody>
      </p:sp>
      <p:sp>
        <p:nvSpPr>
          <p:cNvPr id="4" name="Content Placeholder 3"/>
          <p:cNvSpPr>
            <a:spLocks noGrp="1"/>
          </p:cNvSpPr>
          <p:nvPr>
            <p:ph sz="quarter" idx="14"/>
          </p:nvPr>
        </p:nvSpPr>
        <p:spPr/>
        <p:txBody>
          <a:bodyPr>
            <a:normAutofit lnSpcReduction="10000"/>
          </a:bodyPr>
          <a:lstStyle/>
          <a:p>
            <a:r>
              <a:rPr lang="en-US" u="sng" dirty="0" smtClean="0"/>
              <a:t>Solutions</a:t>
            </a:r>
          </a:p>
          <a:p>
            <a:r>
              <a:rPr lang="en-US" dirty="0" smtClean="0"/>
              <a:t>Identify social problem</a:t>
            </a:r>
          </a:p>
          <a:p>
            <a:r>
              <a:rPr lang="en-US" dirty="0" smtClean="0"/>
              <a:t>State the gravity of it</a:t>
            </a:r>
          </a:p>
          <a:p>
            <a:r>
              <a:rPr lang="en-US" dirty="0" smtClean="0"/>
              <a:t>Generating heat</a:t>
            </a:r>
          </a:p>
          <a:p>
            <a:r>
              <a:rPr lang="en-US" dirty="0" smtClean="0"/>
              <a:t>Look for models</a:t>
            </a:r>
          </a:p>
          <a:p>
            <a:r>
              <a:rPr lang="en-US" dirty="0" smtClean="0"/>
              <a:t>Look for experts</a:t>
            </a:r>
          </a:p>
          <a:p>
            <a:r>
              <a:rPr lang="en-US" dirty="0" smtClean="0"/>
              <a:t>Prescribe the way forward</a:t>
            </a:r>
          </a:p>
          <a:p>
            <a:endParaRPr lang="en-US" u="sng" dirty="0"/>
          </a:p>
        </p:txBody>
      </p:sp>
    </p:spTree>
    <p:extLst>
      <p:ext uri="{BB962C8B-B14F-4D97-AF65-F5344CB8AC3E}">
        <p14:creationId xmlns:p14="http://schemas.microsoft.com/office/powerpoint/2010/main" val="423791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Reporting</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400" y="2133600"/>
            <a:ext cx="3733800" cy="3429000"/>
          </a:xfrm>
        </p:spPr>
      </p:pic>
      <p:sp>
        <p:nvSpPr>
          <p:cNvPr id="4" name="Content Placeholder 3"/>
          <p:cNvSpPr>
            <a:spLocks noGrp="1"/>
          </p:cNvSpPr>
          <p:nvPr>
            <p:ph sz="quarter" idx="14"/>
          </p:nvPr>
        </p:nvSpPr>
        <p:spPr/>
        <p:txBody>
          <a:bodyPr>
            <a:normAutofit fontScale="85000" lnSpcReduction="10000"/>
          </a:bodyPr>
          <a:lstStyle/>
          <a:p>
            <a:r>
              <a:rPr lang="en-US" dirty="0" smtClean="0"/>
              <a:t>Uncovering something somebody wants to keep secret.</a:t>
            </a:r>
          </a:p>
          <a:p>
            <a:r>
              <a:rPr lang="en-US" dirty="0" smtClean="0"/>
              <a:t>Investigative journalists are prepared to look beyond what is conventionally acceptable, behind the interpretations of events provided for us by authority and the authoritative</a:t>
            </a:r>
            <a:endParaRPr lang="en-US" dirty="0"/>
          </a:p>
        </p:txBody>
      </p:sp>
    </p:spTree>
    <p:extLst>
      <p:ext uri="{BB962C8B-B14F-4D97-AF65-F5344CB8AC3E}">
        <p14:creationId xmlns:p14="http://schemas.microsoft.com/office/powerpoint/2010/main" val="279775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Interest</a:t>
            </a:r>
            <a:endParaRPr lang="en-US" dirty="0"/>
          </a:p>
        </p:txBody>
      </p:sp>
      <p:sp>
        <p:nvSpPr>
          <p:cNvPr id="3" name="Content Placeholder 2"/>
          <p:cNvSpPr>
            <a:spLocks noGrp="1"/>
          </p:cNvSpPr>
          <p:nvPr>
            <p:ph sz="quarter" idx="13"/>
          </p:nvPr>
        </p:nvSpPr>
        <p:spPr/>
        <p:txBody>
          <a:bodyPr/>
          <a:lstStyle/>
          <a:p>
            <a:r>
              <a:rPr lang="en-US" dirty="0" smtClean="0"/>
              <a:t>It’s a crucial duty of journalists to serve </a:t>
            </a:r>
            <a:r>
              <a:rPr lang="en-US" dirty="0" smtClean="0">
                <a:solidFill>
                  <a:srgbClr val="FF0000"/>
                </a:solidFill>
              </a:rPr>
              <a:t>public interest </a:t>
            </a:r>
            <a:r>
              <a:rPr lang="en-US" dirty="0" smtClean="0"/>
              <a:t>by acting as a watchdog on government, business, education, health, environment, safety and other institutions.</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72000" y="2362200"/>
            <a:ext cx="3388468" cy="2895600"/>
          </a:xfrm>
        </p:spPr>
      </p:pic>
    </p:spTree>
    <p:extLst>
      <p:ext uri="{BB962C8B-B14F-4D97-AF65-F5344CB8AC3E}">
        <p14:creationId xmlns:p14="http://schemas.microsoft.com/office/powerpoint/2010/main" val="107077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Interest</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The public expects journalists to expose rot and corruption. Government, business organizations, lawmakers, traditional institutions are waiting for journalists to expose corruption. Publicity is the antidote to corruption</a:t>
            </a:r>
            <a:endParaRPr lang="en-US" dirty="0"/>
          </a:p>
        </p:txBody>
      </p:sp>
      <p:sp>
        <p:nvSpPr>
          <p:cNvPr id="4" name="Content Placeholder 3"/>
          <p:cNvSpPr>
            <a:spLocks noGrp="1"/>
          </p:cNvSpPr>
          <p:nvPr>
            <p:ph sz="quarter" idx="14"/>
          </p:nvPr>
        </p:nvSpPr>
        <p:spPr/>
        <p:txBody>
          <a:bodyPr/>
          <a:lstStyle/>
          <a:p>
            <a:endParaRPr lang="en-US" dirty="0"/>
          </a:p>
        </p:txBody>
      </p:sp>
      <p:sp>
        <p:nvSpPr>
          <p:cNvPr id="5" name="Rectangular Callout 4"/>
          <p:cNvSpPr/>
          <p:nvPr/>
        </p:nvSpPr>
        <p:spPr>
          <a:xfrm>
            <a:off x="4876800" y="2743200"/>
            <a:ext cx="2895600" cy="2514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56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Ideas?</a:t>
            </a:r>
            <a:endParaRPr lang="en-US" dirty="0"/>
          </a:p>
        </p:txBody>
      </p:sp>
      <p:sp>
        <p:nvSpPr>
          <p:cNvPr id="3" name="Content Placeholder 2"/>
          <p:cNvSpPr>
            <a:spLocks noGrp="1"/>
          </p:cNvSpPr>
          <p:nvPr>
            <p:ph idx="1"/>
          </p:nvPr>
        </p:nvSpPr>
        <p:spPr/>
        <p:txBody>
          <a:bodyPr>
            <a:normAutofit fontScale="92500"/>
          </a:bodyPr>
          <a:lstStyle/>
          <a:p>
            <a:r>
              <a:rPr lang="en-GB" dirty="0"/>
              <a:t>Your own experience</a:t>
            </a:r>
          </a:p>
          <a:p>
            <a:r>
              <a:rPr lang="en-GB" dirty="0"/>
              <a:t>Experience of friends and family</a:t>
            </a:r>
          </a:p>
          <a:p>
            <a:r>
              <a:rPr lang="en-GB" dirty="0"/>
              <a:t>Roadside radio – gossips and anecdotes of street traders, taxi drivers and passengers</a:t>
            </a:r>
          </a:p>
          <a:p>
            <a:r>
              <a:rPr lang="en-GB" dirty="0" err="1"/>
              <a:t>Whistleblowers</a:t>
            </a:r>
            <a:r>
              <a:rPr lang="en-GB" dirty="0"/>
              <a:t>; complainants</a:t>
            </a:r>
          </a:p>
          <a:p>
            <a:r>
              <a:rPr lang="en-GB" dirty="0"/>
              <a:t>Local newspaper reports</a:t>
            </a:r>
          </a:p>
          <a:p>
            <a:r>
              <a:rPr lang="en-GB" dirty="0"/>
              <a:t>Follow-up stories</a:t>
            </a:r>
          </a:p>
          <a:p>
            <a:r>
              <a:rPr lang="en-GB" dirty="0"/>
              <a:t>Reading and surfing the web: what similar stories to the ones who have read can you do</a:t>
            </a:r>
            <a:r>
              <a:rPr lang="en-GB" dirty="0" smtClean="0"/>
              <a:t>?</a:t>
            </a:r>
            <a:endParaRPr lang="en-GB" dirty="0"/>
          </a:p>
        </p:txBody>
      </p:sp>
    </p:spTree>
    <p:extLst>
      <p:ext uri="{BB962C8B-B14F-4D97-AF65-F5344CB8AC3E}">
        <p14:creationId xmlns:p14="http://schemas.microsoft.com/office/powerpoint/2010/main" val="264596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Ideas?</a:t>
            </a:r>
            <a:endParaRPr lang="en-US" dirty="0"/>
          </a:p>
        </p:txBody>
      </p:sp>
      <p:sp>
        <p:nvSpPr>
          <p:cNvPr id="3" name="Content Placeholder 2"/>
          <p:cNvSpPr>
            <a:spLocks noGrp="1"/>
          </p:cNvSpPr>
          <p:nvPr>
            <p:ph idx="1"/>
          </p:nvPr>
        </p:nvSpPr>
        <p:spPr/>
        <p:txBody>
          <a:bodyPr/>
          <a:lstStyle/>
          <a:p>
            <a:r>
              <a:rPr lang="en-GB" dirty="0"/>
              <a:t>Checking public information: When there is a press release about events, persons, policies, is it possible to dig deeper into the background of the people/issues?</a:t>
            </a:r>
          </a:p>
          <a:p>
            <a:r>
              <a:rPr lang="en-GB" dirty="0"/>
              <a:t>A tip off – ‘leak journalism’</a:t>
            </a:r>
          </a:p>
          <a:p>
            <a:r>
              <a:rPr lang="en-GB" dirty="0"/>
              <a:t>Government documents: budgets, gazettes, annual reports, investigative panel reports, , </a:t>
            </a:r>
            <a:r>
              <a:rPr lang="en-GB" dirty="0" err="1"/>
              <a:t>etc</a:t>
            </a:r>
            <a:endParaRPr lang="en-GB" dirty="0"/>
          </a:p>
          <a:p>
            <a:endParaRPr lang="en-US" dirty="0"/>
          </a:p>
          <a:p>
            <a:endParaRPr lang="en-US" dirty="0"/>
          </a:p>
        </p:txBody>
      </p:sp>
    </p:spTree>
    <p:extLst>
      <p:ext uri="{BB962C8B-B14F-4D97-AF65-F5344CB8AC3E}">
        <p14:creationId xmlns:p14="http://schemas.microsoft.com/office/powerpoint/2010/main" val="375498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It’s scientific</a:t>
            </a:r>
            <a:endParaRPr lang="en-US" dirty="0"/>
          </a:p>
        </p:txBody>
      </p:sp>
      <p:sp>
        <p:nvSpPr>
          <p:cNvPr id="7" name="Rectangle 6"/>
          <p:cNvSpPr/>
          <p:nvPr/>
        </p:nvSpPr>
        <p:spPr>
          <a:xfrm>
            <a:off x="1295400" y="1443841"/>
            <a:ext cx="5867400" cy="3416320"/>
          </a:xfrm>
          <a:prstGeom prst="rect">
            <a:avLst/>
          </a:prstGeom>
        </p:spPr>
        <p:txBody>
          <a:bodyPr wrap="square">
            <a:spAutoFit/>
          </a:bodyPr>
          <a:lstStyle/>
          <a:p>
            <a:r>
              <a:rPr lang="en-US" dirty="0" smtClean="0"/>
              <a:t>An investigative story must be </a:t>
            </a:r>
            <a:r>
              <a:rPr lang="en-US" dirty="0" smtClean="0">
                <a:solidFill>
                  <a:srgbClr val="FF0000"/>
                </a:solidFill>
              </a:rPr>
              <a:t>scientific</a:t>
            </a:r>
            <a:r>
              <a:rPr lang="en-US" dirty="0" smtClean="0"/>
              <a:t>. How?</a:t>
            </a:r>
          </a:p>
          <a:p>
            <a:r>
              <a:rPr lang="en-US" dirty="0" smtClean="0"/>
              <a:t>There is </a:t>
            </a:r>
            <a:r>
              <a:rPr lang="en-US" dirty="0" smtClean="0">
                <a:solidFill>
                  <a:srgbClr val="FF0000"/>
                </a:solidFill>
              </a:rPr>
              <a:t>the story idea </a:t>
            </a:r>
            <a:r>
              <a:rPr lang="en-US" dirty="0" smtClean="0"/>
              <a:t>(from documents, radio, beer </a:t>
            </a:r>
            <a:r>
              <a:rPr lang="en-US" dirty="0" err="1" smtClean="0"/>
              <a:t>parlour</a:t>
            </a:r>
            <a:r>
              <a:rPr lang="en-US" dirty="0" smtClean="0"/>
              <a:t>, parliamentary debate, etc.)</a:t>
            </a:r>
          </a:p>
          <a:p>
            <a:r>
              <a:rPr lang="en-US" dirty="0" smtClean="0"/>
              <a:t>You form your </a:t>
            </a:r>
            <a:r>
              <a:rPr lang="en-US" dirty="0" smtClean="0">
                <a:solidFill>
                  <a:srgbClr val="FF0000"/>
                </a:solidFill>
              </a:rPr>
              <a:t>hypothesis</a:t>
            </a:r>
            <a:r>
              <a:rPr lang="en-US" dirty="0" smtClean="0"/>
              <a:t> of what you need to find out and how</a:t>
            </a:r>
          </a:p>
          <a:p>
            <a:r>
              <a:rPr lang="en-US" dirty="0" smtClean="0"/>
              <a:t>You study what others have written about the story you’re working on (like </a:t>
            </a:r>
            <a:r>
              <a:rPr lang="en-US" dirty="0" smtClean="0">
                <a:solidFill>
                  <a:srgbClr val="FF0000"/>
                </a:solidFill>
              </a:rPr>
              <a:t>Literature Review)</a:t>
            </a:r>
          </a:p>
          <a:p>
            <a:r>
              <a:rPr lang="en-US" dirty="0" smtClean="0"/>
              <a:t>Talk to </a:t>
            </a:r>
            <a:r>
              <a:rPr lang="en-US" dirty="0" smtClean="0">
                <a:solidFill>
                  <a:srgbClr val="FF0000"/>
                </a:solidFill>
              </a:rPr>
              <a:t>Experts</a:t>
            </a:r>
          </a:p>
          <a:p>
            <a:r>
              <a:rPr lang="en-US" dirty="0" smtClean="0">
                <a:solidFill>
                  <a:srgbClr val="FF0000"/>
                </a:solidFill>
              </a:rPr>
              <a:t>Go There</a:t>
            </a:r>
            <a:r>
              <a:rPr lang="en-US" dirty="0" smtClean="0"/>
              <a:t>: Enter the field to find out things for yourself.</a:t>
            </a:r>
          </a:p>
          <a:p>
            <a:r>
              <a:rPr lang="en-US" dirty="0" smtClean="0"/>
              <a:t>What did you </a:t>
            </a:r>
            <a:r>
              <a:rPr lang="en-US" dirty="0" smtClean="0">
                <a:solidFill>
                  <a:srgbClr val="FF0000"/>
                </a:solidFill>
              </a:rPr>
              <a:t>uncover</a:t>
            </a:r>
            <a:r>
              <a:rPr lang="en-US" dirty="0" smtClean="0"/>
              <a:t>? What is new? What is the </a:t>
            </a:r>
            <a:r>
              <a:rPr lang="en-US" dirty="0" smtClean="0">
                <a:solidFill>
                  <a:srgbClr val="FF0000"/>
                </a:solidFill>
              </a:rPr>
              <a:t>evidence</a:t>
            </a:r>
            <a:r>
              <a:rPr lang="en-US" dirty="0" smtClean="0"/>
              <a:t> of what you claimed to have discovered?</a:t>
            </a:r>
          </a:p>
          <a:p>
            <a:endParaRPr lang="en-US" dirty="0"/>
          </a:p>
        </p:txBody>
      </p:sp>
    </p:spTree>
    <p:extLst>
      <p:ext uri="{BB962C8B-B14F-4D97-AF65-F5344CB8AC3E}">
        <p14:creationId xmlns:p14="http://schemas.microsoft.com/office/powerpoint/2010/main" val="7152456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228</TotalTime>
  <Words>1729</Words>
  <Application>Microsoft Office PowerPoint</Application>
  <PresentationFormat>On-screen Show (4:3)</PresentationFormat>
  <Paragraphs>145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Pushpin</vt:lpstr>
      <vt:lpstr>INVESTIGATIVE REPORTING</vt:lpstr>
      <vt:lpstr>What is Investigative Reporting?</vt:lpstr>
      <vt:lpstr>Investigative Reporting</vt:lpstr>
      <vt:lpstr>Investigative Reporting</vt:lpstr>
      <vt:lpstr>Public Interest</vt:lpstr>
      <vt:lpstr>Public Interest</vt:lpstr>
      <vt:lpstr>Story Ideas?</vt:lpstr>
      <vt:lpstr>Story Ideas?</vt:lpstr>
      <vt:lpstr>It’s scientific</vt:lpstr>
      <vt:lpstr>CSOs, JOURNALISTS AS ANTI-CORRUPTION PARTNERS</vt:lpstr>
      <vt:lpstr>Anti-Corruption Roles of CSO</vt:lpstr>
      <vt:lpstr>MEDIA &amp; ANTI-CORRUPTION</vt:lpstr>
      <vt:lpstr>ENGAGING THE MEDIA</vt:lpstr>
      <vt:lpstr>Collaboration</vt:lpstr>
      <vt:lpstr>Collaboration</vt:lpstr>
      <vt:lpstr>Support for media</vt:lpstr>
      <vt:lpstr>Support for media</vt:lpstr>
      <vt:lpstr>Your Press Release</vt:lpstr>
      <vt:lpstr>Understanding the Newsroom</vt:lpstr>
      <vt:lpstr>Beyond the Press Statement</vt:lpstr>
      <vt:lpstr>What is Solutions Journalism?</vt:lpstr>
      <vt:lpstr>Origin</vt:lpstr>
      <vt:lpstr>Solutions Journalism</vt:lpstr>
      <vt:lpstr>Solutions Journalism</vt:lpstr>
      <vt:lpstr>Solutions Journalism</vt:lpstr>
      <vt:lpstr>7 Steps to Writing a Solutions-based story</vt:lpstr>
      <vt:lpstr>1. Identify a social problem</vt:lpstr>
      <vt:lpstr>2. How does it affect the people?</vt:lpstr>
      <vt:lpstr>3. Gather relevant data</vt:lpstr>
      <vt:lpstr>4. Identify efforts already made to solve the problem</vt:lpstr>
      <vt:lpstr>5. Who has ever solved a similar problem?</vt:lpstr>
      <vt:lpstr>6. Talk to Experts </vt:lpstr>
      <vt:lpstr>7. State the way forward</vt:lpstr>
      <vt:lpstr>Investigative or Solutions?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POWER SECTOR</dc:title>
  <dc:creator>Windows User</dc:creator>
  <cp:lastModifiedBy>user</cp:lastModifiedBy>
  <cp:revision>80</cp:revision>
  <dcterms:created xsi:type="dcterms:W3CDTF">2017-09-06T13:45:16Z</dcterms:created>
  <dcterms:modified xsi:type="dcterms:W3CDTF">2018-04-09T11:10:35Z</dcterms:modified>
</cp:coreProperties>
</file>