
<file path=[Content_Types].xml><?xml version="1.0" encoding="utf-8"?>
<Types xmlns="http://schemas.openxmlformats.org/package/2006/content-types">
  <Default Extension="xml" ContentType="application/xml"/>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2"/>
  </p:notesMasterIdLst>
  <p:sldIdLst>
    <p:sldId id="256" r:id="rId2"/>
    <p:sldId id="294" r:id="rId3"/>
    <p:sldId id="268" r:id="rId4"/>
    <p:sldId id="267" r:id="rId5"/>
    <p:sldId id="266" r:id="rId6"/>
    <p:sldId id="298" r:id="rId7"/>
    <p:sldId id="296" r:id="rId8"/>
    <p:sldId id="295" r:id="rId9"/>
    <p:sldId id="269" r:id="rId10"/>
    <p:sldId id="290" r:id="rId11"/>
    <p:sldId id="280" r:id="rId12"/>
    <p:sldId id="283" r:id="rId13"/>
    <p:sldId id="282" r:id="rId14"/>
    <p:sldId id="285" r:id="rId15"/>
    <p:sldId id="284" r:id="rId16"/>
    <p:sldId id="270" r:id="rId17"/>
    <p:sldId id="299" r:id="rId18"/>
    <p:sldId id="277" r:id="rId19"/>
    <p:sldId id="273" r:id="rId20"/>
    <p:sldId id="272"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958"/>
    <p:restoredTop sz="94765"/>
  </p:normalViewPr>
  <p:slideViewPr>
    <p:cSldViewPr snapToGrid="0" snapToObjects="1">
      <p:cViewPr varScale="1">
        <p:scale>
          <a:sx n="108" d="100"/>
          <a:sy n="108" d="100"/>
        </p:scale>
        <p:origin x="1184"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837EDEE-0DF8-4D43-AAB4-04565FE4CE42}" type="datetimeFigureOut">
              <a:rPr lang="en-US" smtClean="0"/>
              <a:t>4/5/19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2E96581-29BC-2B40-9CCE-C3F9E1B13366}" type="slidenum">
              <a:rPr lang="en-US" smtClean="0"/>
              <a:t>‹#›</a:t>
            </a:fld>
            <a:endParaRPr lang="en-US"/>
          </a:p>
        </p:txBody>
      </p:sp>
    </p:spTree>
    <p:extLst>
      <p:ext uri="{BB962C8B-B14F-4D97-AF65-F5344CB8AC3E}">
        <p14:creationId xmlns:p14="http://schemas.microsoft.com/office/powerpoint/2010/main" val="17311211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g55e082eb3f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 name="Google Shape;104;g55e082eb3f_0_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5" name="Google Shape;105;g55e082eb3f_0_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3</a:t>
            </a:fld>
            <a:endParaRPr/>
          </a:p>
        </p:txBody>
      </p:sp>
    </p:spTree>
    <p:extLst>
      <p:ext uri="{BB962C8B-B14F-4D97-AF65-F5344CB8AC3E}">
        <p14:creationId xmlns:p14="http://schemas.microsoft.com/office/powerpoint/2010/main" val="2095313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1" name="Google Shape;111;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2" name="Google Shape;112;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4</a:t>
            </a:fld>
            <a:endParaRPr/>
          </a:p>
        </p:txBody>
      </p:sp>
    </p:spTree>
    <p:extLst>
      <p:ext uri="{BB962C8B-B14F-4D97-AF65-F5344CB8AC3E}">
        <p14:creationId xmlns:p14="http://schemas.microsoft.com/office/powerpoint/2010/main" val="15553937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1" name="Google Shape;91;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600"/>
              <a:buFont typeface="Calibri"/>
              <a:buNone/>
            </a:pPr>
            <a:endParaRPr sz="1600" b="1"/>
          </a:p>
        </p:txBody>
      </p:sp>
      <p:sp>
        <p:nvSpPr>
          <p:cNvPr id="92" name="Google Shape;92;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5</a:t>
            </a:fld>
            <a:endParaRPr/>
          </a:p>
        </p:txBody>
      </p:sp>
    </p:spTree>
    <p:extLst>
      <p:ext uri="{BB962C8B-B14F-4D97-AF65-F5344CB8AC3E}">
        <p14:creationId xmlns:p14="http://schemas.microsoft.com/office/powerpoint/2010/main" val="8451890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55e082eb3f_0_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55e082eb3f_0_6: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sz="2400"/>
              <a:t>*The Elements of Journalism, Three Rivers Press, New York, 2014</a:t>
            </a:r>
            <a:endParaRPr sz="2400"/>
          </a:p>
        </p:txBody>
      </p:sp>
      <p:sp>
        <p:nvSpPr>
          <p:cNvPr id="119" name="Google Shape;119;g55e082eb3f_0_6: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9</a:t>
            </a:fld>
            <a:endParaRPr/>
          </a:p>
        </p:txBody>
      </p:sp>
    </p:spTree>
    <p:extLst>
      <p:ext uri="{BB962C8B-B14F-4D97-AF65-F5344CB8AC3E}">
        <p14:creationId xmlns:p14="http://schemas.microsoft.com/office/powerpoint/2010/main" val="14358366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9" name="Google Shape;139;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614968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5" name="Google Shape;145;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0711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p1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7" name="Google Shape;187;p1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194572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p1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1" name="Google Shape;181;p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698567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4/5/19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dirty="0"/>
              <a:pPr/>
              <a:t>4/5/19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4/5/19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4/5/19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4/5/19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4/5/19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4/5/19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4/5/19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4/5/19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4/5/19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4/5/19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4/5/19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4/5/19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4/5/19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4/5/19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4/5/19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4/5/19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4/5/19</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1" y="685798"/>
            <a:ext cx="9418255" cy="2057401"/>
          </a:xfrm>
        </p:spPr>
        <p:txBody>
          <a:bodyPr>
            <a:noAutofit/>
          </a:bodyPr>
          <a:lstStyle/>
          <a:p>
            <a:r>
              <a:rPr lang="en-US" sz="5400" b="1" dirty="0" smtClean="0">
                <a:solidFill>
                  <a:srgbClr val="FF0000"/>
                </a:solidFill>
              </a:rPr>
              <a:t/>
            </a:r>
            <a:br>
              <a:rPr lang="en-US" sz="5400" b="1" dirty="0" smtClean="0">
                <a:solidFill>
                  <a:srgbClr val="FF0000"/>
                </a:solidFill>
              </a:rPr>
            </a:br>
            <a:r>
              <a:rPr lang="en-US" sz="5400" b="1" dirty="0">
                <a:solidFill>
                  <a:srgbClr val="FF0000"/>
                </a:solidFill>
              </a:rPr>
              <a:t/>
            </a:r>
            <a:br>
              <a:rPr lang="en-US" sz="5400" b="1" dirty="0">
                <a:solidFill>
                  <a:srgbClr val="FF0000"/>
                </a:solidFill>
              </a:rPr>
            </a:br>
            <a:r>
              <a:rPr lang="en-US" sz="5400" b="1" dirty="0" smtClean="0">
                <a:solidFill>
                  <a:srgbClr val="FF0000"/>
                </a:solidFill>
              </a:rPr>
              <a:t/>
            </a:r>
            <a:br>
              <a:rPr lang="en-US" sz="5400" b="1" dirty="0" smtClean="0">
                <a:solidFill>
                  <a:srgbClr val="FF0000"/>
                </a:solidFill>
              </a:rPr>
            </a:br>
            <a:r>
              <a:rPr lang="en-US" sz="5400" b="1" dirty="0">
                <a:solidFill>
                  <a:srgbClr val="FF0000"/>
                </a:solidFill>
              </a:rPr>
              <a:t/>
            </a:r>
            <a:br>
              <a:rPr lang="en-US" sz="5400" b="1" dirty="0">
                <a:solidFill>
                  <a:srgbClr val="FF0000"/>
                </a:solidFill>
              </a:rPr>
            </a:br>
            <a:r>
              <a:rPr lang="en-US" sz="4400" b="1" dirty="0" smtClean="0">
                <a:solidFill>
                  <a:srgbClr val="FF0000"/>
                </a:solidFill>
                <a:latin typeface="Cochin" charset="0"/>
                <a:ea typeface="Cochin" charset="0"/>
                <a:cs typeface="Cochin" charset="0"/>
              </a:rPr>
              <a:t>Dynamics of investigative Journalism, truth telling and conflict of interest</a:t>
            </a:r>
            <a:endParaRPr lang="en-US" sz="4400" b="1" dirty="0">
              <a:solidFill>
                <a:srgbClr val="FF0000"/>
              </a:solidFill>
              <a:latin typeface="Cochin" charset="0"/>
              <a:ea typeface="Cochin" charset="0"/>
              <a:cs typeface="Cochin" charset="0"/>
            </a:endParaRPr>
          </a:p>
        </p:txBody>
      </p:sp>
      <p:sp>
        <p:nvSpPr>
          <p:cNvPr id="3" name="Subtitle 2"/>
          <p:cNvSpPr>
            <a:spLocks noGrp="1"/>
          </p:cNvSpPr>
          <p:nvPr>
            <p:ph type="subTitle" idx="1"/>
          </p:nvPr>
        </p:nvSpPr>
        <p:spPr/>
        <p:txBody>
          <a:bodyPr>
            <a:normAutofit lnSpcReduction="10000"/>
          </a:bodyPr>
          <a:lstStyle/>
          <a:p>
            <a:r>
              <a:rPr lang="en-US" sz="3600" b="1" dirty="0" smtClean="0">
                <a:solidFill>
                  <a:schemeClr val="bg1"/>
                </a:solidFill>
                <a:latin typeface="Cochin" charset="0"/>
                <a:ea typeface="Cochin" charset="0"/>
                <a:cs typeface="Cochin" charset="0"/>
              </a:rPr>
              <a:t>Dapo Olorunyomi</a:t>
            </a:r>
          </a:p>
          <a:p>
            <a:r>
              <a:rPr lang="en-US" sz="3600" b="1" dirty="0" smtClean="0">
                <a:solidFill>
                  <a:schemeClr val="bg1"/>
                </a:solidFill>
                <a:latin typeface="Cochin" charset="0"/>
                <a:ea typeface="Cochin" charset="0"/>
                <a:cs typeface="Cochin" charset="0"/>
              </a:rPr>
              <a:t>Publisher, Premium Times</a:t>
            </a:r>
          </a:p>
          <a:p>
            <a:r>
              <a:rPr lang="en-US" sz="3600" b="1" dirty="0" smtClean="0">
                <a:solidFill>
                  <a:schemeClr val="bg1"/>
                </a:solidFill>
                <a:latin typeface="Cochin" charset="0"/>
                <a:ea typeface="Cochin" charset="0"/>
                <a:cs typeface="Cochin" charset="0"/>
              </a:rPr>
              <a:t>8</a:t>
            </a:r>
            <a:r>
              <a:rPr lang="en-US" sz="3600" b="1" baseline="30000" dirty="0" smtClean="0">
                <a:solidFill>
                  <a:schemeClr val="bg1"/>
                </a:solidFill>
                <a:latin typeface="Cochin" charset="0"/>
                <a:ea typeface="Cochin" charset="0"/>
                <a:cs typeface="Cochin" charset="0"/>
              </a:rPr>
              <a:t>th</a:t>
            </a:r>
            <a:r>
              <a:rPr lang="en-US" sz="3600" b="1" dirty="0" smtClean="0">
                <a:solidFill>
                  <a:schemeClr val="bg1"/>
                </a:solidFill>
                <a:latin typeface="Cochin" charset="0"/>
                <a:ea typeface="Cochin" charset="0"/>
                <a:cs typeface="Cochin" charset="0"/>
              </a:rPr>
              <a:t> April, 2019.    Abuja</a:t>
            </a:r>
            <a:endParaRPr lang="en-US" sz="3600" b="1" dirty="0">
              <a:solidFill>
                <a:schemeClr val="bg1"/>
              </a:solidFill>
              <a:latin typeface="Cochin" charset="0"/>
              <a:ea typeface="Cochin" charset="0"/>
              <a:cs typeface="Cochin" charset="0"/>
            </a:endParaRPr>
          </a:p>
        </p:txBody>
      </p:sp>
    </p:spTree>
    <p:extLst>
      <p:ext uri="{BB962C8B-B14F-4D97-AF65-F5344CB8AC3E}">
        <p14:creationId xmlns:p14="http://schemas.microsoft.com/office/powerpoint/2010/main" val="1033793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76938" y="172279"/>
            <a:ext cx="6467061" cy="742122"/>
          </a:xfrm>
        </p:spPr>
        <p:txBody>
          <a:bodyPr>
            <a:normAutofit/>
          </a:bodyPr>
          <a:lstStyle/>
          <a:p>
            <a:pPr algn="ctr"/>
            <a:r>
              <a:rPr lang="en-US" sz="4000" b="1" dirty="0" smtClean="0">
                <a:solidFill>
                  <a:srgbClr val="FF0000"/>
                </a:solidFill>
                <a:latin typeface="Cochin" charset="0"/>
                <a:ea typeface="Cochin" charset="0"/>
                <a:cs typeface="Cochin" charset="0"/>
              </a:rPr>
              <a:t>Hunter lee, still</a:t>
            </a:r>
            <a:endParaRPr lang="en-US" sz="4000" b="1" dirty="0">
              <a:solidFill>
                <a:srgbClr val="FF0000"/>
              </a:solidFill>
              <a:latin typeface="Cochin" charset="0"/>
              <a:ea typeface="Cochin" charset="0"/>
              <a:cs typeface="Cochin" charset="0"/>
            </a:endParaRPr>
          </a:p>
        </p:txBody>
      </p:sp>
      <p:sp>
        <p:nvSpPr>
          <p:cNvPr id="3" name="Content Placeholder 2"/>
          <p:cNvSpPr>
            <a:spLocks noGrp="1"/>
          </p:cNvSpPr>
          <p:nvPr>
            <p:ph idx="1"/>
          </p:nvPr>
        </p:nvSpPr>
        <p:spPr>
          <a:xfrm>
            <a:off x="106016" y="914402"/>
            <a:ext cx="11953461" cy="6042990"/>
          </a:xfrm>
        </p:spPr>
        <p:txBody>
          <a:bodyPr>
            <a:noAutofit/>
          </a:bodyPr>
          <a:lstStyle/>
          <a:p>
            <a:r>
              <a:rPr lang="en-GB" sz="3200" dirty="0"/>
              <a:t> </a:t>
            </a:r>
          </a:p>
          <a:p>
            <a:pPr marL="0" marR="0" lvl="0" indent="0" defTabSz="914400" eaLnBrk="1" fontAlgn="auto" latinLnBrk="0" hangingPunct="1">
              <a:lnSpc>
                <a:spcPct val="100000"/>
              </a:lnSpc>
              <a:spcBef>
                <a:spcPts val="0"/>
              </a:spcBef>
              <a:spcAft>
                <a:spcPts val="0"/>
              </a:spcAft>
              <a:buClrTx/>
              <a:buSzTx/>
              <a:buFontTx/>
              <a:buNone/>
              <a:tabLst/>
              <a:defRPr/>
            </a:pPr>
            <a:r>
              <a:rPr lang="en-US" sz="3200" dirty="0" smtClean="0">
                <a:latin typeface="Cochin" charset="0"/>
                <a:ea typeface="Cochin" charset="0"/>
                <a:cs typeface="Cochin" charset="0"/>
              </a:rPr>
              <a:t>.</a:t>
            </a:r>
            <a:endParaRPr lang="en-US" sz="3200" dirty="0">
              <a:latin typeface="Cochin" charset="0"/>
              <a:ea typeface="Cochin" charset="0"/>
              <a:cs typeface="Cochin" charset="0"/>
            </a:endParaRPr>
          </a:p>
        </p:txBody>
      </p:sp>
      <p:sp>
        <p:nvSpPr>
          <p:cNvPr id="4" name="TextBox 3"/>
          <p:cNvSpPr txBox="1"/>
          <p:nvPr/>
        </p:nvSpPr>
        <p:spPr>
          <a:xfrm>
            <a:off x="264405" y="1143000"/>
            <a:ext cx="11666862" cy="5509200"/>
          </a:xfrm>
          <a:prstGeom prst="rect">
            <a:avLst/>
          </a:prstGeom>
          <a:noFill/>
        </p:spPr>
        <p:txBody>
          <a:bodyPr wrap="square" rtlCol="0">
            <a:spAutoFit/>
          </a:bodyPr>
          <a:lstStyle/>
          <a:p>
            <a:r>
              <a:rPr lang="en-US" sz="4400" dirty="0">
                <a:latin typeface="Cochin" charset="0"/>
                <a:ea typeface="Cochin" charset="0"/>
                <a:cs typeface="Cochin" charset="0"/>
              </a:rPr>
              <a:t> </a:t>
            </a:r>
            <a:r>
              <a:rPr lang="en-GB" sz="4400" b="1" dirty="0">
                <a:latin typeface="Cochin" charset="0"/>
                <a:ea typeface="Cochin" charset="0"/>
                <a:cs typeface="Cochin" charset="0"/>
              </a:rPr>
              <a:t>The dramatic structure of the conventional reportage is not of great importance.  </a:t>
            </a:r>
            <a:endParaRPr lang="en-GB" sz="4400" b="1" dirty="0" smtClean="0">
              <a:latin typeface="Cochin" charset="0"/>
              <a:ea typeface="Cochin" charset="0"/>
              <a:cs typeface="Cochin" charset="0"/>
            </a:endParaRPr>
          </a:p>
          <a:p>
            <a:r>
              <a:rPr lang="en-GB" sz="4400" b="1" dirty="0" smtClean="0">
                <a:latin typeface="Cochin" charset="0"/>
                <a:ea typeface="Cochin" charset="0"/>
                <a:cs typeface="Cochin" charset="0"/>
              </a:rPr>
              <a:t>The </a:t>
            </a:r>
            <a:r>
              <a:rPr lang="en-GB" sz="4400" b="1" dirty="0">
                <a:latin typeface="Cochin" charset="0"/>
                <a:ea typeface="Cochin" charset="0"/>
                <a:cs typeface="Cochin" charset="0"/>
              </a:rPr>
              <a:t>story does not have an end, because the news is </a:t>
            </a:r>
            <a:r>
              <a:rPr lang="en-GB" sz="4400" b="1" dirty="0" smtClean="0">
                <a:latin typeface="Cochin" charset="0"/>
                <a:ea typeface="Cochin" charset="0"/>
                <a:cs typeface="Cochin" charset="0"/>
              </a:rPr>
              <a:t>continuous</a:t>
            </a:r>
            <a:endParaRPr lang="en-US" sz="4400" dirty="0">
              <a:latin typeface="Cochin" charset="0"/>
              <a:ea typeface="Cochin" charset="0"/>
              <a:cs typeface="Cochin" charset="0"/>
            </a:endParaRPr>
          </a:p>
          <a:p>
            <a:r>
              <a:rPr lang="en-GB" sz="4400" b="1" dirty="0">
                <a:solidFill>
                  <a:schemeClr val="bg1"/>
                </a:solidFill>
                <a:latin typeface="Cochin" charset="0"/>
                <a:ea typeface="Cochin" charset="0"/>
                <a:cs typeface="Cochin" charset="0"/>
              </a:rPr>
              <a:t>The dramatic structure of the </a:t>
            </a:r>
            <a:r>
              <a:rPr lang="en-GB" sz="4400" b="1" dirty="0" smtClean="0">
                <a:solidFill>
                  <a:schemeClr val="bg1"/>
                </a:solidFill>
                <a:latin typeface="Cochin" charset="0"/>
                <a:ea typeface="Cochin" charset="0"/>
                <a:cs typeface="Cochin" charset="0"/>
              </a:rPr>
              <a:t>investigative story </a:t>
            </a:r>
            <a:r>
              <a:rPr lang="en-GB" sz="4400" b="1" dirty="0">
                <a:solidFill>
                  <a:schemeClr val="bg1"/>
                </a:solidFill>
                <a:latin typeface="Cochin" charset="0"/>
                <a:ea typeface="Cochin" charset="0"/>
                <a:cs typeface="Cochin" charset="0"/>
              </a:rPr>
              <a:t>is essential to its impact and leads </a:t>
            </a:r>
            <a:endParaRPr lang="en-GB" sz="4400" b="1" dirty="0" smtClean="0">
              <a:solidFill>
                <a:schemeClr val="bg1"/>
              </a:solidFill>
              <a:latin typeface="Cochin" charset="0"/>
              <a:ea typeface="Cochin" charset="0"/>
              <a:cs typeface="Cochin" charset="0"/>
            </a:endParaRPr>
          </a:p>
          <a:p>
            <a:r>
              <a:rPr lang="en-GB" sz="4400" b="1" dirty="0" smtClean="0">
                <a:solidFill>
                  <a:schemeClr val="bg1"/>
                </a:solidFill>
                <a:latin typeface="Cochin" charset="0"/>
                <a:ea typeface="Cochin" charset="0"/>
                <a:cs typeface="Cochin" charset="0"/>
              </a:rPr>
              <a:t>to </a:t>
            </a:r>
            <a:r>
              <a:rPr lang="en-GB" sz="4400" b="1" dirty="0">
                <a:solidFill>
                  <a:schemeClr val="bg1"/>
                </a:solidFill>
                <a:latin typeface="Cochin" charset="0"/>
                <a:ea typeface="Cochin" charset="0"/>
                <a:cs typeface="Cochin" charset="0"/>
              </a:rPr>
              <a:t>a conclusion that is offered by the </a:t>
            </a:r>
            <a:r>
              <a:rPr lang="en-GB" sz="4400" b="1" dirty="0" smtClean="0">
                <a:solidFill>
                  <a:schemeClr val="bg1"/>
                </a:solidFill>
                <a:latin typeface="Cochin" charset="0"/>
                <a:ea typeface="Cochin" charset="0"/>
                <a:cs typeface="Cochin" charset="0"/>
              </a:rPr>
              <a:t>reporter. </a:t>
            </a:r>
            <a:r>
              <a:rPr lang="en-GB" sz="4400" b="1" dirty="0">
                <a:solidFill>
                  <a:schemeClr val="bg1"/>
                </a:solidFill>
                <a:latin typeface="Cochin" charset="0"/>
                <a:ea typeface="Cochin" charset="0"/>
                <a:cs typeface="Cochin" charset="0"/>
              </a:rPr>
              <a:t>or a source</a:t>
            </a:r>
          </a:p>
        </p:txBody>
      </p:sp>
    </p:spTree>
    <p:extLst>
      <p:ext uri="{BB962C8B-B14F-4D97-AF65-F5344CB8AC3E}">
        <p14:creationId xmlns:p14="http://schemas.microsoft.com/office/powerpoint/2010/main" val="76915378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25DC015-138B-6B43-8247-EA0401673A16}"/>
              </a:ext>
            </a:extLst>
          </p:cNvPr>
          <p:cNvSpPr>
            <a:spLocks noGrp="1"/>
          </p:cNvSpPr>
          <p:nvPr>
            <p:ph type="title"/>
          </p:nvPr>
        </p:nvSpPr>
        <p:spPr>
          <a:xfrm>
            <a:off x="848299" y="220338"/>
            <a:ext cx="10124501" cy="958468"/>
          </a:xfrm>
        </p:spPr>
        <p:txBody>
          <a:bodyPr>
            <a:normAutofit/>
          </a:bodyPr>
          <a:lstStyle/>
          <a:p>
            <a:r>
              <a:rPr lang="en-US" sz="4000" b="1" dirty="0">
                <a:solidFill>
                  <a:srgbClr val="FF0000"/>
                </a:solidFill>
              </a:rPr>
              <a:t>Post-truth:</a:t>
            </a:r>
          </a:p>
        </p:txBody>
      </p:sp>
      <p:sp>
        <p:nvSpPr>
          <p:cNvPr id="3" name="Content Placeholder 2">
            <a:extLst>
              <a:ext uri="{FF2B5EF4-FFF2-40B4-BE49-F238E27FC236}">
                <a16:creationId xmlns="" xmlns:a16="http://schemas.microsoft.com/office/drawing/2014/main" id="{EC03BE24-4B40-D240-97B7-234A6343B5D6}"/>
              </a:ext>
            </a:extLst>
          </p:cNvPr>
          <p:cNvSpPr>
            <a:spLocks noGrp="1"/>
          </p:cNvSpPr>
          <p:nvPr>
            <p:ph idx="1"/>
          </p:nvPr>
        </p:nvSpPr>
        <p:spPr>
          <a:xfrm>
            <a:off x="672029" y="1614791"/>
            <a:ext cx="10708395" cy="4543638"/>
          </a:xfrm>
        </p:spPr>
        <p:txBody>
          <a:bodyPr>
            <a:noAutofit/>
          </a:bodyPr>
          <a:lstStyle/>
          <a:p>
            <a:pPr marL="0" indent="0">
              <a:buNone/>
            </a:pPr>
            <a:r>
              <a:rPr lang="en-US" sz="3600" b="1" i="1" dirty="0" smtClean="0">
                <a:solidFill>
                  <a:schemeClr val="bg1"/>
                </a:solidFill>
                <a:latin typeface="Cochin" charset="0"/>
                <a:ea typeface="Cochin" charset="0"/>
                <a:cs typeface="Cochin" charset="0"/>
              </a:rPr>
              <a:t>In 2016, the </a:t>
            </a:r>
            <a:r>
              <a:rPr lang="en-US" sz="3600" b="1" i="1" dirty="0">
                <a:solidFill>
                  <a:schemeClr val="bg1"/>
                </a:solidFill>
                <a:latin typeface="Cochin" charset="0"/>
                <a:ea typeface="Cochin" charset="0"/>
                <a:cs typeface="Cochin" charset="0"/>
              </a:rPr>
              <a:t>Encyclopedia Britannica said the most search word on its platform was post-truth which it defined as:</a:t>
            </a:r>
          </a:p>
          <a:p>
            <a:pPr marL="0" indent="0">
              <a:buNone/>
            </a:pPr>
            <a:endParaRPr lang="en-US" sz="3600" dirty="0">
              <a:latin typeface="Cochin" charset="0"/>
              <a:ea typeface="Cochin" charset="0"/>
              <a:cs typeface="Cochin" charset="0"/>
            </a:endParaRPr>
          </a:p>
          <a:p>
            <a:r>
              <a:rPr lang="en-US" sz="3600" b="1" dirty="0">
                <a:solidFill>
                  <a:schemeClr val="bg1"/>
                </a:solidFill>
                <a:latin typeface="Cochin" charset="0"/>
                <a:ea typeface="Cochin" charset="0"/>
                <a:cs typeface="Cochin" charset="0"/>
              </a:rPr>
              <a:t>Denoting circumstances in which </a:t>
            </a:r>
            <a:r>
              <a:rPr lang="en-US" sz="3600" b="1" dirty="0">
                <a:solidFill>
                  <a:srgbClr val="FF0000"/>
                </a:solidFill>
                <a:latin typeface="Cochin" charset="0"/>
                <a:ea typeface="Cochin" charset="0"/>
                <a:cs typeface="Cochin" charset="0"/>
              </a:rPr>
              <a:t>objective facts </a:t>
            </a:r>
            <a:r>
              <a:rPr lang="en-US" sz="3600" b="1" dirty="0">
                <a:solidFill>
                  <a:schemeClr val="bg1"/>
                </a:solidFill>
                <a:latin typeface="Cochin" charset="0"/>
                <a:ea typeface="Cochin" charset="0"/>
                <a:cs typeface="Cochin" charset="0"/>
              </a:rPr>
              <a:t>are less influential in shaping public opinion than appeal to emotions and personal beliefs</a:t>
            </a:r>
          </a:p>
        </p:txBody>
      </p:sp>
    </p:spTree>
    <p:extLst>
      <p:ext uri="{BB962C8B-B14F-4D97-AF65-F5344CB8AC3E}">
        <p14:creationId xmlns:p14="http://schemas.microsoft.com/office/powerpoint/2010/main" val="979315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p:tgtEl>
                                          <p:spTgt spid="3">
                                            <p:txEl>
                                              <p:pRg st="0" end="0"/>
                                            </p:txEl>
                                          </p:spTgt>
                                        </p:tgtEl>
                                        <p:attrNameLst>
                                          <p:attrName>ppt_y</p:attrName>
                                        </p:attrNameLst>
                                      </p:cBhvr>
                                      <p:tavLst>
                                        <p:tav tm="0">
                                          <p:val>
                                            <p:strVal val="#ppt_y+#ppt_h*1.125000"/>
                                          </p:val>
                                        </p:tav>
                                        <p:tav tm="100000">
                                          <p:val>
                                            <p:strVal val="#ppt_y"/>
                                          </p:val>
                                        </p:tav>
                                      </p:tavLst>
                                    </p:anim>
                                    <p:animEffect transition="in" filter="wipe(up)">
                                      <p:cBhvr>
                                        <p:cTn id="8" dur="500"/>
                                        <p:tgtEl>
                                          <p:spTgt spid="3">
                                            <p:txEl>
                                              <p:pRg st="0" end="0"/>
                                            </p:txEl>
                                          </p:spTgt>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p:tgtEl>
                                          <p:spTgt spid="3">
                                            <p:txEl>
                                              <p:pRg st="2" end="2"/>
                                            </p:txEl>
                                          </p:spTgt>
                                        </p:tgtEl>
                                        <p:attrNameLst>
                                          <p:attrName>ppt_y</p:attrName>
                                        </p:attrNameLst>
                                      </p:cBhvr>
                                      <p:tavLst>
                                        <p:tav tm="0">
                                          <p:val>
                                            <p:strVal val="#ppt_y+#ppt_h*1.125000"/>
                                          </p:val>
                                        </p:tav>
                                        <p:tav tm="100000">
                                          <p:val>
                                            <p:strVal val="#ppt_y"/>
                                          </p:val>
                                        </p:tav>
                                      </p:tavLst>
                                    </p:anim>
                                    <p:animEffect transition="in" filter="wipe(up)">
                                      <p:cBhvr>
                                        <p:cTn id="14"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E616869-7205-2140-9166-7FF2BD476271}"/>
              </a:ext>
            </a:extLst>
          </p:cNvPr>
          <p:cNvSpPr>
            <a:spLocks noGrp="1"/>
          </p:cNvSpPr>
          <p:nvPr>
            <p:ph type="title"/>
          </p:nvPr>
        </p:nvSpPr>
        <p:spPr>
          <a:xfrm>
            <a:off x="1371600" y="210312"/>
            <a:ext cx="9601200" cy="768096"/>
          </a:xfrm>
        </p:spPr>
        <p:txBody>
          <a:bodyPr>
            <a:normAutofit fontScale="90000"/>
          </a:bodyPr>
          <a:lstStyle/>
          <a:p>
            <a:r>
              <a:rPr lang="en-GB" b="1" dirty="0" smtClean="0"/>
              <a:t/>
            </a:r>
            <a:br>
              <a:rPr lang="en-GB" b="1" dirty="0" smtClean="0"/>
            </a:br>
            <a:r>
              <a:rPr lang="en-GB" sz="5300" b="1" dirty="0" smtClean="0">
                <a:solidFill>
                  <a:srgbClr val="FF0000"/>
                </a:solidFill>
              </a:rPr>
              <a:t>The </a:t>
            </a:r>
            <a:r>
              <a:rPr lang="en-GB" sz="5300" b="1" dirty="0">
                <a:solidFill>
                  <a:srgbClr val="FF0000"/>
                </a:solidFill>
              </a:rPr>
              <a:t>crisis of truth </a:t>
            </a:r>
            <a:r>
              <a:rPr lang="en-GB" dirty="0"/>
              <a:t/>
            </a:r>
            <a:br>
              <a:rPr lang="en-GB" dirty="0"/>
            </a:br>
            <a:endParaRPr lang="en-US" dirty="0"/>
          </a:p>
        </p:txBody>
      </p:sp>
      <p:sp>
        <p:nvSpPr>
          <p:cNvPr id="3" name="Content Placeholder 2">
            <a:extLst>
              <a:ext uri="{FF2B5EF4-FFF2-40B4-BE49-F238E27FC236}">
                <a16:creationId xmlns="" xmlns:a16="http://schemas.microsoft.com/office/drawing/2014/main" id="{497AF29B-1E95-6748-96ED-ADC2A0466003}"/>
              </a:ext>
            </a:extLst>
          </p:cNvPr>
          <p:cNvSpPr>
            <a:spLocks noGrp="1"/>
          </p:cNvSpPr>
          <p:nvPr>
            <p:ph idx="1"/>
          </p:nvPr>
        </p:nvSpPr>
        <p:spPr>
          <a:xfrm>
            <a:off x="495759" y="1069848"/>
            <a:ext cx="11309145" cy="5468112"/>
          </a:xfrm>
        </p:spPr>
        <p:txBody>
          <a:bodyPr>
            <a:normAutofit/>
          </a:bodyPr>
          <a:lstStyle/>
          <a:p>
            <a:pPr marL="0" indent="0">
              <a:buNone/>
            </a:pPr>
            <a:r>
              <a:rPr lang="en-GB" b="1" i="1" dirty="0"/>
              <a:t>Political theory and its assessment of this current moment in history suggests that </a:t>
            </a:r>
          </a:p>
          <a:p>
            <a:r>
              <a:rPr lang="en-GB" sz="2800" b="1" dirty="0">
                <a:solidFill>
                  <a:schemeClr val="bg1"/>
                </a:solidFill>
              </a:rPr>
              <a:t>The proposition of a post-truth ecology speaks, first, to a </a:t>
            </a:r>
            <a:r>
              <a:rPr lang="en-GB" sz="2800" b="1" dirty="0">
                <a:solidFill>
                  <a:srgbClr val="FF0000"/>
                </a:solidFill>
              </a:rPr>
              <a:t>crisis of truth </a:t>
            </a:r>
            <a:r>
              <a:rPr lang="en-GB" sz="2800" b="1" dirty="0">
                <a:solidFill>
                  <a:schemeClr val="bg1"/>
                </a:solidFill>
              </a:rPr>
              <a:t>in the world today, and to our responsibility, in part, to understand the strategic and tactical </a:t>
            </a:r>
            <a:r>
              <a:rPr lang="en-GB" sz="2800" b="1" dirty="0" smtClean="0">
                <a:solidFill>
                  <a:schemeClr val="bg1"/>
                </a:solidFill>
              </a:rPr>
              <a:t>grounds </a:t>
            </a:r>
            <a:r>
              <a:rPr lang="en-GB" sz="2800" b="1" dirty="0">
                <a:solidFill>
                  <a:schemeClr val="bg1"/>
                </a:solidFill>
              </a:rPr>
              <a:t>for this new phase if we are to fully deliver on the promise of any form of journalism as a decision science.</a:t>
            </a:r>
          </a:p>
          <a:p>
            <a:endParaRPr lang="en-GB" sz="2800" b="1" dirty="0">
              <a:solidFill>
                <a:schemeClr val="bg1"/>
              </a:solidFill>
            </a:endParaRPr>
          </a:p>
          <a:p>
            <a:r>
              <a:rPr lang="en-GB" sz="2800" b="1" dirty="0">
                <a:solidFill>
                  <a:schemeClr val="bg1"/>
                </a:solidFill>
              </a:rPr>
              <a:t>At the end of the day, however, the systematic assault on truth </a:t>
            </a:r>
            <a:r>
              <a:rPr lang="en-GB" sz="2800" b="1" dirty="0" smtClean="0">
                <a:solidFill>
                  <a:schemeClr val="bg1"/>
                </a:solidFill>
              </a:rPr>
              <a:t>strategically  </a:t>
            </a:r>
            <a:r>
              <a:rPr lang="en-GB" sz="2800" b="1" dirty="0">
                <a:solidFill>
                  <a:schemeClr val="bg1"/>
                </a:solidFill>
              </a:rPr>
              <a:t>serves to undermine confidence and </a:t>
            </a:r>
            <a:r>
              <a:rPr lang="en-GB" sz="2800" b="1" dirty="0" smtClean="0">
                <a:solidFill>
                  <a:schemeClr val="bg1"/>
                </a:solidFill>
              </a:rPr>
              <a:t>certainty in the capacity of journalism to deliver on truth and accuracy. This is an added reason to care.  </a:t>
            </a:r>
            <a:endParaRPr lang="en-US" b="1" dirty="0">
              <a:solidFill>
                <a:schemeClr val="bg1"/>
              </a:solidFill>
            </a:endParaRPr>
          </a:p>
        </p:txBody>
      </p:sp>
    </p:spTree>
    <p:extLst>
      <p:ext uri="{BB962C8B-B14F-4D97-AF65-F5344CB8AC3E}">
        <p14:creationId xmlns:p14="http://schemas.microsoft.com/office/powerpoint/2010/main" val="964407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p:tgtEl>
                                          <p:spTgt spid="3">
                                            <p:txEl>
                                              <p:pRg st="0" end="0"/>
                                            </p:txEl>
                                          </p:spTgt>
                                        </p:tgtEl>
                                        <p:attrNameLst>
                                          <p:attrName>ppt_y</p:attrName>
                                        </p:attrNameLst>
                                      </p:cBhvr>
                                      <p:tavLst>
                                        <p:tav tm="0">
                                          <p:val>
                                            <p:strVal val="#ppt_y+#ppt_h*1.125000"/>
                                          </p:val>
                                        </p:tav>
                                        <p:tav tm="100000">
                                          <p:val>
                                            <p:strVal val="#ppt_y"/>
                                          </p:val>
                                        </p:tav>
                                      </p:tavLst>
                                    </p:anim>
                                    <p:animEffect transition="in" filter="wipe(up)">
                                      <p:cBhvr>
                                        <p:cTn id="8" dur="500"/>
                                        <p:tgtEl>
                                          <p:spTgt spid="3">
                                            <p:txEl>
                                              <p:pRg st="0" end="0"/>
                                            </p:txEl>
                                          </p:spTgt>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p:tgtEl>
                                          <p:spTgt spid="3">
                                            <p:txEl>
                                              <p:pRg st="1" end="1"/>
                                            </p:txEl>
                                          </p:spTgt>
                                        </p:tgtEl>
                                        <p:attrNameLst>
                                          <p:attrName>ppt_y</p:attrName>
                                        </p:attrNameLst>
                                      </p:cBhvr>
                                      <p:tavLst>
                                        <p:tav tm="0">
                                          <p:val>
                                            <p:strVal val="#ppt_y+#ppt_h*1.125000"/>
                                          </p:val>
                                        </p:tav>
                                        <p:tav tm="100000">
                                          <p:val>
                                            <p:strVal val="#ppt_y"/>
                                          </p:val>
                                        </p:tav>
                                      </p:tavLst>
                                    </p:anim>
                                    <p:animEffect transition="in" filter="wipe(up)">
                                      <p:cBhvr>
                                        <p:cTn id="14" dur="5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p:tgtEl>
                                          <p:spTgt spid="3">
                                            <p:txEl>
                                              <p:pRg st="3" end="3"/>
                                            </p:txEl>
                                          </p:spTgt>
                                        </p:tgtEl>
                                        <p:attrNameLst>
                                          <p:attrName>ppt_y</p:attrName>
                                        </p:attrNameLst>
                                      </p:cBhvr>
                                      <p:tavLst>
                                        <p:tav tm="0">
                                          <p:val>
                                            <p:strVal val="#ppt_y+#ppt_h*1.125000"/>
                                          </p:val>
                                        </p:tav>
                                        <p:tav tm="100000">
                                          <p:val>
                                            <p:strVal val="#ppt_y"/>
                                          </p:val>
                                        </p:tav>
                                      </p:tavLst>
                                    </p:anim>
                                    <p:animEffect transition="in" filter="wipe(up)">
                                      <p:cBhvr>
                                        <p:cTn id="2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81AAC24-36C4-5348-858E-42412B26B2CF}"/>
              </a:ext>
            </a:extLst>
          </p:cNvPr>
          <p:cNvSpPr>
            <a:spLocks noGrp="1"/>
          </p:cNvSpPr>
          <p:nvPr>
            <p:ph type="title"/>
          </p:nvPr>
        </p:nvSpPr>
        <p:spPr>
          <a:xfrm>
            <a:off x="390293" y="702527"/>
            <a:ext cx="11535007" cy="1193180"/>
          </a:xfrm>
        </p:spPr>
        <p:txBody>
          <a:bodyPr>
            <a:normAutofit fontScale="90000"/>
          </a:bodyPr>
          <a:lstStyle/>
          <a:p>
            <a:r>
              <a:rPr lang="en-US" sz="4800" b="1" dirty="0" smtClean="0">
                <a:solidFill>
                  <a:srgbClr val="FF0000"/>
                </a:solidFill>
              </a:rPr>
              <a:t>Signposts of [post-modern] </a:t>
            </a:r>
            <a:r>
              <a:rPr lang="en-US" sz="4800" b="1" dirty="0">
                <a:solidFill>
                  <a:srgbClr val="FF0000"/>
                </a:solidFill>
              </a:rPr>
              <a:t>ideologies of Truth</a:t>
            </a:r>
          </a:p>
        </p:txBody>
      </p:sp>
      <p:sp>
        <p:nvSpPr>
          <p:cNvPr id="3" name="Content Placeholder 2">
            <a:extLst>
              <a:ext uri="{FF2B5EF4-FFF2-40B4-BE49-F238E27FC236}">
                <a16:creationId xmlns="" xmlns:a16="http://schemas.microsoft.com/office/drawing/2014/main" id="{F2ABB4B1-B3E0-B548-83EA-867C96E5ABAC}"/>
              </a:ext>
            </a:extLst>
          </p:cNvPr>
          <p:cNvSpPr>
            <a:spLocks noGrp="1"/>
          </p:cNvSpPr>
          <p:nvPr>
            <p:ph idx="1"/>
          </p:nvPr>
        </p:nvSpPr>
        <p:spPr>
          <a:xfrm>
            <a:off x="680224" y="2171700"/>
            <a:ext cx="11245076" cy="3581400"/>
          </a:xfrm>
        </p:spPr>
        <p:txBody>
          <a:bodyPr>
            <a:normAutofit fontScale="92500"/>
          </a:bodyPr>
          <a:lstStyle/>
          <a:p>
            <a:pPr marL="0" indent="0">
              <a:buNone/>
            </a:pPr>
            <a:endParaRPr lang="en-US" dirty="0"/>
          </a:p>
          <a:p>
            <a:r>
              <a:rPr lang="en-US" sz="4400" b="1" dirty="0">
                <a:solidFill>
                  <a:schemeClr val="bg1"/>
                </a:solidFill>
                <a:latin typeface="Cochin" charset="0"/>
                <a:ea typeface="Cochin" charset="0"/>
                <a:cs typeface="Cochin" charset="0"/>
              </a:rPr>
              <a:t>Facts of the world </a:t>
            </a:r>
            <a:r>
              <a:rPr lang="en-US" sz="4400" b="1" dirty="0" smtClean="0">
                <a:solidFill>
                  <a:schemeClr val="bg1"/>
                </a:solidFill>
                <a:latin typeface="Cochin" charset="0"/>
                <a:ea typeface="Cochin" charset="0"/>
                <a:cs typeface="Cochin" charset="0"/>
              </a:rPr>
              <a:t>do </a:t>
            </a:r>
            <a:r>
              <a:rPr lang="en-US" sz="4400" b="1" dirty="0">
                <a:solidFill>
                  <a:schemeClr val="bg1"/>
                </a:solidFill>
                <a:latin typeface="Cochin" charset="0"/>
                <a:ea typeface="Cochin" charset="0"/>
                <a:cs typeface="Cochin" charset="0"/>
              </a:rPr>
              <a:t>not really matter</a:t>
            </a:r>
          </a:p>
          <a:p>
            <a:r>
              <a:rPr lang="en-US" sz="4400" b="1" dirty="0">
                <a:solidFill>
                  <a:schemeClr val="bg1"/>
                </a:solidFill>
                <a:latin typeface="Cochin" charset="0"/>
                <a:ea typeface="Cochin" charset="0"/>
                <a:cs typeface="Cochin" charset="0"/>
              </a:rPr>
              <a:t>Truth is relative, indeed nothing is really true</a:t>
            </a:r>
          </a:p>
          <a:p>
            <a:r>
              <a:rPr lang="en-US" sz="4400" b="1" dirty="0">
                <a:solidFill>
                  <a:schemeClr val="bg1"/>
                </a:solidFill>
                <a:latin typeface="Cochin" charset="0"/>
                <a:ea typeface="Cochin" charset="0"/>
                <a:cs typeface="Cochin" charset="0"/>
              </a:rPr>
              <a:t>Strategic relativism as an organizing principle of knowledge</a:t>
            </a:r>
          </a:p>
        </p:txBody>
      </p:sp>
    </p:spTree>
    <p:extLst>
      <p:ext uri="{BB962C8B-B14F-4D97-AF65-F5344CB8AC3E}">
        <p14:creationId xmlns:p14="http://schemas.microsoft.com/office/powerpoint/2010/main" val="1744360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p:tgtEl>
                                          <p:spTgt spid="3">
                                            <p:txEl>
                                              <p:pRg st="1" end="1"/>
                                            </p:txEl>
                                          </p:spTgt>
                                        </p:tgtEl>
                                        <p:attrNameLst>
                                          <p:attrName>ppt_y</p:attrName>
                                        </p:attrNameLst>
                                      </p:cBhvr>
                                      <p:tavLst>
                                        <p:tav tm="0">
                                          <p:val>
                                            <p:strVal val="#ppt_y+#ppt_h*1.125000"/>
                                          </p:val>
                                        </p:tav>
                                        <p:tav tm="100000">
                                          <p:val>
                                            <p:strVal val="#ppt_y"/>
                                          </p:val>
                                        </p:tav>
                                      </p:tavLst>
                                    </p:anim>
                                    <p:animEffect transition="in" filter="wipe(up)">
                                      <p:cBhvr>
                                        <p:cTn id="8" dur="500"/>
                                        <p:tgtEl>
                                          <p:spTgt spid="3">
                                            <p:txEl>
                                              <p:pRg st="1" end="1"/>
                                            </p:txEl>
                                          </p:spTgt>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p:tgtEl>
                                          <p:spTgt spid="3">
                                            <p:txEl>
                                              <p:pRg st="2" end="2"/>
                                            </p:txEl>
                                          </p:spTgt>
                                        </p:tgtEl>
                                        <p:attrNameLst>
                                          <p:attrName>ppt_y</p:attrName>
                                        </p:attrNameLst>
                                      </p:cBhvr>
                                      <p:tavLst>
                                        <p:tav tm="0">
                                          <p:val>
                                            <p:strVal val="#ppt_y+#ppt_h*1.125000"/>
                                          </p:val>
                                        </p:tav>
                                        <p:tav tm="100000">
                                          <p:val>
                                            <p:strVal val="#ppt_y"/>
                                          </p:val>
                                        </p:tav>
                                      </p:tavLst>
                                    </p:anim>
                                    <p:animEffect transition="in" filter="wipe(up)">
                                      <p:cBhvr>
                                        <p:cTn id="14" dur="500"/>
                                        <p:tgtEl>
                                          <p:spTgt spid="3">
                                            <p:txEl>
                                              <p:pRg st="2" end="2"/>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p:tgtEl>
                                          <p:spTgt spid="3">
                                            <p:txEl>
                                              <p:pRg st="3" end="3"/>
                                            </p:txEl>
                                          </p:spTgt>
                                        </p:tgtEl>
                                        <p:attrNameLst>
                                          <p:attrName>ppt_y</p:attrName>
                                        </p:attrNameLst>
                                      </p:cBhvr>
                                      <p:tavLst>
                                        <p:tav tm="0">
                                          <p:val>
                                            <p:strVal val="#ppt_y+#ppt_h*1.125000"/>
                                          </p:val>
                                        </p:tav>
                                        <p:tav tm="100000">
                                          <p:val>
                                            <p:strVal val="#ppt_y"/>
                                          </p:val>
                                        </p:tav>
                                      </p:tavLst>
                                    </p:anim>
                                    <p:animEffect transition="in" filter="wipe(up)">
                                      <p:cBhvr>
                                        <p:cTn id="2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6474229-1F43-774B-8FDF-D569DD1A1FF3}"/>
              </a:ext>
            </a:extLst>
          </p:cNvPr>
          <p:cNvSpPr>
            <a:spLocks noGrp="1"/>
          </p:cNvSpPr>
          <p:nvPr>
            <p:ph type="title"/>
          </p:nvPr>
        </p:nvSpPr>
        <p:spPr>
          <a:xfrm>
            <a:off x="550843" y="175098"/>
            <a:ext cx="10994834" cy="875489"/>
          </a:xfrm>
        </p:spPr>
        <p:txBody>
          <a:bodyPr>
            <a:normAutofit fontScale="90000"/>
          </a:bodyPr>
          <a:lstStyle/>
          <a:p>
            <a:r>
              <a:rPr lang="en-US" sz="4800" b="1" dirty="0">
                <a:solidFill>
                  <a:srgbClr val="FF0000"/>
                </a:solidFill>
              </a:rPr>
              <a:t>Skeptics against journalistic truth</a:t>
            </a:r>
          </a:p>
        </p:txBody>
      </p:sp>
      <p:sp>
        <p:nvSpPr>
          <p:cNvPr id="3" name="Content Placeholder 2">
            <a:extLst>
              <a:ext uri="{FF2B5EF4-FFF2-40B4-BE49-F238E27FC236}">
                <a16:creationId xmlns="" xmlns:a16="http://schemas.microsoft.com/office/drawing/2014/main" id="{3CCA567F-9EC4-634D-A1B3-A0367F4D26FD}"/>
              </a:ext>
            </a:extLst>
          </p:cNvPr>
          <p:cNvSpPr>
            <a:spLocks noGrp="1"/>
          </p:cNvSpPr>
          <p:nvPr>
            <p:ph idx="1"/>
          </p:nvPr>
        </p:nvSpPr>
        <p:spPr>
          <a:xfrm>
            <a:off x="286440" y="1050587"/>
            <a:ext cx="11622794" cy="5389124"/>
          </a:xfrm>
        </p:spPr>
        <p:txBody>
          <a:bodyPr>
            <a:normAutofit fontScale="70000" lnSpcReduction="20000"/>
          </a:bodyPr>
          <a:lstStyle/>
          <a:p>
            <a:pPr algn="just"/>
            <a:endParaRPr lang="en-US" b="1" dirty="0" smtClean="0"/>
          </a:p>
          <a:p>
            <a:pPr algn="just"/>
            <a:endParaRPr lang="en-US" sz="3500" b="1" dirty="0" smtClean="0">
              <a:latin typeface="Cochin" charset="0"/>
              <a:ea typeface="Cochin" charset="0"/>
              <a:cs typeface="Cochin" charset="0"/>
            </a:endParaRPr>
          </a:p>
          <a:p>
            <a:pPr algn="just"/>
            <a:r>
              <a:rPr lang="en-US" sz="4000" b="1" dirty="0" smtClean="0">
                <a:latin typeface="Cochin" charset="0"/>
                <a:ea typeface="Cochin" charset="0"/>
                <a:cs typeface="Cochin" charset="0"/>
              </a:rPr>
              <a:t>Part </a:t>
            </a:r>
            <a:r>
              <a:rPr lang="en-US" sz="4000" b="1" dirty="0">
                <a:latin typeface="Cochin" charset="0"/>
                <a:ea typeface="Cochin" charset="0"/>
                <a:cs typeface="Cochin" charset="0"/>
              </a:rPr>
              <a:t>of the challenge, with regards to journalistic truth as a basis of knowledge, is the pervasive skepticism floating around us that even if there is truth out there, there is a doubt about what that truth really is.  As a model of discourse, the key proponents have been a variations of four fundamentalist thinking blocs: </a:t>
            </a:r>
          </a:p>
          <a:p>
            <a:endParaRPr lang="en-US" sz="2800" b="1" dirty="0" smtClean="0">
              <a:solidFill>
                <a:srgbClr val="FF0000"/>
              </a:solidFill>
            </a:endParaRPr>
          </a:p>
          <a:p>
            <a:r>
              <a:rPr lang="en-US" sz="3800" b="1" dirty="0" smtClean="0">
                <a:solidFill>
                  <a:schemeClr val="bg1"/>
                </a:solidFill>
              </a:rPr>
              <a:t>Politicians </a:t>
            </a:r>
            <a:r>
              <a:rPr lang="en-US" sz="3800" b="1" dirty="0">
                <a:solidFill>
                  <a:schemeClr val="bg1"/>
                </a:solidFill>
              </a:rPr>
              <a:t>of the far right</a:t>
            </a:r>
          </a:p>
          <a:p>
            <a:r>
              <a:rPr lang="en-US" sz="3800" b="1" dirty="0">
                <a:solidFill>
                  <a:schemeClr val="bg1"/>
                </a:solidFill>
              </a:rPr>
              <a:t>The ahistorical industry of cultural exceptionalists, </a:t>
            </a:r>
          </a:p>
          <a:p>
            <a:r>
              <a:rPr lang="en-US" sz="3800" b="1" dirty="0">
                <a:solidFill>
                  <a:schemeClr val="bg1"/>
                </a:solidFill>
              </a:rPr>
              <a:t>Adherents in the sprawling prayer industry of the two famous Abrahamic religions in the country, </a:t>
            </a:r>
          </a:p>
          <a:p>
            <a:r>
              <a:rPr lang="en-US" sz="3800" b="1" dirty="0">
                <a:solidFill>
                  <a:schemeClr val="bg1"/>
                </a:solidFill>
              </a:rPr>
              <a:t>The post-modernist cult in the academia.</a:t>
            </a:r>
          </a:p>
          <a:p>
            <a:endParaRPr lang="en-US" sz="3800" dirty="0">
              <a:solidFill>
                <a:schemeClr val="bg1"/>
              </a:solidFill>
            </a:endParaRPr>
          </a:p>
          <a:p>
            <a:endParaRPr lang="en-US" sz="3800" dirty="0">
              <a:solidFill>
                <a:schemeClr val="bg1"/>
              </a:solidFill>
            </a:endParaRPr>
          </a:p>
          <a:p>
            <a:endParaRPr lang="en-US" dirty="0"/>
          </a:p>
        </p:txBody>
      </p:sp>
    </p:spTree>
    <p:extLst>
      <p:ext uri="{BB962C8B-B14F-4D97-AF65-F5344CB8AC3E}">
        <p14:creationId xmlns:p14="http://schemas.microsoft.com/office/powerpoint/2010/main" val="1273823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p:tgtEl>
                                          <p:spTgt spid="3">
                                            <p:txEl>
                                              <p:pRg st="2" end="2"/>
                                            </p:txEl>
                                          </p:spTgt>
                                        </p:tgtEl>
                                        <p:attrNameLst>
                                          <p:attrName>ppt_y</p:attrName>
                                        </p:attrNameLst>
                                      </p:cBhvr>
                                      <p:tavLst>
                                        <p:tav tm="0">
                                          <p:val>
                                            <p:strVal val="#ppt_y+#ppt_h*1.125000"/>
                                          </p:val>
                                        </p:tav>
                                        <p:tav tm="100000">
                                          <p:val>
                                            <p:strVal val="#ppt_y"/>
                                          </p:val>
                                        </p:tav>
                                      </p:tavLst>
                                    </p:anim>
                                    <p:animEffect transition="in" filter="wipe(up)">
                                      <p:cBhvr>
                                        <p:cTn id="8" dur="500"/>
                                        <p:tgtEl>
                                          <p:spTgt spid="3">
                                            <p:txEl>
                                              <p:pRg st="2" end="2"/>
                                            </p:txEl>
                                          </p:spTgt>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p:tgtEl>
                                          <p:spTgt spid="3">
                                            <p:txEl>
                                              <p:pRg st="4" end="4"/>
                                            </p:txEl>
                                          </p:spTgt>
                                        </p:tgtEl>
                                        <p:attrNameLst>
                                          <p:attrName>ppt_y</p:attrName>
                                        </p:attrNameLst>
                                      </p:cBhvr>
                                      <p:tavLst>
                                        <p:tav tm="0">
                                          <p:val>
                                            <p:strVal val="#ppt_y+#ppt_h*1.125000"/>
                                          </p:val>
                                        </p:tav>
                                        <p:tav tm="100000">
                                          <p:val>
                                            <p:strVal val="#ppt_y"/>
                                          </p:val>
                                        </p:tav>
                                      </p:tavLst>
                                    </p:anim>
                                    <p:animEffect transition="in" filter="wipe(up)">
                                      <p:cBhvr>
                                        <p:cTn id="14" dur="500"/>
                                        <p:tgtEl>
                                          <p:spTgt spid="3">
                                            <p:txEl>
                                              <p:pRg st="4" end="4"/>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p:tgtEl>
                                          <p:spTgt spid="3">
                                            <p:txEl>
                                              <p:pRg st="5" end="5"/>
                                            </p:txEl>
                                          </p:spTgt>
                                        </p:tgtEl>
                                        <p:attrNameLst>
                                          <p:attrName>ppt_y</p:attrName>
                                        </p:attrNameLst>
                                      </p:cBhvr>
                                      <p:tavLst>
                                        <p:tav tm="0">
                                          <p:val>
                                            <p:strVal val="#ppt_y+#ppt_h*1.125000"/>
                                          </p:val>
                                        </p:tav>
                                        <p:tav tm="100000">
                                          <p:val>
                                            <p:strVal val="#ppt_y"/>
                                          </p:val>
                                        </p:tav>
                                      </p:tavLst>
                                    </p:anim>
                                    <p:animEffect transition="in" filter="wipe(up)">
                                      <p:cBhvr>
                                        <p:cTn id="20" dur="500"/>
                                        <p:tgtEl>
                                          <p:spTgt spid="3">
                                            <p:txEl>
                                              <p:pRg st="5" end="5"/>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p:tgtEl>
                                          <p:spTgt spid="3">
                                            <p:txEl>
                                              <p:pRg st="6" end="6"/>
                                            </p:txEl>
                                          </p:spTgt>
                                        </p:tgtEl>
                                        <p:attrNameLst>
                                          <p:attrName>ppt_y</p:attrName>
                                        </p:attrNameLst>
                                      </p:cBhvr>
                                      <p:tavLst>
                                        <p:tav tm="0">
                                          <p:val>
                                            <p:strVal val="#ppt_y+#ppt_h*1.125000"/>
                                          </p:val>
                                        </p:tav>
                                        <p:tav tm="100000">
                                          <p:val>
                                            <p:strVal val="#ppt_y"/>
                                          </p:val>
                                        </p:tav>
                                      </p:tavLst>
                                    </p:anim>
                                    <p:animEffect transition="in" filter="wipe(up)">
                                      <p:cBhvr>
                                        <p:cTn id="26" dur="500"/>
                                        <p:tgtEl>
                                          <p:spTgt spid="3">
                                            <p:txEl>
                                              <p:pRg st="6" end="6"/>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4"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p:tgtEl>
                                          <p:spTgt spid="3">
                                            <p:txEl>
                                              <p:pRg st="7" end="7"/>
                                            </p:txEl>
                                          </p:spTgt>
                                        </p:tgtEl>
                                        <p:attrNameLst>
                                          <p:attrName>ppt_y</p:attrName>
                                        </p:attrNameLst>
                                      </p:cBhvr>
                                      <p:tavLst>
                                        <p:tav tm="0">
                                          <p:val>
                                            <p:strVal val="#ppt_y+#ppt_h*1.125000"/>
                                          </p:val>
                                        </p:tav>
                                        <p:tav tm="100000">
                                          <p:val>
                                            <p:strVal val="#ppt_y"/>
                                          </p:val>
                                        </p:tav>
                                      </p:tavLst>
                                    </p:anim>
                                    <p:animEffect transition="in" filter="wipe(up)">
                                      <p:cBhvr>
                                        <p:cTn id="3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77D13A5-B37F-0E48-9328-4392512D2849}"/>
              </a:ext>
            </a:extLst>
          </p:cNvPr>
          <p:cNvSpPr>
            <a:spLocks noGrp="1"/>
          </p:cNvSpPr>
          <p:nvPr>
            <p:ph type="title"/>
          </p:nvPr>
        </p:nvSpPr>
        <p:spPr>
          <a:xfrm>
            <a:off x="1781908" y="133815"/>
            <a:ext cx="9044977" cy="802887"/>
          </a:xfrm>
        </p:spPr>
        <p:txBody>
          <a:bodyPr>
            <a:normAutofit fontScale="90000"/>
          </a:bodyPr>
          <a:lstStyle/>
          <a:p>
            <a:r>
              <a:rPr lang="en-US" b="1" dirty="0" smtClean="0">
                <a:solidFill>
                  <a:srgbClr val="FF0000"/>
                </a:solidFill>
                <a:latin typeface="Cochin" panose="02000603020000020003" pitchFamily="2" charset="0"/>
              </a:rPr>
              <a:t>Theory </a:t>
            </a:r>
            <a:r>
              <a:rPr lang="en-US" b="1" dirty="0">
                <a:solidFill>
                  <a:srgbClr val="FF0000"/>
                </a:solidFill>
                <a:latin typeface="Cochin" panose="02000603020000020003" pitchFamily="2" charset="0"/>
              </a:rPr>
              <a:t>knowledge </a:t>
            </a:r>
            <a:r>
              <a:rPr lang="en-US" b="1" dirty="0" smtClean="0">
                <a:solidFill>
                  <a:srgbClr val="FF0000"/>
                </a:solidFill>
                <a:latin typeface="Cochin" panose="02000603020000020003" pitchFamily="2" charset="0"/>
              </a:rPr>
              <a:t>in journalism</a:t>
            </a:r>
            <a:endParaRPr lang="en-US" b="1" dirty="0">
              <a:solidFill>
                <a:srgbClr val="FF0000"/>
              </a:solidFill>
              <a:latin typeface="Cochin" panose="02000603020000020003" pitchFamily="2" charset="0"/>
            </a:endParaRPr>
          </a:p>
        </p:txBody>
      </p:sp>
      <p:sp>
        <p:nvSpPr>
          <p:cNvPr id="3" name="Content Placeholder 2">
            <a:extLst>
              <a:ext uri="{FF2B5EF4-FFF2-40B4-BE49-F238E27FC236}">
                <a16:creationId xmlns="" xmlns:a16="http://schemas.microsoft.com/office/drawing/2014/main" id="{8B3EC47C-A22E-8D46-AE7D-B6B1702B0DA4}"/>
              </a:ext>
            </a:extLst>
          </p:cNvPr>
          <p:cNvSpPr>
            <a:spLocks noGrp="1"/>
          </p:cNvSpPr>
          <p:nvPr>
            <p:ph idx="1"/>
          </p:nvPr>
        </p:nvSpPr>
        <p:spPr>
          <a:xfrm>
            <a:off x="300038" y="1100138"/>
            <a:ext cx="11692670" cy="5582016"/>
          </a:xfrm>
        </p:spPr>
        <p:txBody>
          <a:bodyPr>
            <a:noAutofit/>
          </a:bodyPr>
          <a:lstStyle/>
          <a:p>
            <a:pPr algn="just"/>
            <a:endParaRPr lang="en-US" sz="2400" b="1" smtClean="0">
              <a:solidFill>
                <a:schemeClr val="tx1"/>
              </a:solidFill>
              <a:latin typeface="Cochin" panose="02000603020000020003" pitchFamily="2" charset="0"/>
            </a:endParaRPr>
          </a:p>
          <a:p>
            <a:pPr algn="just"/>
            <a:r>
              <a:rPr lang="en-US" sz="2400" b="1" dirty="0" smtClean="0">
                <a:solidFill>
                  <a:schemeClr val="tx1"/>
                </a:solidFill>
                <a:latin typeface="Cochin" panose="02000603020000020003" pitchFamily="2" charset="0"/>
              </a:rPr>
              <a:t>Journalism’s </a:t>
            </a:r>
            <a:r>
              <a:rPr lang="en-US" sz="2400" b="1" dirty="0">
                <a:solidFill>
                  <a:schemeClr val="tx1"/>
                </a:solidFill>
                <a:latin typeface="Cochin" panose="02000603020000020003" pitchFamily="2" charset="0"/>
              </a:rPr>
              <a:t>challenge of helping us reach decisions through information and evidential facts is primarily through the separation of </a:t>
            </a:r>
            <a:r>
              <a:rPr lang="en-US" b="1" dirty="0">
                <a:solidFill>
                  <a:schemeClr val="tx1"/>
                </a:solidFill>
                <a:latin typeface="Cochin" panose="02000603020000020003" pitchFamily="2" charset="0"/>
              </a:rPr>
              <a:t>what is true </a:t>
            </a:r>
            <a:r>
              <a:rPr lang="en-US" sz="2400" b="1" dirty="0">
                <a:solidFill>
                  <a:schemeClr val="tx1"/>
                </a:solidFill>
                <a:latin typeface="Cochin" panose="02000603020000020003" pitchFamily="2" charset="0"/>
              </a:rPr>
              <a:t>from  </a:t>
            </a:r>
            <a:r>
              <a:rPr lang="en-US" b="1" dirty="0">
                <a:solidFill>
                  <a:schemeClr val="tx1"/>
                </a:solidFill>
                <a:latin typeface="Cochin" panose="02000603020000020003" pitchFamily="2" charset="0"/>
              </a:rPr>
              <a:t>what we take to be true.</a:t>
            </a:r>
            <a:r>
              <a:rPr lang="en-US" sz="2400" b="1" dirty="0">
                <a:solidFill>
                  <a:schemeClr val="tx1"/>
                </a:solidFill>
                <a:latin typeface="Cochin" panose="02000603020000020003" pitchFamily="2" charset="0"/>
              </a:rPr>
              <a:t> This construction of the epistemological cycle of journalism is basically a progression from facts to truths that </a:t>
            </a:r>
            <a:r>
              <a:rPr lang="en-US" sz="2400" b="1" dirty="0" smtClean="0">
                <a:solidFill>
                  <a:schemeClr val="tx1"/>
                </a:solidFill>
                <a:latin typeface="Cochin" panose="02000603020000020003" pitchFamily="2" charset="0"/>
              </a:rPr>
              <a:t>ends </a:t>
            </a:r>
            <a:r>
              <a:rPr lang="en-US" sz="2400" b="1" dirty="0">
                <a:solidFill>
                  <a:schemeClr val="tx1"/>
                </a:solidFill>
                <a:latin typeface="Cochin" panose="02000603020000020003" pitchFamily="2" charset="0"/>
              </a:rPr>
              <a:t>in knowledge.</a:t>
            </a:r>
          </a:p>
          <a:p>
            <a:pPr algn="just"/>
            <a:r>
              <a:rPr lang="en-US" sz="2400" b="1" dirty="0">
                <a:solidFill>
                  <a:schemeClr val="tx1"/>
                </a:solidFill>
                <a:latin typeface="Cochin" panose="02000603020000020003" pitchFamily="2" charset="0"/>
              </a:rPr>
              <a:t>Journalistic truth as a day by day truth does not operate on the grounds of absolute certainly. It rests on the simple proposition that some claims we make can be better supported by arguments and experiences than others.</a:t>
            </a:r>
          </a:p>
          <a:p>
            <a:pPr algn="just"/>
            <a:r>
              <a:rPr lang="en-US" sz="2400" b="1" dirty="0">
                <a:solidFill>
                  <a:schemeClr val="tx1"/>
                </a:solidFill>
                <a:latin typeface="Cochin" panose="02000603020000020003" pitchFamily="2" charset="0"/>
              </a:rPr>
              <a:t>Journalism at a purely professional level therefore operates on the principle that we must dig at the truth to revel its nuggets rationally, that is evidentially, and the beauty of this method is that it at least helps us clear the air that truth is independent of us.</a:t>
            </a:r>
          </a:p>
          <a:p>
            <a:pPr algn="just"/>
            <a:r>
              <a:rPr lang="en-US" sz="2400" b="1" dirty="0">
                <a:solidFill>
                  <a:schemeClr val="tx1"/>
                </a:solidFill>
                <a:latin typeface="Cochin" panose="02000603020000020003" pitchFamily="2" charset="0"/>
              </a:rPr>
              <a:t>Part of the challenge we face today therefore with regards to journalistic truth as a basis of knowledge, is the pervasive skepticism floating around us that even if there is truth out there, there is a doubt about what that truth really is. </a:t>
            </a:r>
          </a:p>
          <a:p>
            <a:pPr marL="0" indent="0">
              <a:buNone/>
            </a:pPr>
            <a:endParaRPr lang="en-US" dirty="0"/>
          </a:p>
        </p:txBody>
      </p:sp>
    </p:spTree>
    <p:extLst>
      <p:ext uri="{BB962C8B-B14F-4D97-AF65-F5344CB8AC3E}">
        <p14:creationId xmlns:p14="http://schemas.microsoft.com/office/powerpoint/2010/main" val="19041229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Google Shape;141;p21"/>
          <p:cNvSpPr txBox="1">
            <a:spLocks noGrp="1"/>
          </p:cNvSpPr>
          <p:nvPr>
            <p:ph type="title"/>
          </p:nvPr>
        </p:nvSpPr>
        <p:spPr>
          <a:xfrm>
            <a:off x="838200" y="121187"/>
            <a:ext cx="10515600" cy="925415"/>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rgbClr val="FF0000"/>
              </a:buClr>
              <a:buSzPts val="6000"/>
              <a:buFont typeface="Calibri"/>
              <a:buNone/>
            </a:pPr>
            <a:r>
              <a:rPr lang="en-US" sz="6000" b="1" i="1" dirty="0" smtClean="0">
                <a:solidFill>
                  <a:srgbClr val="FF0000"/>
                </a:solidFill>
              </a:rPr>
              <a:t>Conflict of interest</a:t>
            </a:r>
            <a:endParaRPr sz="6000" dirty="0">
              <a:solidFill>
                <a:srgbClr val="FF0000"/>
              </a:solidFill>
            </a:endParaRPr>
          </a:p>
        </p:txBody>
      </p:sp>
      <p:sp>
        <p:nvSpPr>
          <p:cNvPr id="142" name="Google Shape;142;p21"/>
          <p:cNvSpPr txBox="1">
            <a:spLocks noGrp="1"/>
          </p:cNvSpPr>
          <p:nvPr>
            <p:ph type="body" idx="1"/>
          </p:nvPr>
        </p:nvSpPr>
        <p:spPr>
          <a:xfrm>
            <a:off x="418641" y="1443038"/>
            <a:ext cx="11369407" cy="5083886"/>
          </a:xfrm>
          <a:prstGeom prst="rect">
            <a:avLst/>
          </a:prstGeom>
          <a:noFill/>
          <a:ln>
            <a:noFill/>
          </a:ln>
        </p:spPr>
        <p:txBody>
          <a:bodyPr spcFirstLastPara="1" wrap="square" lIns="91425" tIns="45700" rIns="91425" bIns="45700" anchor="t" anchorCtr="0">
            <a:noAutofit/>
          </a:bodyPr>
          <a:lstStyle/>
          <a:p>
            <a:pPr marL="228600" lvl="0" indent="-228600" algn="l" rtl="0">
              <a:lnSpc>
                <a:spcPct val="90000"/>
              </a:lnSpc>
              <a:spcBef>
                <a:spcPts val="0"/>
              </a:spcBef>
              <a:spcAft>
                <a:spcPts val="0"/>
              </a:spcAft>
              <a:buClr>
                <a:schemeClr val="dk1"/>
              </a:buClr>
              <a:buSzPts val="2800"/>
              <a:buChar char="•"/>
            </a:pPr>
            <a:r>
              <a:rPr lang="en-US" sz="4000" b="1" i="1" dirty="0" smtClean="0">
                <a:solidFill>
                  <a:schemeClr val="tx1"/>
                </a:solidFill>
              </a:rPr>
              <a:t>For truth to prevail as the primary obligation of journalism therefore, the journalist must be free of any obligation than to the audience. </a:t>
            </a:r>
          </a:p>
          <a:p>
            <a:pPr marL="228600" lvl="0" indent="-228600" algn="l" rtl="0">
              <a:lnSpc>
                <a:spcPct val="90000"/>
              </a:lnSpc>
              <a:spcBef>
                <a:spcPts val="0"/>
              </a:spcBef>
              <a:spcAft>
                <a:spcPts val="0"/>
              </a:spcAft>
              <a:buClr>
                <a:schemeClr val="dk1"/>
              </a:buClr>
              <a:buSzPts val="2800"/>
              <a:buChar char="•"/>
            </a:pPr>
            <a:endParaRPr lang="en-US" sz="4000" b="1" i="1" dirty="0" smtClean="0">
              <a:solidFill>
                <a:schemeClr val="tx1"/>
              </a:solidFill>
            </a:endParaRPr>
          </a:p>
          <a:p>
            <a:pPr marL="228600" indent="-228600">
              <a:lnSpc>
                <a:spcPct val="90000"/>
              </a:lnSpc>
              <a:spcBef>
                <a:spcPts val="0"/>
              </a:spcBef>
              <a:spcAft>
                <a:spcPts val="0"/>
              </a:spcAft>
              <a:buClr>
                <a:schemeClr val="dk1"/>
              </a:buClr>
              <a:buSzPts val="2800"/>
              <a:buFont typeface="Wingdings 3" panose="05040102010807070707" pitchFamily="18" charset="2"/>
              <a:buChar char="•"/>
            </a:pPr>
            <a:r>
              <a:rPr lang="en-US" sz="4000" b="1" i="1" dirty="0" smtClean="0">
                <a:solidFill>
                  <a:schemeClr val="tx1"/>
                </a:solidFill>
              </a:rPr>
              <a:t>Conflict of interest seeks to undermine trust in the practice of journalism, by violating the integrity of the journalist and the credibility of the organisation.</a:t>
            </a:r>
          </a:p>
          <a:p>
            <a:pPr marL="228600" indent="-228600">
              <a:lnSpc>
                <a:spcPct val="90000"/>
              </a:lnSpc>
              <a:spcBef>
                <a:spcPts val="0"/>
              </a:spcBef>
              <a:spcAft>
                <a:spcPts val="0"/>
              </a:spcAft>
              <a:buClr>
                <a:schemeClr val="dk1"/>
              </a:buClr>
              <a:buSzPts val="2800"/>
              <a:buFont typeface="Wingdings 3" panose="05040102010807070707" pitchFamily="18" charset="2"/>
              <a:buChar char="•"/>
            </a:pPr>
            <a:endParaRPr lang="en-US" sz="3600" b="1" i="1" dirty="0">
              <a:solidFill>
                <a:schemeClr val="bg1"/>
              </a:solidFill>
            </a:endParaRPr>
          </a:p>
          <a:p>
            <a:pPr marL="228600" indent="-228600">
              <a:lnSpc>
                <a:spcPct val="90000"/>
              </a:lnSpc>
              <a:spcBef>
                <a:spcPts val="0"/>
              </a:spcBef>
              <a:spcAft>
                <a:spcPts val="0"/>
              </a:spcAft>
              <a:buClr>
                <a:schemeClr val="dk1"/>
              </a:buClr>
              <a:buSzPts val="2800"/>
              <a:buFont typeface="Wingdings 3" panose="05040102010807070707" pitchFamily="18" charset="2"/>
              <a:buChar char="•"/>
            </a:pPr>
            <a:endParaRPr sz="3600" dirty="0">
              <a:solidFill>
                <a:schemeClr val="bg1"/>
              </a:solidFill>
            </a:endParaRPr>
          </a:p>
          <a:p>
            <a:pPr marL="228600" lvl="0" indent="-50800" algn="l" rtl="0">
              <a:lnSpc>
                <a:spcPct val="90000"/>
              </a:lnSpc>
              <a:spcBef>
                <a:spcPts val="1000"/>
              </a:spcBef>
              <a:spcAft>
                <a:spcPts val="0"/>
              </a:spcAft>
              <a:buClr>
                <a:schemeClr val="dk1"/>
              </a:buClr>
              <a:buSzPts val="2800"/>
              <a:buNone/>
            </a:pPr>
            <a:endParaRPr sz="3600" dirty="0">
              <a:solidFill>
                <a:schemeClr val="bg1"/>
              </a:solidFill>
            </a:endParaRPr>
          </a:p>
        </p:txBody>
      </p:sp>
    </p:spTree>
    <p:extLst>
      <p:ext uri="{BB962C8B-B14F-4D97-AF65-F5344CB8AC3E}">
        <p14:creationId xmlns:p14="http://schemas.microsoft.com/office/powerpoint/2010/main" val="1734513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6474229-1F43-774B-8FDF-D569DD1A1FF3}"/>
              </a:ext>
            </a:extLst>
          </p:cNvPr>
          <p:cNvSpPr>
            <a:spLocks noGrp="1"/>
          </p:cNvSpPr>
          <p:nvPr>
            <p:ph type="title"/>
          </p:nvPr>
        </p:nvSpPr>
        <p:spPr>
          <a:xfrm>
            <a:off x="550843" y="175098"/>
            <a:ext cx="10994834" cy="875489"/>
          </a:xfrm>
        </p:spPr>
        <p:txBody>
          <a:bodyPr>
            <a:normAutofit/>
          </a:bodyPr>
          <a:lstStyle/>
          <a:p>
            <a:r>
              <a:rPr lang="en-US" sz="4800" b="1" dirty="0" smtClean="0">
                <a:solidFill>
                  <a:srgbClr val="FF0000"/>
                </a:solidFill>
              </a:rPr>
              <a:t>How conflicts emerge</a:t>
            </a:r>
            <a:endParaRPr lang="en-US" sz="4800" b="1" dirty="0">
              <a:solidFill>
                <a:srgbClr val="FF0000"/>
              </a:solidFill>
            </a:endParaRPr>
          </a:p>
        </p:txBody>
      </p:sp>
      <p:sp>
        <p:nvSpPr>
          <p:cNvPr id="3" name="Content Placeholder 2">
            <a:extLst>
              <a:ext uri="{FF2B5EF4-FFF2-40B4-BE49-F238E27FC236}">
                <a16:creationId xmlns="" xmlns:a16="http://schemas.microsoft.com/office/drawing/2014/main" id="{3CCA567F-9EC4-634D-A1B3-A0367F4D26FD}"/>
              </a:ext>
            </a:extLst>
          </p:cNvPr>
          <p:cNvSpPr>
            <a:spLocks noGrp="1"/>
          </p:cNvSpPr>
          <p:nvPr>
            <p:ph idx="1"/>
          </p:nvPr>
        </p:nvSpPr>
        <p:spPr>
          <a:xfrm>
            <a:off x="550843" y="1271588"/>
            <a:ext cx="10994834" cy="4872038"/>
          </a:xfrm>
        </p:spPr>
        <p:txBody>
          <a:bodyPr>
            <a:normAutofit fontScale="55000" lnSpcReduction="20000"/>
          </a:bodyPr>
          <a:lstStyle/>
          <a:p>
            <a:pPr algn="just"/>
            <a:endParaRPr lang="en-US" sz="5800" b="1" smtClean="0">
              <a:solidFill>
                <a:schemeClr val="tx1"/>
              </a:solidFill>
              <a:latin typeface="Cochin" charset="0"/>
              <a:ea typeface="Cochin" charset="0"/>
              <a:cs typeface="Cochin" charset="0"/>
            </a:endParaRPr>
          </a:p>
          <a:p>
            <a:pPr algn="just"/>
            <a:r>
              <a:rPr lang="en-US" sz="5800" b="1" dirty="0" smtClean="0">
                <a:solidFill>
                  <a:schemeClr val="tx1"/>
                </a:solidFill>
                <a:latin typeface="Cochin" charset="0"/>
                <a:ea typeface="Cochin" charset="0"/>
                <a:cs typeface="Cochin" charset="0"/>
              </a:rPr>
              <a:t>Conflicts arise from:</a:t>
            </a:r>
          </a:p>
          <a:p>
            <a:pPr algn="just"/>
            <a:r>
              <a:rPr lang="en-US" sz="5800" b="1" dirty="0" smtClean="0">
                <a:solidFill>
                  <a:schemeClr val="tx1"/>
                </a:solidFill>
                <a:latin typeface="Cochin" charset="0"/>
                <a:ea typeface="Cochin" charset="0"/>
                <a:cs typeface="Cochin" charset="0"/>
              </a:rPr>
              <a:t> accepting peck and gifts, </a:t>
            </a:r>
          </a:p>
          <a:p>
            <a:pPr algn="just"/>
            <a:r>
              <a:rPr lang="en-US" sz="5800" b="1" dirty="0" smtClean="0">
                <a:solidFill>
                  <a:schemeClr val="tx1"/>
                </a:solidFill>
                <a:latin typeface="Cochin" charset="0"/>
                <a:ea typeface="Cochin" charset="0"/>
                <a:cs typeface="Cochin" charset="0"/>
              </a:rPr>
              <a:t>through publicly stated positions on controversial issues, </a:t>
            </a:r>
          </a:p>
          <a:p>
            <a:pPr algn="just"/>
            <a:r>
              <a:rPr lang="en-US" sz="5800" b="1" dirty="0" smtClean="0">
                <a:solidFill>
                  <a:schemeClr val="tx1"/>
                </a:solidFill>
                <a:latin typeface="Cochin" charset="0"/>
                <a:ea typeface="Cochin" charset="0"/>
                <a:cs typeface="Cochin" charset="0"/>
              </a:rPr>
              <a:t>relationship with subjects of news coverage.</a:t>
            </a:r>
          </a:p>
          <a:p>
            <a:pPr algn="just"/>
            <a:endParaRPr lang="en-US" sz="5800" b="1" dirty="0" smtClean="0">
              <a:solidFill>
                <a:schemeClr val="tx1"/>
              </a:solidFill>
              <a:latin typeface="Cochin" charset="0"/>
              <a:ea typeface="Cochin" charset="0"/>
              <a:cs typeface="Cochin" charset="0"/>
            </a:endParaRPr>
          </a:p>
          <a:p>
            <a:pPr algn="just"/>
            <a:r>
              <a:rPr lang="en-US" sz="5800" b="1" dirty="0" smtClean="0">
                <a:solidFill>
                  <a:schemeClr val="tx1"/>
                </a:solidFill>
                <a:latin typeface="Cochin" charset="0"/>
                <a:ea typeface="Cochin" charset="0"/>
                <a:cs typeface="Cochin" charset="0"/>
              </a:rPr>
              <a:t>Disclosures can help build trust and transparency but ultimately the codes of conduct in the profession helps avoid most conflicts and built pathways to their resolution.</a:t>
            </a:r>
            <a:endParaRPr lang="en-US" sz="5800" b="1" dirty="0">
              <a:solidFill>
                <a:schemeClr val="tx1"/>
              </a:solidFill>
              <a:latin typeface="Cochin" charset="0"/>
              <a:ea typeface="Cochin" charset="0"/>
              <a:cs typeface="Cochin" charset="0"/>
            </a:endParaRPr>
          </a:p>
          <a:p>
            <a:endParaRPr lang="en-US" sz="5800" b="1" dirty="0" smtClean="0">
              <a:solidFill>
                <a:srgbClr val="FF0000"/>
              </a:solidFill>
              <a:latin typeface="Cochin" charset="0"/>
              <a:ea typeface="Cochin" charset="0"/>
              <a:cs typeface="Cochin" charset="0"/>
            </a:endParaRPr>
          </a:p>
          <a:p>
            <a:endParaRPr lang="en-US" sz="3800" dirty="0">
              <a:solidFill>
                <a:schemeClr val="bg1"/>
              </a:solidFill>
            </a:endParaRPr>
          </a:p>
          <a:p>
            <a:endParaRPr lang="en-US" dirty="0"/>
          </a:p>
        </p:txBody>
      </p:sp>
    </p:spTree>
    <p:extLst>
      <p:ext uri="{BB962C8B-B14F-4D97-AF65-F5344CB8AC3E}">
        <p14:creationId xmlns:p14="http://schemas.microsoft.com/office/powerpoint/2010/main" val="96947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p:tgtEl>
                                          <p:spTgt spid="3">
                                            <p:txEl>
                                              <p:pRg st="1" end="1"/>
                                            </p:txEl>
                                          </p:spTgt>
                                        </p:tgtEl>
                                        <p:attrNameLst>
                                          <p:attrName>ppt_y</p:attrName>
                                        </p:attrNameLst>
                                      </p:cBhvr>
                                      <p:tavLst>
                                        <p:tav tm="0">
                                          <p:val>
                                            <p:strVal val="#ppt_y+#ppt_h*1.125000"/>
                                          </p:val>
                                        </p:tav>
                                        <p:tav tm="100000">
                                          <p:val>
                                            <p:strVal val="#ppt_y"/>
                                          </p:val>
                                        </p:tav>
                                      </p:tavLst>
                                    </p:anim>
                                    <p:animEffect transition="in" filter="wipe(up)">
                                      <p:cBhvr>
                                        <p:cTn id="8" dur="500"/>
                                        <p:tgtEl>
                                          <p:spTgt spid="3">
                                            <p:txEl>
                                              <p:pRg st="1" end="1"/>
                                            </p:txEl>
                                          </p:spTgt>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p:tgtEl>
                                          <p:spTgt spid="3">
                                            <p:txEl>
                                              <p:pRg st="2" end="2"/>
                                            </p:txEl>
                                          </p:spTgt>
                                        </p:tgtEl>
                                        <p:attrNameLst>
                                          <p:attrName>ppt_y</p:attrName>
                                        </p:attrNameLst>
                                      </p:cBhvr>
                                      <p:tavLst>
                                        <p:tav tm="0">
                                          <p:val>
                                            <p:strVal val="#ppt_y+#ppt_h*1.125000"/>
                                          </p:val>
                                        </p:tav>
                                        <p:tav tm="100000">
                                          <p:val>
                                            <p:strVal val="#ppt_y"/>
                                          </p:val>
                                        </p:tav>
                                      </p:tavLst>
                                    </p:anim>
                                    <p:animEffect transition="in" filter="wipe(up)">
                                      <p:cBhvr>
                                        <p:cTn id="14" dur="500"/>
                                        <p:tgtEl>
                                          <p:spTgt spid="3">
                                            <p:txEl>
                                              <p:pRg st="2" end="2"/>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p:tgtEl>
                                          <p:spTgt spid="3">
                                            <p:txEl>
                                              <p:pRg st="3" end="3"/>
                                            </p:txEl>
                                          </p:spTgt>
                                        </p:tgtEl>
                                        <p:attrNameLst>
                                          <p:attrName>ppt_y</p:attrName>
                                        </p:attrNameLst>
                                      </p:cBhvr>
                                      <p:tavLst>
                                        <p:tav tm="0">
                                          <p:val>
                                            <p:strVal val="#ppt_y+#ppt_h*1.125000"/>
                                          </p:val>
                                        </p:tav>
                                        <p:tav tm="100000">
                                          <p:val>
                                            <p:strVal val="#ppt_y"/>
                                          </p:val>
                                        </p:tav>
                                      </p:tavLst>
                                    </p:anim>
                                    <p:animEffect transition="in" filter="wipe(up)">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p:tgtEl>
                                          <p:spTgt spid="3">
                                            <p:txEl>
                                              <p:pRg st="4" end="4"/>
                                            </p:txEl>
                                          </p:spTgt>
                                        </p:tgtEl>
                                        <p:attrNameLst>
                                          <p:attrName>ppt_y</p:attrName>
                                        </p:attrNameLst>
                                      </p:cBhvr>
                                      <p:tavLst>
                                        <p:tav tm="0">
                                          <p:val>
                                            <p:strVal val="#ppt_y+#ppt_h*1.125000"/>
                                          </p:val>
                                        </p:tav>
                                        <p:tav tm="100000">
                                          <p:val>
                                            <p:strVal val="#ppt_y"/>
                                          </p:val>
                                        </p:tav>
                                      </p:tavLst>
                                    </p:anim>
                                    <p:animEffect transition="in" filter="wipe(up)">
                                      <p:cBhvr>
                                        <p:cTn id="26" dur="500"/>
                                        <p:tgtEl>
                                          <p:spTgt spid="3">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4"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p:tgtEl>
                                          <p:spTgt spid="3">
                                            <p:txEl>
                                              <p:pRg st="6" end="6"/>
                                            </p:txEl>
                                          </p:spTgt>
                                        </p:tgtEl>
                                        <p:attrNameLst>
                                          <p:attrName>ppt_y</p:attrName>
                                        </p:attrNameLst>
                                      </p:cBhvr>
                                      <p:tavLst>
                                        <p:tav tm="0">
                                          <p:val>
                                            <p:strVal val="#ppt_y+#ppt_h*1.125000"/>
                                          </p:val>
                                        </p:tav>
                                        <p:tav tm="100000">
                                          <p:val>
                                            <p:strVal val="#ppt_y"/>
                                          </p:val>
                                        </p:tav>
                                      </p:tavLst>
                                    </p:anim>
                                    <p:animEffect transition="in" filter="wipe(up)">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p2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rgbClr val="FF0000"/>
              </a:buClr>
              <a:buSzPts val="4800"/>
              <a:buFont typeface="Calibri"/>
              <a:buNone/>
            </a:pPr>
            <a:r>
              <a:rPr lang="en-US" sz="4800" b="1" dirty="0">
                <a:solidFill>
                  <a:srgbClr val="FF0000"/>
                </a:solidFill>
              </a:rPr>
              <a:t>Why ethics matter to journalists</a:t>
            </a:r>
            <a:endParaRPr sz="4800" b="1" dirty="0">
              <a:solidFill>
                <a:srgbClr val="FF0000"/>
              </a:solidFill>
            </a:endParaRPr>
          </a:p>
        </p:txBody>
      </p:sp>
      <p:sp>
        <p:nvSpPr>
          <p:cNvPr id="148" name="Google Shape;148;p22"/>
          <p:cNvSpPr txBox="1">
            <a:spLocks noGrp="1"/>
          </p:cNvSpPr>
          <p:nvPr>
            <p:ph type="body" idx="1"/>
          </p:nvPr>
        </p:nvSpPr>
        <p:spPr>
          <a:xfrm>
            <a:off x="571500" y="2143125"/>
            <a:ext cx="10510837" cy="4557711"/>
          </a:xfrm>
          <a:prstGeom prst="rect">
            <a:avLst/>
          </a:prstGeom>
          <a:noFill/>
          <a:ln>
            <a:noFill/>
          </a:ln>
        </p:spPr>
        <p:txBody>
          <a:bodyPr spcFirstLastPara="1" wrap="square" lIns="91425" tIns="45700" rIns="91425" bIns="45700" anchor="t" anchorCtr="0">
            <a:noAutofit/>
          </a:bodyPr>
          <a:lstStyle/>
          <a:p>
            <a:pPr marL="228600" lvl="0" indent="-304800" algn="just">
              <a:lnSpc>
                <a:spcPct val="90000"/>
              </a:lnSpc>
              <a:spcBef>
                <a:spcPts val="0"/>
              </a:spcBef>
              <a:spcAft>
                <a:spcPts val="0"/>
              </a:spcAft>
              <a:buClr>
                <a:schemeClr val="dk1"/>
              </a:buClr>
              <a:buSzPts val="4800"/>
              <a:buChar char="•"/>
            </a:pPr>
            <a:r>
              <a:rPr lang="en-US" sz="4800" b="1" dirty="0">
                <a:solidFill>
                  <a:schemeClr val="tx1"/>
                </a:solidFill>
              </a:rPr>
              <a:t>Codes of conduct </a:t>
            </a:r>
            <a:r>
              <a:rPr lang="en-US" sz="4800" b="1" dirty="0">
                <a:solidFill>
                  <a:schemeClr val="tx1"/>
                </a:solidFill>
              </a:rPr>
              <a:t>can help journalists think through their </a:t>
            </a:r>
            <a:r>
              <a:rPr lang="en-US" sz="4800" b="1" dirty="0" smtClean="0">
                <a:solidFill>
                  <a:schemeClr val="tx1"/>
                </a:solidFill>
              </a:rPr>
              <a:t>conflict </a:t>
            </a:r>
            <a:r>
              <a:rPr lang="en-US" sz="4800" b="1" dirty="0">
                <a:solidFill>
                  <a:schemeClr val="tx1"/>
                </a:solidFill>
              </a:rPr>
              <a:t>dilemma </a:t>
            </a:r>
            <a:r>
              <a:rPr lang="en-US" sz="4800" b="1" dirty="0" smtClean="0">
                <a:solidFill>
                  <a:schemeClr val="tx1"/>
                </a:solidFill>
              </a:rPr>
              <a:t>and offer a guide to </a:t>
            </a:r>
            <a:r>
              <a:rPr lang="en-US" sz="4800" b="1" u="sng" dirty="0">
                <a:solidFill>
                  <a:schemeClr val="tx1"/>
                </a:solidFill>
              </a:rPr>
              <a:t>manage </a:t>
            </a:r>
            <a:r>
              <a:rPr lang="en-US" sz="4800" b="1" u="sng" dirty="0" smtClean="0">
                <a:solidFill>
                  <a:schemeClr val="tx1"/>
                </a:solidFill>
              </a:rPr>
              <a:t>and make sound decision </a:t>
            </a:r>
            <a:r>
              <a:rPr lang="en-US" sz="4800" b="1" u="sng" dirty="0">
                <a:solidFill>
                  <a:schemeClr val="tx1"/>
                </a:solidFill>
              </a:rPr>
              <a:t>making</a:t>
            </a:r>
            <a:r>
              <a:rPr lang="en-US" sz="4800" b="1" dirty="0">
                <a:solidFill>
                  <a:schemeClr val="tx1"/>
                </a:solidFill>
              </a:rPr>
              <a:t>.</a:t>
            </a:r>
            <a:endParaRPr sz="4800" b="1" dirty="0">
              <a:solidFill>
                <a:schemeClr val="tx1"/>
              </a:solidFill>
            </a:endParaRPr>
          </a:p>
        </p:txBody>
      </p:sp>
    </p:spTree>
    <p:extLst>
      <p:ext uri="{BB962C8B-B14F-4D97-AF65-F5344CB8AC3E}">
        <p14:creationId xmlns:p14="http://schemas.microsoft.com/office/powerpoint/2010/main" val="18050523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29"/>
          <p:cNvSpPr txBox="1">
            <a:spLocks noGrp="1"/>
          </p:cNvSpPr>
          <p:nvPr>
            <p:ph type="title"/>
          </p:nvPr>
        </p:nvSpPr>
        <p:spPr>
          <a:xfrm>
            <a:off x="838200" y="-1"/>
            <a:ext cx="10515600" cy="757239"/>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rgbClr val="FF0000"/>
              </a:buClr>
              <a:buSzPts val="4800"/>
              <a:buFont typeface="Calibri"/>
              <a:buNone/>
            </a:pPr>
            <a:r>
              <a:rPr lang="en-US" sz="4800" b="1" dirty="0" smtClean="0">
                <a:solidFill>
                  <a:srgbClr val="FF0000"/>
                </a:solidFill>
              </a:rPr>
              <a:t>The </a:t>
            </a:r>
            <a:r>
              <a:rPr lang="en-US" sz="4800" b="1" dirty="0" err="1" smtClean="0">
                <a:solidFill>
                  <a:srgbClr val="FF0000"/>
                </a:solidFill>
              </a:rPr>
              <a:t>spj</a:t>
            </a:r>
            <a:r>
              <a:rPr lang="en-US" sz="4800" b="1" dirty="0" smtClean="0">
                <a:solidFill>
                  <a:srgbClr val="FF0000"/>
                </a:solidFill>
              </a:rPr>
              <a:t> Code as example</a:t>
            </a:r>
            <a:endParaRPr sz="4800" b="1" dirty="0">
              <a:solidFill>
                <a:srgbClr val="FF0000"/>
              </a:solidFill>
            </a:endParaRPr>
          </a:p>
        </p:txBody>
      </p:sp>
      <p:sp>
        <p:nvSpPr>
          <p:cNvPr id="190" name="Google Shape;190;p29"/>
          <p:cNvSpPr txBox="1">
            <a:spLocks noGrp="1"/>
          </p:cNvSpPr>
          <p:nvPr>
            <p:ph type="body" idx="1"/>
          </p:nvPr>
        </p:nvSpPr>
        <p:spPr>
          <a:xfrm>
            <a:off x="1" y="1000124"/>
            <a:ext cx="11998150" cy="5746225"/>
          </a:xfrm>
          <a:prstGeom prst="rect">
            <a:avLst/>
          </a:prstGeom>
          <a:noFill/>
          <a:ln>
            <a:noFill/>
          </a:ln>
        </p:spPr>
        <p:txBody>
          <a:bodyPr spcFirstLastPara="1" wrap="square" lIns="91425" tIns="45700" rIns="91425" bIns="45700" anchor="t" anchorCtr="0">
            <a:noAutofit/>
          </a:bodyPr>
          <a:lstStyle/>
          <a:p>
            <a:pPr marL="228600" lvl="0" indent="-213550" algn="just" rtl="0">
              <a:lnSpc>
                <a:spcPct val="70000"/>
              </a:lnSpc>
              <a:spcBef>
                <a:spcPts val="0"/>
              </a:spcBef>
              <a:spcAft>
                <a:spcPts val="0"/>
              </a:spcAft>
              <a:buClr>
                <a:schemeClr val="dk1"/>
              </a:buClr>
              <a:buSzPts val="3000"/>
              <a:buChar char="•"/>
            </a:pPr>
            <a:r>
              <a:rPr lang="en-US" sz="3200" b="1" dirty="0">
                <a:solidFill>
                  <a:schemeClr val="tx1"/>
                </a:solidFill>
              </a:rPr>
              <a:t>The Society for Professional Journalists’ designed a model code in 1996 containing four principles [Nigerian media professionals in 1998 did the same with 15 codes] </a:t>
            </a:r>
            <a:endParaRPr sz="3200" b="1" dirty="0">
              <a:solidFill>
                <a:schemeClr val="tx1"/>
              </a:solidFill>
            </a:endParaRPr>
          </a:p>
          <a:p>
            <a:pPr marL="228600" lvl="0" indent="-213550" algn="just" rtl="0">
              <a:lnSpc>
                <a:spcPct val="70000"/>
              </a:lnSpc>
              <a:spcBef>
                <a:spcPts val="1000"/>
              </a:spcBef>
              <a:spcAft>
                <a:spcPts val="0"/>
              </a:spcAft>
              <a:buClr>
                <a:schemeClr val="dk1"/>
              </a:buClr>
              <a:buSzPts val="3000"/>
              <a:buChar char="•"/>
            </a:pPr>
            <a:r>
              <a:rPr lang="en-US" sz="3200" b="1" dirty="0" smtClean="0">
                <a:solidFill>
                  <a:schemeClr val="tx1"/>
                </a:solidFill>
              </a:rPr>
              <a:t>Basically four plus two additions from the Poynter Institute:</a:t>
            </a:r>
          </a:p>
          <a:p>
            <a:pPr marL="228600" lvl="0" indent="-213550" algn="just" rtl="0">
              <a:lnSpc>
                <a:spcPct val="70000"/>
              </a:lnSpc>
              <a:spcBef>
                <a:spcPts val="1000"/>
              </a:spcBef>
              <a:spcAft>
                <a:spcPts val="0"/>
              </a:spcAft>
              <a:buClr>
                <a:schemeClr val="dk1"/>
              </a:buClr>
              <a:buSzPts val="3000"/>
              <a:buChar char="•"/>
            </a:pPr>
            <a:endParaRPr sz="3600" b="1" dirty="0">
              <a:solidFill>
                <a:schemeClr val="tx1"/>
              </a:solidFill>
            </a:endParaRPr>
          </a:p>
          <a:p>
            <a:pPr marL="228600" lvl="0" indent="-175450" algn="just" rtl="0">
              <a:lnSpc>
                <a:spcPct val="70000"/>
              </a:lnSpc>
              <a:spcBef>
                <a:spcPts val="1000"/>
              </a:spcBef>
              <a:spcAft>
                <a:spcPts val="0"/>
              </a:spcAft>
              <a:buClr>
                <a:schemeClr val="dk1"/>
              </a:buClr>
              <a:buSzPts val="2400"/>
              <a:buChar char="•"/>
            </a:pPr>
            <a:r>
              <a:rPr lang="en-US" sz="3600" b="1" dirty="0">
                <a:solidFill>
                  <a:schemeClr val="tx1"/>
                </a:solidFill>
              </a:rPr>
              <a:t>[a] Seek the truth and report it</a:t>
            </a:r>
            <a:endParaRPr sz="3600" b="1" dirty="0">
              <a:solidFill>
                <a:schemeClr val="tx1"/>
              </a:solidFill>
            </a:endParaRPr>
          </a:p>
          <a:p>
            <a:pPr marL="228600" lvl="0" indent="-175450" algn="just" rtl="0">
              <a:lnSpc>
                <a:spcPct val="70000"/>
              </a:lnSpc>
              <a:spcBef>
                <a:spcPts val="1000"/>
              </a:spcBef>
              <a:spcAft>
                <a:spcPts val="0"/>
              </a:spcAft>
              <a:buClr>
                <a:schemeClr val="dk1"/>
              </a:buClr>
              <a:buSzPts val="2400"/>
              <a:buChar char="•"/>
            </a:pPr>
            <a:r>
              <a:rPr lang="en-US" sz="3600" b="1" dirty="0">
                <a:solidFill>
                  <a:schemeClr val="tx1"/>
                </a:solidFill>
              </a:rPr>
              <a:t>[b] Be accountable</a:t>
            </a:r>
            <a:endParaRPr sz="3600" b="1" dirty="0">
              <a:solidFill>
                <a:schemeClr val="tx1"/>
              </a:solidFill>
            </a:endParaRPr>
          </a:p>
          <a:p>
            <a:pPr marL="228600" lvl="0" indent="-175450" algn="just" rtl="0">
              <a:lnSpc>
                <a:spcPct val="70000"/>
              </a:lnSpc>
              <a:spcBef>
                <a:spcPts val="1000"/>
              </a:spcBef>
              <a:spcAft>
                <a:spcPts val="0"/>
              </a:spcAft>
              <a:buClr>
                <a:schemeClr val="dk1"/>
              </a:buClr>
              <a:buSzPts val="2400"/>
              <a:buChar char="•"/>
            </a:pPr>
            <a:r>
              <a:rPr lang="en-US" sz="3600" b="1" dirty="0">
                <a:solidFill>
                  <a:schemeClr val="tx1"/>
                </a:solidFill>
              </a:rPr>
              <a:t>[c] Be independent</a:t>
            </a:r>
            <a:endParaRPr sz="3600" b="1" dirty="0">
              <a:solidFill>
                <a:schemeClr val="tx1"/>
              </a:solidFill>
            </a:endParaRPr>
          </a:p>
          <a:p>
            <a:pPr marL="228600" lvl="0" indent="-175450" algn="just" rtl="0">
              <a:lnSpc>
                <a:spcPct val="70000"/>
              </a:lnSpc>
              <a:spcBef>
                <a:spcPts val="1000"/>
              </a:spcBef>
              <a:spcAft>
                <a:spcPts val="0"/>
              </a:spcAft>
              <a:buClr>
                <a:schemeClr val="dk1"/>
              </a:buClr>
              <a:buSzPts val="2400"/>
              <a:buChar char="•"/>
            </a:pPr>
            <a:r>
              <a:rPr lang="en-US" sz="3600" b="1" dirty="0">
                <a:solidFill>
                  <a:schemeClr val="tx1"/>
                </a:solidFill>
              </a:rPr>
              <a:t>[d] Minimize harm</a:t>
            </a:r>
            <a:endParaRPr sz="3600" b="1" dirty="0">
              <a:solidFill>
                <a:schemeClr val="tx1"/>
              </a:solidFill>
            </a:endParaRPr>
          </a:p>
          <a:p>
            <a:pPr marL="228600" lvl="0" indent="-175450" algn="just" rtl="0">
              <a:lnSpc>
                <a:spcPct val="70000"/>
              </a:lnSpc>
              <a:spcBef>
                <a:spcPts val="1000"/>
              </a:spcBef>
              <a:spcAft>
                <a:spcPts val="0"/>
              </a:spcAft>
              <a:buClr>
                <a:srgbClr val="FF0000"/>
              </a:buClr>
              <a:buSzPts val="2400"/>
              <a:buChar char="•"/>
            </a:pPr>
            <a:r>
              <a:rPr lang="en-US" sz="3600" b="1" dirty="0">
                <a:solidFill>
                  <a:schemeClr val="tx1"/>
                </a:solidFill>
              </a:rPr>
              <a:t>[e] Maintain transparency</a:t>
            </a:r>
            <a:endParaRPr sz="3600" b="1" dirty="0">
              <a:solidFill>
                <a:schemeClr val="tx1"/>
              </a:solidFill>
            </a:endParaRPr>
          </a:p>
          <a:p>
            <a:pPr marL="228600" lvl="0" indent="-175450" algn="just" rtl="0">
              <a:lnSpc>
                <a:spcPct val="70000"/>
              </a:lnSpc>
              <a:spcBef>
                <a:spcPts val="1000"/>
              </a:spcBef>
              <a:spcAft>
                <a:spcPts val="0"/>
              </a:spcAft>
              <a:buClr>
                <a:srgbClr val="FF0000"/>
              </a:buClr>
              <a:buSzPts val="2400"/>
              <a:buChar char="•"/>
            </a:pPr>
            <a:r>
              <a:rPr lang="en-US" sz="3600" b="1" dirty="0">
                <a:solidFill>
                  <a:schemeClr val="tx1"/>
                </a:solidFill>
              </a:rPr>
              <a:t>[f] Erect your reporting around community</a:t>
            </a:r>
            <a:endParaRPr sz="3600" b="1" dirty="0">
              <a:solidFill>
                <a:schemeClr val="tx1"/>
              </a:solidFill>
            </a:endParaRPr>
          </a:p>
          <a:p>
            <a:pPr marL="228600" lvl="0" indent="-64135" algn="l" rtl="0">
              <a:lnSpc>
                <a:spcPct val="70000"/>
              </a:lnSpc>
              <a:spcBef>
                <a:spcPts val="1000"/>
              </a:spcBef>
              <a:spcAft>
                <a:spcPts val="0"/>
              </a:spcAft>
              <a:buClr>
                <a:schemeClr val="dk1"/>
              </a:buClr>
              <a:buSzPts val="2590"/>
              <a:buNone/>
            </a:pPr>
            <a:endParaRPr sz="2590" b="1" dirty="0">
              <a:solidFill>
                <a:schemeClr val="tx1"/>
              </a:solidFill>
            </a:endParaRPr>
          </a:p>
        </p:txBody>
      </p:sp>
    </p:spTree>
    <p:extLst>
      <p:ext uri="{BB962C8B-B14F-4D97-AF65-F5344CB8AC3E}">
        <p14:creationId xmlns:p14="http://schemas.microsoft.com/office/powerpoint/2010/main" val="9194362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29622" y="466495"/>
            <a:ext cx="11843133" cy="10372070"/>
          </a:xfrm>
          <a:prstGeom prst="rect">
            <a:avLst/>
          </a:prstGeom>
          <a:noFill/>
        </p:spPr>
        <p:txBody>
          <a:bodyPr wrap="square" rtlCol="0">
            <a:spAutoFit/>
          </a:bodyPr>
          <a:lstStyle/>
          <a:p>
            <a:pPr algn="just"/>
            <a:r>
              <a:rPr lang="en-US" sz="4000" b="1" dirty="0" smtClean="0">
                <a:latin typeface="Cochin" charset="0"/>
                <a:ea typeface="Cochin" charset="0"/>
                <a:cs typeface="Cochin" charset="0"/>
              </a:rPr>
              <a:t>This presentation invites an exploration into the philosophical foundations </a:t>
            </a:r>
            <a:r>
              <a:rPr lang="en-US" sz="4000" b="1" dirty="0">
                <a:latin typeface="Cochin" charset="0"/>
                <a:ea typeface="Cochin" charset="0"/>
                <a:cs typeface="Cochin" charset="0"/>
              </a:rPr>
              <a:t>of </a:t>
            </a:r>
            <a:r>
              <a:rPr lang="en-US" sz="4000" b="1" dirty="0" smtClean="0">
                <a:latin typeface="Cochin" charset="0"/>
                <a:ea typeface="Cochin" charset="0"/>
                <a:cs typeface="Cochin" charset="0"/>
              </a:rPr>
              <a:t>investigative journalism, its problematic nature, and its interface with the </a:t>
            </a:r>
            <a:r>
              <a:rPr lang="en-US" sz="4000" b="1" dirty="0">
                <a:latin typeface="Cochin" charset="0"/>
                <a:ea typeface="Cochin" charset="0"/>
                <a:cs typeface="Cochin" charset="0"/>
              </a:rPr>
              <a:t>shifting </a:t>
            </a:r>
            <a:r>
              <a:rPr lang="en-US" sz="4000" b="1" dirty="0" smtClean="0">
                <a:latin typeface="Cochin" charset="0"/>
                <a:ea typeface="Cochin" charset="0"/>
                <a:cs typeface="Cochin" charset="0"/>
              </a:rPr>
              <a:t>epistemology of truth in journalistic practice, as well as how the primary obligation of journalism to its audience confronts the challenges of ethics but seeks its resolution through it again.  This requires us to navigate our path through the three cardinal questions of journalism.</a:t>
            </a:r>
            <a:endParaRPr lang="en-US" sz="4000" b="1" dirty="0">
              <a:latin typeface="Cochin" charset="0"/>
              <a:ea typeface="Cochin" charset="0"/>
              <a:cs typeface="Cochin" charset="0"/>
            </a:endParaRPr>
          </a:p>
          <a:p>
            <a:pPr algn="ctr"/>
            <a:endParaRPr lang="en-US" sz="4800" b="1" dirty="0">
              <a:solidFill>
                <a:srgbClr val="FF0000"/>
              </a:solidFill>
              <a:latin typeface="Cochin" charset="0"/>
              <a:ea typeface="Cochin" charset="0"/>
              <a:cs typeface="Cochin" charset="0"/>
            </a:endParaRPr>
          </a:p>
          <a:p>
            <a:pPr marL="685800" indent="-685800">
              <a:buFont typeface="Wingdings" charset="2"/>
              <a:buChar char="Ø"/>
            </a:pPr>
            <a:endParaRPr lang="en-US" sz="4400" b="1" dirty="0" smtClean="0">
              <a:solidFill>
                <a:srgbClr val="FF0000"/>
              </a:solidFill>
              <a:latin typeface="Cochin" charset="0"/>
              <a:ea typeface="Cochin" charset="0"/>
              <a:cs typeface="Cochin" charset="0"/>
            </a:endParaRPr>
          </a:p>
          <a:p>
            <a:endParaRPr lang="en-US" sz="5400" b="1" dirty="0">
              <a:solidFill>
                <a:srgbClr val="FF0000"/>
              </a:solidFill>
              <a:latin typeface="Cochin" charset="0"/>
              <a:ea typeface="Cochin" charset="0"/>
              <a:cs typeface="Cochin" charset="0"/>
            </a:endParaRPr>
          </a:p>
          <a:p>
            <a:endParaRPr lang="en-US" sz="5400" b="1" dirty="0" smtClean="0">
              <a:solidFill>
                <a:srgbClr val="FF0000"/>
              </a:solidFill>
              <a:latin typeface="Cochin" charset="0"/>
              <a:ea typeface="Cochin" charset="0"/>
              <a:cs typeface="Cochin" charset="0"/>
            </a:endParaRPr>
          </a:p>
          <a:p>
            <a:endParaRPr lang="en-US" sz="5400" b="1" dirty="0">
              <a:solidFill>
                <a:srgbClr val="FF0000"/>
              </a:solidFill>
              <a:latin typeface="Cochin" charset="0"/>
              <a:ea typeface="Cochin" charset="0"/>
              <a:cs typeface="Cochin" charset="0"/>
            </a:endParaRPr>
          </a:p>
          <a:p>
            <a:endParaRPr lang="en-US" sz="5400" dirty="0"/>
          </a:p>
        </p:txBody>
      </p:sp>
    </p:spTree>
    <p:extLst>
      <p:ext uri="{BB962C8B-B14F-4D97-AF65-F5344CB8AC3E}">
        <p14:creationId xmlns:p14="http://schemas.microsoft.com/office/powerpoint/2010/main" val="5289293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Google Shape;183;p28"/>
          <p:cNvSpPr txBox="1">
            <a:spLocks noGrp="1"/>
          </p:cNvSpPr>
          <p:nvPr>
            <p:ph type="title"/>
          </p:nvPr>
        </p:nvSpPr>
        <p:spPr>
          <a:xfrm>
            <a:off x="1357312" y="365126"/>
            <a:ext cx="10387997" cy="1163638"/>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rgbClr val="FF0000"/>
              </a:buClr>
              <a:buSzPts val="4800"/>
              <a:buFont typeface="Calibri"/>
              <a:buNone/>
            </a:pPr>
            <a:r>
              <a:rPr lang="en-US" sz="4800" b="1" smtClean="0">
                <a:solidFill>
                  <a:srgbClr val="FF0000"/>
                </a:solidFill>
              </a:rPr>
              <a:t>THEORIES </a:t>
            </a:r>
            <a:r>
              <a:rPr lang="en-US" sz="4800" b="1" dirty="0">
                <a:solidFill>
                  <a:srgbClr val="FF0000"/>
                </a:solidFill>
              </a:rPr>
              <a:t>OF ETHICS IN MEDIA</a:t>
            </a:r>
            <a:endParaRPr sz="4800" b="1" dirty="0">
              <a:solidFill>
                <a:srgbClr val="FF0000"/>
              </a:solidFill>
            </a:endParaRPr>
          </a:p>
        </p:txBody>
      </p:sp>
      <p:sp>
        <p:nvSpPr>
          <p:cNvPr id="184" name="Google Shape;184;p28"/>
          <p:cNvSpPr txBox="1">
            <a:spLocks noGrp="1"/>
          </p:cNvSpPr>
          <p:nvPr>
            <p:ph type="body" idx="1"/>
          </p:nvPr>
        </p:nvSpPr>
        <p:spPr>
          <a:xfrm>
            <a:off x="601718" y="1355834"/>
            <a:ext cx="11143592" cy="4821129"/>
          </a:xfrm>
          <a:prstGeom prst="rect">
            <a:avLst/>
          </a:prstGeom>
          <a:noFill/>
          <a:ln>
            <a:noFill/>
          </a:ln>
        </p:spPr>
        <p:txBody>
          <a:bodyPr spcFirstLastPara="1" wrap="square" lIns="91425" tIns="45700" rIns="91425" bIns="45700" anchor="t" anchorCtr="0">
            <a:noAutofit/>
          </a:bodyPr>
          <a:lstStyle/>
          <a:p>
            <a:pPr marL="228600" lvl="0" indent="0" algn="l" rtl="0">
              <a:lnSpc>
                <a:spcPct val="90000"/>
              </a:lnSpc>
              <a:spcBef>
                <a:spcPts val="0"/>
              </a:spcBef>
              <a:spcAft>
                <a:spcPts val="0"/>
              </a:spcAft>
              <a:buClr>
                <a:schemeClr val="dk1"/>
              </a:buClr>
              <a:buSzPts val="4000"/>
              <a:buNone/>
            </a:pPr>
            <a:endParaRPr sz="4000" dirty="0"/>
          </a:p>
          <a:p>
            <a:pPr marL="228600" lvl="0" indent="-254000" algn="l" rtl="0">
              <a:lnSpc>
                <a:spcPct val="90000"/>
              </a:lnSpc>
              <a:spcBef>
                <a:spcPts val="1000"/>
              </a:spcBef>
              <a:spcAft>
                <a:spcPts val="0"/>
              </a:spcAft>
              <a:buClr>
                <a:schemeClr val="dk1"/>
              </a:buClr>
              <a:buSzPts val="4000"/>
              <a:buChar char="•"/>
            </a:pPr>
            <a:r>
              <a:rPr lang="en-US" sz="4000" b="1" dirty="0">
                <a:solidFill>
                  <a:schemeClr val="tx1"/>
                </a:solidFill>
              </a:rPr>
              <a:t>DEONTOLOGY or RULE BASED THINKING  [KANTIAN PHILOSOPHY]</a:t>
            </a:r>
            <a:endParaRPr sz="4000" b="1" dirty="0">
              <a:solidFill>
                <a:schemeClr val="tx1"/>
              </a:solidFill>
            </a:endParaRPr>
          </a:p>
          <a:p>
            <a:pPr marL="228600" lvl="0" indent="-254000" algn="l" rtl="0">
              <a:lnSpc>
                <a:spcPct val="90000"/>
              </a:lnSpc>
              <a:spcBef>
                <a:spcPts val="1000"/>
              </a:spcBef>
              <a:spcAft>
                <a:spcPts val="0"/>
              </a:spcAft>
              <a:buClr>
                <a:schemeClr val="dk1"/>
              </a:buClr>
              <a:buSzPts val="4000"/>
              <a:buChar char="•"/>
            </a:pPr>
            <a:r>
              <a:rPr lang="en-US" sz="4000" b="1" dirty="0">
                <a:solidFill>
                  <a:schemeClr val="tx1"/>
                </a:solidFill>
              </a:rPr>
              <a:t>CONSEQUENTIALISM or ENDS BASED THINKING  [JS MILLS]</a:t>
            </a:r>
            <a:endParaRPr sz="4000" b="1" dirty="0">
              <a:solidFill>
                <a:schemeClr val="tx1"/>
              </a:solidFill>
            </a:endParaRPr>
          </a:p>
          <a:p>
            <a:pPr marL="228600" lvl="0" indent="-254000" algn="l" rtl="0">
              <a:lnSpc>
                <a:spcPct val="90000"/>
              </a:lnSpc>
              <a:spcBef>
                <a:spcPts val="1000"/>
              </a:spcBef>
              <a:spcAft>
                <a:spcPts val="0"/>
              </a:spcAft>
              <a:buClr>
                <a:schemeClr val="dk1"/>
              </a:buClr>
              <a:buSzPts val="4000"/>
              <a:buChar char="•"/>
            </a:pPr>
            <a:r>
              <a:rPr lang="en-US" sz="4000" b="1" dirty="0">
                <a:solidFill>
                  <a:schemeClr val="tx1"/>
                </a:solidFill>
              </a:rPr>
              <a:t>ARISTOTELIAN or GOLDEN MEAN THINKING  [ARISTOTLE]</a:t>
            </a:r>
            <a:endParaRPr sz="4000" b="1" dirty="0">
              <a:solidFill>
                <a:schemeClr val="tx1"/>
              </a:solidFill>
            </a:endParaRPr>
          </a:p>
        </p:txBody>
      </p:sp>
    </p:spTree>
    <p:extLst>
      <p:ext uri="{BB962C8B-B14F-4D97-AF65-F5344CB8AC3E}">
        <p14:creationId xmlns:p14="http://schemas.microsoft.com/office/powerpoint/2010/main" val="14037915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16"/>
          <p:cNvSpPr txBox="1">
            <a:spLocks noGrp="1"/>
          </p:cNvSpPr>
          <p:nvPr>
            <p:ph type="title"/>
          </p:nvPr>
        </p:nvSpPr>
        <p:spPr>
          <a:xfrm>
            <a:off x="198303" y="125300"/>
            <a:ext cx="11575097" cy="9357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en-US" sz="4800" b="1" smtClean="0">
                <a:solidFill>
                  <a:srgbClr val="FF0000"/>
                </a:solidFill>
              </a:rPr>
              <a:t> Journalism </a:t>
            </a:r>
            <a:r>
              <a:rPr lang="en-US" sz="4800" b="1">
                <a:solidFill>
                  <a:srgbClr val="FF0000"/>
                </a:solidFill>
              </a:rPr>
              <a:t>in a changing world</a:t>
            </a:r>
            <a:endParaRPr sz="4800" b="1">
              <a:solidFill>
                <a:srgbClr val="FF0000"/>
              </a:solidFill>
            </a:endParaRPr>
          </a:p>
        </p:txBody>
      </p:sp>
      <p:sp>
        <p:nvSpPr>
          <p:cNvPr id="108" name="Google Shape;108;p16"/>
          <p:cNvSpPr txBox="1">
            <a:spLocks noGrp="1"/>
          </p:cNvSpPr>
          <p:nvPr>
            <p:ph type="body" idx="1"/>
          </p:nvPr>
        </p:nvSpPr>
        <p:spPr>
          <a:xfrm>
            <a:off x="330506" y="1338524"/>
            <a:ext cx="11442894" cy="5084309"/>
          </a:xfrm>
          <a:prstGeom prst="rect">
            <a:avLst/>
          </a:prstGeom>
        </p:spPr>
        <p:txBody>
          <a:bodyPr spcFirstLastPara="1" wrap="square" lIns="91425" tIns="45700" rIns="91425" bIns="45700" anchor="t" anchorCtr="0">
            <a:noAutofit/>
          </a:bodyPr>
          <a:lstStyle/>
          <a:p>
            <a:pPr marL="0" lvl="0" indent="0" algn="just" rtl="0">
              <a:spcBef>
                <a:spcPts val="1000"/>
              </a:spcBef>
              <a:spcAft>
                <a:spcPts val="0"/>
              </a:spcAft>
              <a:buNone/>
            </a:pPr>
            <a:r>
              <a:rPr lang="en-US" sz="3200" b="1" dirty="0">
                <a:solidFill>
                  <a:schemeClr val="bg1"/>
                </a:solidFill>
                <a:latin typeface="Cochin" charset="0"/>
                <a:ea typeface="Cochin" charset="0"/>
                <a:cs typeface="Cochin" charset="0"/>
              </a:rPr>
              <a:t>Journalism, like many disciplines, is undergoing rapid changes. The question then is how to navigate the times through an awareness of what principles endure and what practices are in contention.  This is also a more helpful way to appreciate the location of ethics in the discussion of journalism, by understanding, at every moment, the way</a:t>
            </a:r>
            <a:r>
              <a:rPr lang="en-US" sz="3200" b="1" dirty="0" smtClean="0">
                <a:solidFill>
                  <a:schemeClr val="bg1"/>
                </a:solidFill>
                <a:latin typeface="Cochin" charset="0"/>
                <a:ea typeface="Cochin" charset="0"/>
                <a:cs typeface="Cochin" charset="0"/>
              </a:rPr>
              <a:t>:</a:t>
            </a:r>
            <a:endParaRPr sz="3200" b="1" dirty="0">
              <a:solidFill>
                <a:schemeClr val="bg1"/>
              </a:solidFill>
              <a:latin typeface="Cochin" charset="0"/>
              <a:ea typeface="Cochin" charset="0"/>
              <a:cs typeface="Cochin" charset="0"/>
            </a:endParaRPr>
          </a:p>
          <a:p>
            <a:pPr marL="0" lvl="0" indent="0" algn="just" rtl="0">
              <a:spcBef>
                <a:spcPts val="1000"/>
              </a:spcBef>
              <a:spcAft>
                <a:spcPts val="0"/>
              </a:spcAft>
              <a:buNone/>
            </a:pPr>
            <a:r>
              <a:rPr lang="en-US" sz="3600" b="1" dirty="0">
                <a:solidFill>
                  <a:schemeClr val="tx1"/>
                </a:solidFill>
                <a:latin typeface="Cochin" charset="0"/>
                <a:ea typeface="Cochin" charset="0"/>
                <a:cs typeface="Cochin" charset="0"/>
              </a:rPr>
              <a:t>A] How we produce journalism</a:t>
            </a:r>
            <a:endParaRPr sz="3600" b="1" dirty="0">
              <a:solidFill>
                <a:schemeClr val="tx1"/>
              </a:solidFill>
              <a:latin typeface="Cochin" charset="0"/>
              <a:ea typeface="Cochin" charset="0"/>
              <a:cs typeface="Cochin" charset="0"/>
            </a:endParaRPr>
          </a:p>
          <a:p>
            <a:pPr marL="0" lvl="0" indent="0" algn="just" rtl="0">
              <a:spcBef>
                <a:spcPts val="1000"/>
              </a:spcBef>
              <a:spcAft>
                <a:spcPts val="0"/>
              </a:spcAft>
              <a:buNone/>
            </a:pPr>
            <a:r>
              <a:rPr lang="en-US" sz="3600" b="1" dirty="0">
                <a:solidFill>
                  <a:schemeClr val="tx1"/>
                </a:solidFill>
                <a:latin typeface="Cochin" charset="0"/>
                <a:ea typeface="Cochin" charset="0"/>
                <a:cs typeface="Cochin" charset="0"/>
              </a:rPr>
              <a:t>B] How we distribute journalism</a:t>
            </a:r>
            <a:endParaRPr sz="3600" b="1" dirty="0">
              <a:solidFill>
                <a:schemeClr val="tx1"/>
              </a:solidFill>
              <a:latin typeface="Cochin" charset="0"/>
              <a:ea typeface="Cochin" charset="0"/>
              <a:cs typeface="Cochin" charset="0"/>
            </a:endParaRPr>
          </a:p>
          <a:p>
            <a:pPr marL="0" lvl="0" indent="0" algn="just" rtl="0">
              <a:spcBef>
                <a:spcPts val="1000"/>
              </a:spcBef>
              <a:spcAft>
                <a:spcPts val="0"/>
              </a:spcAft>
              <a:buNone/>
            </a:pPr>
            <a:r>
              <a:rPr lang="en-US" sz="3600" b="1" dirty="0">
                <a:solidFill>
                  <a:schemeClr val="tx1"/>
                </a:solidFill>
                <a:latin typeface="Cochin" charset="0"/>
                <a:ea typeface="Cochin" charset="0"/>
                <a:cs typeface="Cochin" charset="0"/>
              </a:rPr>
              <a:t>C] How we fund journalism</a:t>
            </a:r>
            <a:endParaRPr sz="3600" b="1" dirty="0">
              <a:solidFill>
                <a:schemeClr val="tx1"/>
              </a:solidFill>
              <a:latin typeface="Cochin" charset="0"/>
              <a:ea typeface="Cochin" charset="0"/>
              <a:cs typeface="Cochin" charset="0"/>
            </a:endParaRPr>
          </a:p>
          <a:p>
            <a:pPr marL="0" lvl="0" indent="0" algn="l" rtl="0">
              <a:spcBef>
                <a:spcPts val="1000"/>
              </a:spcBef>
              <a:spcAft>
                <a:spcPts val="0"/>
              </a:spcAft>
              <a:buNone/>
            </a:pPr>
            <a:endParaRPr dirty="0"/>
          </a:p>
          <a:p>
            <a:pPr marL="0" lvl="0" indent="0" algn="l" rtl="0">
              <a:spcBef>
                <a:spcPts val="1000"/>
              </a:spcBef>
              <a:spcAft>
                <a:spcPts val="0"/>
              </a:spcAft>
              <a:buNone/>
            </a:pPr>
            <a:r>
              <a:rPr lang="en-US" dirty="0"/>
              <a:t> </a:t>
            </a:r>
            <a:endParaRPr dirty="0"/>
          </a:p>
        </p:txBody>
      </p:sp>
    </p:spTree>
    <p:extLst>
      <p:ext uri="{BB962C8B-B14F-4D97-AF65-F5344CB8AC3E}">
        <p14:creationId xmlns:p14="http://schemas.microsoft.com/office/powerpoint/2010/main" val="18757225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17"/>
          <p:cNvSpPr txBox="1">
            <a:spLocks noGrp="1"/>
          </p:cNvSpPr>
          <p:nvPr>
            <p:ph type="title"/>
          </p:nvPr>
        </p:nvSpPr>
        <p:spPr>
          <a:xfrm>
            <a:off x="528811" y="191387"/>
            <a:ext cx="11446064" cy="855216"/>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rgbClr val="FF0000"/>
              </a:buClr>
              <a:buSzPts val="4800"/>
              <a:buFont typeface="Calibri"/>
              <a:buNone/>
            </a:pPr>
            <a:r>
              <a:rPr lang="en-US" sz="4800" b="1" dirty="0">
                <a:solidFill>
                  <a:srgbClr val="FF0000"/>
                </a:solidFill>
              </a:rPr>
              <a:t>The </a:t>
            </a:r>
            <a:r>
              <a:rPr lang="en-US" sz="4800" b="1">
                <a:solidFill>
                  <a:srgbClr val="FF0000"/>
                </a:solidFill>
              </a:rPr>
              <a:t>Core </a:t>
            </a:r>
            <a:r>
              <a:rPr lang="en-US" sz="4800" b="1" u="sng" smtClean="0">
                <a:solidFill>
                  <a:srgbClr val="FF0000"/>
                </a:solidFill>
              </a:rPr>
              <a:t>principles</a:t>
            </a:r>
            <a:r>
              <a:rPr lang="en-US" sz="4800" b="1" smtClean="0">
                <a:solidFill>
                  <a:srgbClr val="FF0000"/>
                </a:solidFill>
              </a:rPr>
              <a:t> </a:t>
            </a:r>
            <a:r>
              <a:rPr lang="en-US" sz="4800" b="1" dirty="0">
                <a:solidFill>
                  <a:srgbClr val="FF0000"/>
                </a:solidFill>
              </a:rPr>
              <a:t>of Journalism</a:t>
            </a:r>
            <a:endParaRPr sz="4800" dirty="0"/>
          </a:p>
        </p:txBody>
      </p:sp>
      <p:sp>
        <p:nvSpPr>
          <p:cNvPr id="115" name="Google Shape;115;p17"/>
          <p:cNvSpPr txBox="1">
            <a:spLocks noGrp="1"/>
          </p:cNvSpPr>
          <p:nvPr>
            <p:ph type="body" idx="1"/>
          </p:nvPr>
        </p:nvSpPr>
        <p:spPr>
          <a:xfrm>
            <a:off x="378375" y="1288973"/>
            <a:ext cx="11596500" cy="5299113"/>
          </a:xfrm>
          <a:prstGeom prst="rect">
            <a:avLst/>
          </a:prstGeom>
          <a:noFill/>
          <a:ln>
            <a:noFill/>
          </a:ln>
        </p:spPr>
        <p:txBody>
          <a:bodyPr spcFirstLastPara="1" wrap="square" lIns="91425" tIns="45700" rIns="91425" bIns="45700" anchor="t" anchorCtr="0">
            <a:noAutofit/>
          </a:bodyPr>
          <a:lstStyle/>
          <a:p>
            <a:pPr marL="228600" lvl="0" indent="-228600" algn="just" rtl="0">
              <a:lnSpc>
                <a:spcPct val="90000"/>
              </a:lnSpc>
              <a:spcBef>
                <a:spcPts val="0"/>
              </a:spcBef>
              <a:spcAft>
                <a:spcPts val="0"/>
              </a:spcAft>
              <a:buClr>
                <a:srgbClr val="FF0000"/>
              </a:buClr>
              <a:buSzPts val="3600"/>
              <a:buFont typeface="Noto Sans Symbols"/>
              <a:buChar char="❖"/>
            </a:pPr>
            <a:r>
              <a:rPr lang="en-US" sz="3600" b="1" dirty="0">
                <a:solidFill>
                  <a:schemeClr val="tx1"/>
                </a:solidFill>
              </a:rPr>
              <a:t>Ultimately, four elements must be present before we can call a practice journalistic: </a:t>
            </a:r>
            <a:endParaRPr sz="3600" b="1" dirty="0">
              <a:solidFill>
                <a:schemeClr val="tx1"/>
              </a:solidFill>
            </a:endParaRPr>
          </a:p>
          <a:p>
            <a:pPr marL="228600" lvl="0" indent="-228600" algn="just" rtl="0">
              <a:lnSpc>
                <a:spcPct val="90000"/>
              </a:lnSpc>
              <a:spcBef>
                <a:spcPts val="1000"/>
              </a:spcBef>
              <a:spcAft>
                <a:spcPts val="0"/>
              </a:spcAft>
              <a:buClr>
                <a:schemeClr val="dk1"/>
              </a:buClr>
              <a:buSzPts val="3600"/>
              <a:buFont typeface="Noto Sans Symbols"/>
              <a:buChar char="❖"/>
            </a:pPr>
            <a:r>
              <a:rPr lang="en-US" sz="3600" b="1" dirty="0">
                <a:solidFill>
                  <a:schemeClr val="tx1"/>
                </a:solidFill>
              </a:rPr>
              <a:t>first of all, its</a:t>
            </a:r>
            <a:r>
              <a:rPr lang="en-US" sz="3600" b="1" u="sng" dirty="0">
                <a:solidFill>
                  <a:schemeClr val="tx1"/>
                </a:solidFill>
              </a:rPr>
              <a:t> claims must be truthful and accurate</a:t>
            </a:r>
            <a:r>
              <a:rPr lang="en-US" sz="3600" b="1" dirty="0">
                <a:solidFill>
                  <a:schemeClr val="tx1"/>
                </a:solidFill>
              </a:rPr>
              <a:t>; </a:t>
            </a:r>
            <a:endParaRPr sz="3600" b="1" dirty="0">
              <a:solidFill>
                <a:schemeClr val="tx1"/>
              </a:solidFill>
            </a:endParaRPr>
          </a:p>
          <a:p>
            <a:pPr marL="228600" lvl="0" indent="-228600" algn="just" rtl="0">
              <a:lnSpc>
                <a:spcPct val="90000"/>
              </a:lnSpc>
              <a:spcBef>
                <a:spcPts val="1000"/>
              </a:spcBef>
              <a:spcAft>
                <a:spcPts val="0"/>
              </a:spcAft>
              <a:buClr>
                <a:schemeClr val="dk1"/>
              </a:buClr>
              <a:buSzPts val="3600"/>
              <a:buFont typeface="Noto Sans Symbols"/>
              <a:buChar char="❖"/>
            </a:pPr>
            <a:r>
              <a:rPr lang="en-US" sz="3600" b="1" dirty="0">
                <a:solidFill>
                  <a:schemeClr val="tx1"/>
                </a:solidFill>
              </a:rPr>
              <a:t>second, its </a:t>
            </a:r>
            <a:r>
              <a:rPr lang="en-US" sz="3600" b="1" u="sng" dirty="0">
                <a:solidFill>
                  <a:schemeClr val="tx1"/>
                </a:solidFill>
              </a:rPr>
              <a:t>discipline must be rooted in verification</a:t>
            </a:r>
            <a:r>
              <a:rPr lang="en-US" sz="3600" b="1" dirty="0">
                <a:solidFill>
                  <a:schemeClr val="tx1"/>
                </a:solidFill>
              </a:rPr>
              <a:t>; and </a:t>
            </a:r>
            <a:endParaRPr sz="3600" b="1" dirty="0">
              <a:solidFill>
                <a:schemeClr val="tx1"/>
              </a:solidFill>
            </a:endParaRPr>
          </a:p>
          <a:p>
            <a:pPr marL="228600" lvl="0" indent="-228600" algn="just" rtl="0">
              <a:lnSpc>
                <a:spcPct val="90000"/>
              </a:lnSpc>
              <a:spcBef>
                <a:spcPts val="1000"/>
              </a:spcBef>
              <a:spcAft>
                <a:spcPts val="0"/>
              </a:spcAft>
              <a:buClr>
                <a:schemeClr val="dk1"/>
              </a:buClr>
              <a:buSzPts val="3600"/>
              <a:buFont typeface="Noto Sans Symbols"/>
              <a:buChar char="❖"/>
            </a:pPr>
            <a:r>
              <a:rPr lang="en-US" sz="3600" b="1" dirty="0">
                <a:solidFill>
                  <a:schemeClr val="tx1"/>
                </a:solidFill>
              </a:rPr>
              <a:t>the </a:t>
            </a:r>
            <a:r>
              <a:rPr lang="en-US" sz="3600" b="1" u="sng" dirty="0">
                <a:solidFill>
                  <a:schemeClr val="tx1"/>
                </a:solidFill>
              </a:rPr>
              <a:t>practitioners must be independent and be accountable</a:t>
            </a:r>
            <a:r>
              <a:rPr lang="en-US" sz="3600" b="1" dirty="0">
                <a:solidFill>
                  <a:schemeClr val="tx1"/>
                </a:solidFill>
              </a:rPr>
              <a:t> first to their readers/viewers/listeners.</a:t>
            </a:r>
            <a:endParaRPr sz="3600" b="1" dirty="0">
              <a:solidFill>
                <a:schemeClr val="tx1"/>
              </a:solidFill>
            </a:endParaRPr>
          </a:p>
          <a:p>
            <a:pPr marL="228600" lvl="0" indent="-228600" algn="just" rtl="0">
              <a:lnSpc>
                <a:spcPct val="90000"/>
              </a:lnSpc>
              <a:spcBef>
                <a:spcPts val="1000"/>
              </a:spcBef>
              <a:spcAft>
                <a:spcPts val="0"/>
              </a:spcAft>
              <a:buSzPts val="3600"/>
              <a:buChar char="❖"/>
            </a:pPr>
            <a:r>
              <a:rPr lang="en-US" sz="3600" b="1" dirty="0">
                <a:solidFill>
                  <a:schemeClr val="tx1"/>
                </a:solidFill>
              </a:rPr>
              <a:t>Lastly, it must be dedicated to a public purpose</a:t>
            </a:r>
            <a:endParaRPr sz="3600" b="1" dirty="0">
              <a:solidFill>
                <a:schemeClr val="tx1"/>
              </a:solidFill>
            </a:endParaRPr>
          </a:p>
          <a:p>
            <a:pPr marL="228600" lvl="0" indent="0" algn="l" rtl="0">
              <a:lnSpc>
                <a:spcPct val="90000"/>
              </a:lnSpc>
              <a:spcBef>
                <a:spcPts val="1000"/>
              </a:spcBef>
              <a:spcAft>
                <a:spcPts val="0"/>
              </a:spcAft>
              <a:buClr>
                <a:schemeClr val="dk1"/>
              </a:buClr>
              <a:buSzPts val="3600"/>
              <a:buNone/>
            </a:pPr>
            <a:endParaRPr sz="3600" b="1" dirty="0">
              <a:solidFill>
                <a:schemeClr val="tx1"/>
              </a:solidFill>
            </a:endParaRPr>
          </a:p>
        </p:txBody>
      </p:sp>
    </p:spTree>
    <p:extLst>
      <p:ext uri="{BB962C8B-B14F-4D97-AF65-F5344CB8AC3E}">
        <p14:creationId xmlns:p14="http://schemas.microsoft.com/office/powerpoint/2010/main" val="19791711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14"/>
          <p:cNvSpPr txBox="1">
            <a:spLocks noGrp="1"/>
          </p:cNvSpPr>
          <p:nvPr>
            <p:ph type="title"/>
          </p:nvPr>
        </p:nvSpPr>
        <p:spPr>
          <a:xfrm>
            <a:off x="231355" y="122396"/>
            <a:ext cx="11818684" cy="769970"/>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rgbClr val="FF0000"/>
              </a:buClr>
              <a:buSzPts val="4800"/>
              <a:buFont typeface="Calibri"/>
              <a:buNone/>
            </a:pPr>
            <a:r>
              <a:rPr lang="en-US" sz="4800" b="1" dirty="0" smtClean="0">
                <a:solidFill>
                  <a:srgbClr val="FF0000"/>
                </a:solidFill>
              </a:rPr>
              <a:t>the </a:t>
            </a:r>
            <a:r>
              <a:rPr lang="en-US" sz="4800" b="1" dirty="0">
                <a:solidFill>
                  <a:srgbClr val="FF0000"/>
                </a:solidFill>
              </a:rPr>
              <a:t>challenge of purpose</a:t>
            </a:r>
            <a:endParaRPr sz="4800" b="1" dirty="0">
              <a:solidFill>
                <a:srgbClr val="FF0000"/>
              </a:solidFill>
            </a:endParaRPr>
          </a:p>
        </p:txBody>
      </p:sp>
      <p:sp>
        <p:nvSpPr>
          <p:cNvPr id="95" name="Google Shape;95;p14"/>
          <p:cNvSpPr txBox="1">
            <a:spLocks noGrp="1"/>
          </p:cNvSpPr>
          <p:nvPr>
            <p:ph type="body" idx="1"/>
          </p:nvPr>
        </p:nvSpPr>
        <p:spPr>
          <a:xfrm>
            <a:off x="355325" y="892366"/>
            <a:ext cx="11498824" cy="5316984"/>
          </a:xfrm>
          <a:prstGeom prst="rect">
            <a:avLst/>
          </a:prstGeom>
          <a:noFill/>
          <a:ln w="9525" cap="flat" cmpd="sng">
            <a:solidFill>
              <a:srgbClr val="FF0000"/>
            </a:solidFill>
            <a:prstDash val="solid"/>
            <a:round/>
            <a:headEnd type="none" w="sm" len="sm"/>
            <a:tailEnd type="none" w="sm" len="sm"/>
          </a:ln>
        </p:spPr>
        <p:txBody>
          <a:bodyPr spcFirstLastPara="1" wrap="square" lIns="91425" tIns="45700" rIns="91425" bIns="45700" anchor="t" anchorCtr="0">
            <a:noAutofit/>
          </a:bodyPr>
          <a:lstStyle/>
          <a:p>
            <a:pPr marL="228600" lvl="0" indent="-228600" algn="l" rtl="0">
              <a:lnSpc>
                <a:spcPct val="70000"/>
              </a:lnSpc>
              <a:spcBef>
                <a:spcPts val="0"/>
              </a:spcBef>
              <a:spcAft>
                <a:spcPts val="0"/>
              </a:spcAft>
              <a:buClr>
                <a:schemeClr val="dk1"/>
              </a:buClr>
              <a:buSzPts val="3500"/>
              <a:buChar char="•"/>
            </a:pPr>
            <a:endParaRPr lang="en-US" sz="3500" b="1" i="1" dirty="0" smtClean="0">
              <a:solidFill>
                <a:schemeClr val="bg1"/>
              </a:solidFill>
            </a:endParaRPr>
          </a:p>
          <a:p>
            <a:pPr marL="228600" lvl="0" indent="-228600" algn="l" rtl="0">
              <a:lnSpc>
                <a:spcPct val="70000"/>
              </a:lnSpc>
              <a:spcBef>
                <a:spcPts val="0"/>
              </a:spcBef>
              <a:spcAft>
                <a:spcPts val="0"/>
              </a:spcAft>
              <a:buClr>
                <a:schemeClr val="dk1"/>
              </a:buClr>
              <a:buSzPts val="3500"/>
              <a:buChar char="•"/>
            </a:pPr>
            <a:r>
              <a:rPr lang="en-US" sz="3500" b="1" i="1" dirty="0" smtClean="0">
                <a:solidFill>
                  <a:schemeClr val="bg1"/>
                </a:solidFill>
              </a:rPr>
              <a:t>When </a:t>
            </a:r>
            <a:r>
              <a:rPr lang="en-US" sz="3500" b="1" i="1" dirty="0">
                <a:solidFill>
                  <a:schemeClr val="bg1"/>
                </a:solidFill>
              </a:rPr>
              <a:t>we say “</a:t>
            </a:r>
            <a:r>
              <a:rPr lang="en-US" sz="3500" b="1" i="1" u="sng" dirty="0">
                <a:solidFill>
                  <a:schemeClr val="bg1"/>
                </a:solidFill>
              </a:rPr>
              <a:t>journalism</a:t>
            </a:r>
            <a:r>
              <a:rPr lang="en-US" sz="3500" b="1" i="1" dirty="0">
                <a:solidFill>
                  <a:schemeClr val="bg1"/>
                </a:solidFill>
              </a:rPr>
              <a:t>,” what do we really mean</a:t>
            </a:r>
            <a:r>
              <a:rPr lang="en-US" sz="3500" b="1" i="1" dirty="0" smtClean="0">
                <a:solidFill>
                  <a:schemeClr val="bg1"/>
                </a:solidFill>
              </a:rPr>
              <a:t>?</a:t>
            </a:r>
          </a:p>
          <a:p>
            <a:pPr marL="228600" lvl="0" indent="-228600" algn="l" rtl="0">
              <a:lnSpc>
                <a:spcPct val="70000"/>
              </a:lnSpc>
              <a:spcBef>
                <a:spcPts val="0"/>
              </a:spcBef>
              <a:spcAft>
                <a:spcPts val="0"/>
              </a:spcAft>
              <a:buClr>
                <a:schemeClr val="dk1"/>
              </a:buClr>
              <a:buSzPts val="3500"/>
              <a:buChar char="•"/>
            </a:pPr>
            <a:endParaRPr dirty="0"/>
          </a:p>
          <a:p>
            <a:pPr marL="0" lvl="0" indent="0" algn="l" rtl="0">
              <a:lnSpc>
                <a:spcPct val="70000"/>
              </a:lnSpc>
              <a:spcBef>
                <a:spcPts val="1000"/>
              </a:spcBef>
              <a:spcAft>
                <a:spcPts val="0"/>
              </a:spcAft>
              <a:buClr>
                <a:schemeClr val="dk1"/>
              </a:buClr>
              <a:buSzPts val="3500"/>
              <a:buNone/>
            </a:pPr>
            <a:r>
              <a:rPr lang="en-US" sz="3500" b="1" dirty="0">
                <a:solidFill>
                  <a:schemeClr val="bg1"/>
                </a:solidFill>
              </a:rPr>
              <a:t>Section 22 of the 1999 Constitution references it in terms of an </a:t>
            </a:r>
            <a:r>
              <a:rPr lang="en-US" sz="3500" b="1" dirty="0">
                <a:solidFill>
                  <a:schemeClr val="accent2"/>
                </a:solidFill>
              </a:rPr>
              <a:t>accountability media</a:t>
            </a:r>
            <a:r>
              <a:rPr lang="en-US" sz="3500" b="1" dirty="0">
                <a:solidFill>
                  <a:schemeClr val="bg1"/>
                </a:solidFill>
              </a:rPr>
              <a:t>….it says it is the duty of the media </a:t>
            </a:r>
            <a:r>
              <a:rPr lang="en-US" sz="3500" b="1" u="sng" dirty="0">
                <a:solidFill>
                  <a:schemeClr val="bg1"/>
                </a:solidFill>
              </a:rPr>
              <a:t>to hold government accountable at all times.*</a:t>
            </a:r>
            <a:endParaRPr b="1" dirty="0">
              <a:solidFill>
                <a:schemeClr val="bg1"/>
              </a:solidFill>
            </a:endParaRPr>
          </a:p>
          <a:p>
            <a:pPr marL="0" lvl="0" indent="0" algn="l" rtl="0">
              <a:lnSpc>
                <a:spcPct val="70000"/>
              </a:lnSpc>
              <a:spcBef>
                <a:spcPts val="1000"/>
              </a:spcBef>
              <a:spcAft>
                <a:spcPts val="0"/>
              </a:spcAft>
              <a:buClr>
                <a:schemeClr val="dk1"/>
              </a:buClr>
              <a:buSzPts val="3500"/>
              <a:buNone/>
            </a:pPr>
            <a:endParaRPr sz="3500" b="1" dirty="0">
              <a:solidFill>
                <a:schemeClr val="bg1"/>
              </a:solidFill>
            </a:endParaRPr>
          </a:p>
          <a:p>
            <a:pPr marL="0" lvl="0" indent="0" algn="just" rtl="0">
              <a:lnSpc>
                <a:spcPct val="70000"/>
              </a:lnSpc>
              <a:spcBef>
                <a:spcPts val="1000"/>
              </a:spcBef>
              <a:spcAft>
                <a:spcPts val="0"/>
              </a:spcAft>
              <a:buClr>
                <a:schemeClr val="dk1"/>
              </a:buClr>
              <a:buSzPts val="3500"/>
              <a:buNone/>
            </a:pPr>
            <a:r>
              <a:rPr lang="en-US" sz="3500" b="1" dirty="0">
                <a:solidFill>
                  <a:schemeClr val="bg1"/>
                </a:solidFill>
              </a:rPr>
              <a:t>Thus, in its instinctive and instrumental meaning, journalism is ultimately about public good, which, in essence, makes it a major decision and ethical discipline.</a:t>
            </a:r>
            <a:endParaRPr sz="3500" b="1" dirty="0">
              <a:solidFill>
                <a:schemeClr val="bg1"/>
              </a:solidFill>
            </a:endParaRPr>
          </a:p>
          <a:p>
            <a:pPr marL="0" lvl="0" indent="0" algn="l" rtl="0">
              <a:lnSpc>
                <a:spcPct val="70000"/>
              </a:lnSpc>
              <a:spcBef>
                <a:spcPts val="1000"/>
              </a:spcBef>
              <a:spcAft>
                <a:spcPts val="0"/>
              </a:spcAft>
              <a:buClr>
                <a:schemeClr val="dk1"/>
              </a:buClr>
              <a:buSzPts val="1750"/>
              <a:buNone/>
            </a:pPr>
            <a:endParaRPr sz="1750" u="sng" dirty="0"/>
          </a:p>
          <a:p>
            <a:pPr marL="0" lvl="0" indent="0" algn="l" rtl="0">
              <a:lnSpc>
                <a:spcPct val="70000"/>
              </a:lnSpc>
              <a:spcBef>
                <a:spcPts val="1000"/>
              </a:spcBef>
              <a:spcAft>
                <a:spcPts val="0"/>
              </a:spcAft>
              <a:buClr>
                <a:schemeClr val="dk1"/>
              </a:buClr>
              <a:buSzPts val="1750"/>
              <a:buNone/>
            </a:pPr>
            <a:endParaRPr sz="1750" u="sng" dirty="0"/>
          </a:p>
        </p:txBody>
      </p:sp>
    </p:spTree>
    <p:extLst>
      <p:ext uri="{BB962C8B-B14F-4D97-AF65-F5344CB8AC3E}">
        <p14:creationId xmlns:p14="http://schemas.microsoft.com/office/powerpoint/2010/main" val="14585059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1" y="4829175"/>
            <a:ext cx="9917113" cy="1343025"/>
          </a:xfrm>
        </p:spPr>
        <p:txBody>
          <a:bodyPr>
            <a:noAutofit/>
          </a:bodyPr>
          <a:lstStyle/>
          <a:p>
            <a:r>
              <a:rPr lang="en-US" sz="4400" b="1" dirty="0" smtClean="0">
                <a:latin typeface="Cochin" charset="0"/>
                <a:ea typeface="Cochin" charset="0"/>
                <a:cs typeface="Cochin" charset="0"/>
              </a:rPr>
              <a:t>What then is investigative journalism?</a:t>
            </a:r>
            <a:endParaRPr lang="en-US" sz="4400" b="1" dirty="0">
              <a:latin typeface="Cochin" charset="0"/>
              <a:ea typeface="Cochin" charset="0"/>
              <a:cs typeface="Cochin" charset="0"/>
            </a:endParaRPr>
          </a:p>
        </p:txBody>
      </p:sp>
      <p:sp>
        <p:nvSpPr>
          <p:cNvPr id="3" name="Content Placeholder 2"/>
          <p:cNvSpPr>
            <a:spLocks noGrp="1"/>
          </p:cNvSpPr>
          <p:nvPr>
            <p:ph idx="1"/>
          </p:nvPr>
        </p:nvSpPr>
        <p:spPr>
          <a:xfrm>
            <a:off x="300038" y="314325"/>
            <a:ext cx="11672888" cy="4301067"/>
          </a:xfrm>
        </p:spPr>
        <p:txBody>
          <a:bodyPr>
            <a:noAutofit/>
          </a:bodyPr>
          <a:lstStyle/>
          <a:p>
            <a:r>
              <a:rPr lang="en-US" sz="3600" b="1" dirty="0" smtClean="0">
                <a:solidFill>
                  <a:schemeClr val="bg1"/>
                </a:solidFill>
                <a:latin typeface="Cochin" charset="0"/>
                <a:ea typeface="Cochin" charset="0"/>
                <a:cs typeface="Cochin" charset="0"/>
              </a:rPr>
              <a:t>Investigative journalism is an accountability practice in the broad field of journalism in support of a public purpose that relates to the exposure of matters that are concealed, accidentally or deliberately, by power actors. </a:t>
            </a:r>
          </a:p>
          <a:p>
            <a:r>
              <a:rPr lang="en-US" sz="3600" b="1" dirty="0" smtClean="0">
                <a:solidFill>
                  <a:schemeClr val="bg1"/>
                </a:solidFill>
                <a:latin typeface="Cochin" charset="0"/>
                <a:ea typeface="Cochin" charset="0"/>
                <a:cs typeface="Cochin" charset="0"/>
              </a:rPr>
              <a:t>It requires the use of secret and open sources and documents, and must be product of the news person rather a third party.</a:t>
            </a:r>
            <a:endParaRPr lang="en-US" sz="3600" b="1" dirty="0">
              <a:solidFill>
                <a:schemeClr val="bg1"/>
              </a:solidFill>
              <a:latin typeface="Cochin" charset="0"/>
              <a:ea typeface="Cochin" charset="0"/>
              <a:cs typeface="Cochin" charset="0"/>
            </a:endParaRPr>
          </a:p>
        </p:txBody>
      </p:sp>
    </p:spTree>
    <p:extLst>
      <p:ext uri="{BB962C8B-B14F-4D97-AF65-F5344CB8AC3E}">
        <p14:creationId xmlns:p14="http://schemas.microsoft.com/office/powerpoint/2010/main" val="13265132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1" y="3888954"/>
            <a:ext cx="10123336" cy="2105445"/>
          </a:xfrm>
        </p:spPr>
        <p:txBody>
          <a:bodyPr>
            <a:normAutofit/>
          </a:bodyPr>
          <a:lstStyle/>
          <a:p>
            <a:r>
              <a:rPr lang="en-US" b="1" dirty="0" smtClean="0"/>
              <a:t>Is investigative journalism fundamentally different from regular journalism?</a:t>
            </a:r>
            <a:endParaRPr lang="en-US" b="1" dirty="0"/>
          </a:p>
        </p:txBody>
      </p:sp>
      <p:sp>
        <p:nvSpPr>
          <p:cNvPr id="3" name="Content Placeholder 2"/>
          <p:cNvSpPr>
            <a:spLocks noGrp="1"/>
          </p:cNvSpPr>
          <p:nvPr>
            <p:ph idx="1"/>
          </p:nvPr>
        </p:nvSpPr>
        <p:spPr>
          <a:xfrm>
            <a:off x="528810" y="330507"/>
            <a:ext cx="10113484" cy="3910988"/>
          </a:xfrm>
        </p:spPr>
        <p:txBody>
          <a:bodyPr>
            <a:normAutofit/>
          </a:bodyPr>
          <a:lstStyle/>
          <a:p>
            <a:r>
              <a:rPr lang="en-GB" sz="4400" b="1" dirty="0">
                <a:solidFill>
                  <a:schemeClr val="bg1"/>
                </a:solidFill>
                <a:latin typeface="Cochin" charset="0"/>
                <a:ea typeface="Cochin" charset="0"/>
                <a:cs typeface="Cochin" charset="0"/>
              </a:rPr>
              <a:t>“Contrary to what some professionals like to say, investigative journalism is not just good, old fashioned journalism that is well </a:t>
            </a:r>
            <a:r>
              <a:rPr lang="en-GB" sz="4400" b="1" dirty="0" smtClean="0">
                <a:solidFill>
                  <a:schemeClr val="bg1"/>
                </a:solidFill>
                <a:latin typeface="Cochin" charset="0"/>
                <a:ea typeface="Cochin" charset="0"/>
                <a:cs typeface="Cochin" charset="0"/>
              </a:rPr>
              <a:t>done,” says the writer and academic, </a:t>
            </a:r>
            <a:r>
              <a:rPr lang="en-GB" sz="4400" b="1" dirty="0">
                <a:solidFill>
                  <a:schemeClr val="bg1"/>
                </a:solidFill>
                <a:latin typeface="Cochin" charset="0"/>
                <a:ea typeface="Cochin" charset="0"/>
                <a:cs typeface="Cochin" charset="0"/>
              </a:rPr>
              <a:t>Lee Hunter.</a:t>
            </a:r>
            <a:endParaRPr lang="en-GB" sz="4400" b="1" dirty="0">
              <a:solidFill>
                <a:schemeClr val="bg1"/>
              </a:solidFill>
              <a:latin typeface="Cochin" charset="0"/>
              <a:ea typeface="Cochin" charset="0"/>
              <a:cs typeface="Cochin" charset="0"/>
            </a:endParaRPr>
          </a:p>
          <a:p>
            <a:endParaRPr lang="en-US" sz="4400" dirty="0"/>
          </a:p>
        </p:txBody>
      </p:sp>
    </p:spTree>
    <p:extLst>
      <p:ext uri="{BB962C8B-B14F-4D97-AF65-F5344CB8AC3E}">
        <p14:creationId xmlns:p14="http://schemas.microsoft.com/office/powerpoint/2010/main" val="994695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014913"/>
            <a:ext cx="11244263" cy="1514474"/>
          </a:xfrm>
        </p:spPr>
        <p:txBody>
          <a:bodyPr>
            <a:normAutofit fontScale="90000"/>
          </a:bodyPr>
          <a:lstStyle/>
          <a:p>
            <a:r>
              <a:rPr lang="en-US" sz="4000" b="1" dirty="0">
                <a:latin typeface="Cochin" charset="0"/>
                <a:ea typeface="Cochin" charset="0"/>
                <a:cs typeface="Cochin" charset="0"/>
              </a:rPr>
              <a:t>Between the conventional and the investigative genre</a:t>
            </a:r>
            <a:r>
              <a:rPr lang="en-US" b="1" dirty="0">
                <a:latin typeface="Cochin" charset="0"/>
                <a:ea typeface="Cochin" charset="0"/>
                <a:cs typeface="Cochin" charset="0"/>
              </a:rPr>
              <a:t/>
            </a:r>
            <a:br>
              <a:rPr lang="en-US" b="1" dirty="0">
                <a:latin typeface="Cochin" charset="0"/>
                <a:ea typeface="Cochin" charset="0"/>
                <a:cs typeface="Cochin" charset="0"/>
              </a:rPr>
            </a:br>
            <a:endParaRPr lang="en-US" dirty="0"/>
          </a:p>
        </p:txBody>
      </p:sp>
      <p:sp>
        <p:nvSpPr>
          <p:cNvPr id="3" name="Content Placeholder 2"/>
          <p:cNvSpPr>
            <a:spLocks noGrp="1"/>
          </p:cNvSpPr>
          <p:nvPr>
            <p:ph idx="1"/>
          </p:nvPr>
        </p:nvSpPr>
        <p:spPr>
          <a:xfrm>
            <a:off x="-242888" y="1714499"/>
            <a:ext cx="12434888" cy="985839"/>
          </a:xfrm>
        </p:spPr>
        <p:txBody>
          <a:bodyPr>
            <a:noAutofit/>
          </a:bodyPr>
          <a:lstStyle/>
          <a:p>
            <a:pPr algn="just"/>
            <a:endParaRPr lang="en-GB" sz="3000" dirty="0" smtClean="0">
              <a:solidFill>
                <a:schemeClr val="bg1"/>
              </a:solidFill>
              <a:latin typeface="Cochin" charset="0"/>
              <a:ea typeface="Cochin" charset="0"/>
              <a:cs typeface="Cochin" charset="0"/>
            </a:endParaRPr>
          </a:p>
          <a:p>
            <a:pPr algn="just"/>
            <a:endParaRPr lang="en-GB" sz="3000" b="1" dirty="0" smtClean="0">
              <a:solidFill>
                <a:schemeClr val="bg1"/>
              </a:solidFill>
              <a:latin typeface="Cochin" charset="0"/>
              <a:ea typeface="Cochin" charset="0"/>
              <a:cs typeface="Cochin" charset="0"/>
            </a:endParaRPr>
          </a:p>
          <a:p>
            <a:pPr algn="just"/>
            <a:endParaRPr lang="en-GB" sz="3000" b="1" dirty="0">
              <a:solidFill>
                <a:schemeClr val="bg1"/>
              </a:solidFill>
              <a:latin typeface="Cochin" charset="0"/>
              <a:ea typeface="Cochin" charset="0"/>
              <a:cs typeface="Cochin" charset="0"/>
            </a:endParaRPr>
          </a:p>
          <a:p>
            <a:pPr algn="just"/>
            <a:endParaRPr lang="en-GB" sz="2800" b="1" dirty="0" smtClean="0">
              <a:solidFill>
                <a:schemeClr val="bg1"/>
              </a:solidFill>
              <a:latin typeface="Cochin" charset="0"/>
              <a:ea typeface="Cochin" charset="0"/>
              <a:cs typeface="Cochin" charset="0"/>
            </a:endParaRPr>
          </a:p>
          <a:p>
            <a:pPr algn="just"/>
            <a:r>
              <a:rPr lang="en-GB" sz="2800" b="1" dirty="0" smtClean="0">
                <a:solidFill>
                  <a:schemeClr val="bg1"/>
                </a:solidFill>
                <a:latin typeface="Cochin" charset="0"/>
                <a:ea typeface="Cochin" charset="0"/>
                <a:cs typeface="Cochin" charset="0"/>
              </a:rPr>
              <a:t>“</a:t>
            </a:r>
            <a:r>
              <a:rPr lang="en-GB" sz="2800" b="1" dirty="0">
                <a:solidFill>
                  <a:schemeClr val="bg1"/>
                </a:solidFill>
                <a:latin typeface="Cochin" charset="0"/>
                <a:ea typeface="Cochin" charset="0"/>
                <a:cs typeface="Cochin" charset="0"/>
              </a:rPr>
              <a:t>True, both forms of journalism are focused on the elements of  </a:t>
            </a:r>
            <a:r>
              <a:rPr lang="en-GB" sz="2800" b="1" dirty="0">
                <a:solidFill>
                  <a:schemeClr val="accent6"/>
                </a:solidFill>
                <a:latin typeface="Cochin" charset="0"/>
                <a:ea typeface="Cochin" charset="0"/>
                <a:cs typeface="Cochin" charset="0"/>
              </a:rPr>
              <a:t>who, what, where, and when.  </a:t>
            </a:r>
            <a:r>
              <a:rPr lang="en-GB" sz="2800" b="1" dirty="0">
                <a:solidFill>
                  <a:schemeClr val="bg1"/>
                </a:solidFill>
                <a:latin typeface="Cochin" charset="0"/>
                <a:ea typeface="Cochin" charset="0"/>
                <a:cs typeface="Cochin" charset="0"/>
              </a:rPr>
              <a:t>But the fifth elements of conventional reporting, the “why”, becomes the “how”  in investigation. </a:t>
            </a:r>
            <a:endParaRPr lang="en-GB" sz="2800" b="1" dirty="0" smtClean="0">
              <a:solidFill>
                <a:schemeClr val="bg1"/>
              </a:solidFill>
              <a:latin typeface="Cochin" charset="0"/>
              <a:ea typeface="Cochin" charset="0"/>
              <a:cs typeface="Cochin" charset="0"/>
            </a:endParaRPr>
          </a:p>
          <a:p>
            <a:pPr algn="just"/>
            <a:r>
              <a:rPr lang="en-GB" sz="2800" b="1" dirty="0">
                <a:solidFill>
                  <a:schemeClr val="bg1"/>
                </a:solidFill>
                <a:latin typeface="Cochin" charset="0"/>
                <a:ea typeface="Cochin" charset="0"/>
                <a:cs typeface="Cochin" charset="0"/>
              </a:rPr>
              <a:t>The </a:t>
            </a:r>
            <a:r>
              <a:rPr lang="en-GB" sz="2800" b="1" dirty="0">
                <a:solidFill>
                  <a:srgbClr val="FF0000"/>
                </a:solidFill>
                <a:latin typeface="Cochin" charset="0"/>
                <a:ea typeface="Cochin" charset="0"/>
                <a:cs typeface="Cochin" charset="0"/>
              </a:rPr>
              <a:t>“who” </a:t>
            </a:r>
            <a:r>
              <a:rPr lang="en-GB" sz="2800" b="1" dirty="0">
                <a:solidFill>
                  <a:schemeClr val="bg1"/>
                </a:solidFill>
                <a:latin typeface="Cochin" charset="0"/>
                <a:ea typeface="Cochin" charset="0"/>
                <a:cs typeface="Cochin" charset="0"/>
              </a:rPr>
              <a:t>is not just a name and a title, it is a personality, with character traits and a style.  The </a:t>
            </a:r>
            <a:r>
              <a:rPr lang="en-GB" sz="2800" b="1" dirty="0">
                <a:solidFill>
                  <a:srgbClr val="FF0000"/>
                </a:solidFill>
                <a:latin typeface="Cochin" charset="0"/>
                <a:ea typeface="Cochin" charset="0"/>
                <a:cs typeface="Cochin" charset="0"/>
              </a:rPr>
              <a:t>“when” </a:t>
            </a:r>
            <a:r>
              <a:rPr lang="en-GB" sz="2800" b="1" dirty="0">
                <a:solidFill>
                  <a:schemeClr val="bg1"/>
                </a:solidFill>
                <a:latin typeface="Cochin" charset="0"/>
                <a:ea typeface="Cochin" charset="0"/>
                <a:cs typeface="Cochin" charset="0"/>
              </a:rPr>
              <a:t>is not the present of the news, it is a historical continuum – a narrative.  </a:t>
            </a:r>
            <a:endParaRPr lang="en-GB" sz="2800" b="1" dirty="0" smtClean="0">
              <a:solidFill>
                <a:schemeClr val="bg1"/>
              </a:solidFill>
              <a:latin typeface="Cochin" charset="0"/>
              <a:ea typeface="Cochin" charset="0"/>
              <a:cs typeface="Cochin" charset="0"/>
            </a:endParaRPr>
          </a:p>
          <a:p>
            <a:pPr algn="just"/>
            <a:r>
              <a:rPr lang="en-GB" sz="2800" b="1" dirty="0" smtClean="0">
                <a:solidFill>
                  <a:schemeClr val="bg1"/>
                </a:solidFill>
                <a:latin typeface="Cochin" charset="0"/>
                <a:ea typeface="Cochin" charset="0"/>
                <a:cs typeface="Cochin" charset="0"/>
              </a:rPr>
              <a:t>The </a:t>
            </a:r>
            <a:r>
              <a:rPr lang="en-GB" sz="2800" b="1" dirty="0">
                <a:solidFill>
                  <a:srgbClr val="FF0000"/>
                </a:solidFill>
                <a:latin typeface="Cochin" charset="0"/>
                <a:ea typeface="Cochin" charset="0"/>
                <a:cs typeface="Cochin" charset="0"/>
              </a:rPr>
              <a:t>“what” </a:t>
            </a:r>
            <a:r>
              <a:rPr lang="en-GB" sz="2800" b="1" dirty="0">
                <a:solidFill>
                  <a:schemeClr val="bg1"/>
                </a:solidFill>
                <a:latin typeface="Cochin" charset="0"/>
                <a:ea typeface="Cochin" charset="0"/>
                <a:cs typeface="Cochin" charset="0"/>
              </a:rPr>
              <a:t>is not merely an event, but a phenomenon with causes and consequences. The </a:t>
            </a:r>
            <a:r>
              <a:rPr lang="en-GB" sz="2800" b="1" dirty="0">
                <a:solidFill>
                  <a:srgbClr val="FF0000"/>
                </a:solidFill>
                <a:latin typeface="Cochin" charset="0"/>
                <a:ea typeface="Cochin" charset="0"/>
                <a:cs typeface="Cochin" charset="0"/>
              </a:rPr>
              <a:t>“</a:t>
            </a:r>
            <a:r>
              <a:rPr lang="en-GB" sz="2800" b="1" dirty="0" smtClean="0">
                <a:solidFill>
                  <a:srgbClr val="FF0000"/>
                </a:solidFill>
                <a:latin typeface="Cochin" charset="0"/>
                <a:ea typeface="Cochin" charset="0"/>
                <a:cs typeface="Cochin" charset="0"/>
              </a:rPr>
              <a:t>where” </a:t>
            </a:r>
            <a:r>
              <a:rPr lang="en-GB" sz="2800" b="1" dirty="0" smtClean="0">
                <a:solidFill>
                  <a:schemeClr val="bg1"/>
                </a:solidFill>
                <a:latin typeface="Cochin" charset="0"/>
                <a:ea typeface="Cochin" charset="0"/>
                <a:cs typeface="Cochin" charset="0"/>
              </a:rPr>
              <a:t>is </a:t>
            </a:r>
            <a:r>
              <a:rPr lang="en-GB" sz="2800" b="1" dirty="0">
                <a:solidFill>
                  <a:schemeClr val="bg1"/>
                </a:solidFill>
                <a:latin typeface="Cochin" charset="0"/>
                <a:ea typeface="Cochin" charset="0"/>
                <a:cs typeface="Cochin" charset="0"/>
              </a:rPr>
              <a:t>not just an address, it is a setting, in which certain things become more or less possible. These elements and details give investigative journalism, at its best, a </a:t>
            </a:r>
            <a:r>
              <a:rPr lang="en-GB" sz="2800" b="1" dirty="0" smtClean="0">
                <a:solidFill>
                  <a:schemeClr val="bg1"/>
                </a:solidFill>
                <a:latin typeface="Cochin" charset="0"/>
                <a:ea typeface="Cochin" charset="0"/>
                <a:cs typeface="Cochin" charset="0"/>
              </a:rPr>
              <a:t>powerful </a:t>
            </a:r>
            <a:r>
              <a:rPr lang="en-GB" sz="2800" b="1" u="sng" dirty="0">
                <a:solidFill>
                  <a:schemeClr val="bg1"/>
                </a:solidFill>
                <a:latin typeface="Cochin" charset="0"/>
                <a:ea typeface="Cochin" charset="0"/>
                <a:cs typeface="Cochin" charset="0"/>
              </a:rPr>
              <a:t>aesthetic quality that reinforces its emotion</a:t>
            </a:r>
            <a:r>
              <a:rPr lang="en-GB" sz="2800" b="1" u="sng" dirty="0" smtClean="0">
                <a:solidFill>
                  <a:schemeClr val="bg1"/>
                </a:solidFill>
                <a:latin typeface="Cochin" charset="0"/>
                <a:ea typeface="Cochin" charset="0"/>
                <a:cs typeface="Cochin" charset="0"/>
              </a:rPr>
              <a:t>.</a:t>
            </a:r>
          </a:p>
          <a:p>
            <a:pPr algn="just"/>
            <a:endParaRPr lang="en-GB" sz="3000" b="1" u="sng" dirty="0">
              <a:solidFill>
                <a:schemeClr val="bg1"/>
              </a:solidFill>
              <a:latin typeface="Cochin" charset="0"/>
              <a:ea typeface="Cochin" charset="0"/>
              <a:cs typeface="Cochin" charset="0"/>
            </a:endParaRPr>
          </a:p>
          <a:p>
            <a:endParaRPr lang="en-US" sz="3000" dirty="0" smtClean="0">
              <a:solidFill>
                <a:schemeClr val="bg1"/>
              </a:solidFill>
              <a:latin typeface="Cochin" charset="0"/>
              <a:ea typeface="Cochin" charset="0"/>
              <a:cs typeface="Cochin" charset="0"/>
            </a:endParaRPr>
          </a:p>
          <a:p>
            <a:endParaRPr lang="en-US" sz="3000" dirty="0">
              <a:solidFill>
                <a:schemeClr val="bg1"/>
              </a:solidFill>
              <a:latin typeface="Cochin" charset="0"/>
              <a:ea typeface="Cochin" charset="0"/>
              <a:cs typeface="Cochin" charset="0"/>
            </a:endParaRPr>
          </a:p>
        </p:txBody>
      </p:sp>
    </p:spTree>
    <p:extLst>
      <p:ext uri="{BB962C8B-B14F-4D97-AF65-F5344CB8AC3E}">
        <p14:creationId xmlns:p14="http://schemas.microsoft.com/office/powerpoint/2010/main" val="20121868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18"/>
          <p:cNvSpPr txBox="1">
            <a:spLocks noGrp="1"/>
          </p:cNvSpPr>
          <p:nvPr>
            <p:ph type="title"/>
          </p:nvPr>
        </p:nvSpPr>
        <p:spPr>
          <a:xfrm>
            <a:off x="189525" y="208200"/>
            <a:ext cx="10849376" cy="8766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en-US" sz="4800" b="1" dirty="0" smtClean="0">
                <a:solidFill>
                  <a:srgbClr val="FF0000"/>
                </a:solidFill>
              </a:rPr>
              <a:t>   Challenge </a:t>
            </a:r>
            <a:r>
              <a:rPr lang="en-US" sz="4800" b="1" dirty="0">
                <a:solidFill>
                  <a:srgbClr val="FF0000"/>
                </a:solidFill>
              </a:rPr>
              <a:t>of the Silicon Age</a:t>
            </a:r>
            <a:endParaRPr sz="4800" b="1" dirty="0">
              <a:solidFill>
                <a:srgbClr val="FF0000"/>
              </a:solidFill>
            </a:endParaRPr>
          </a:p>
        </p:txBody>
      </p:sp>
      <p:sp>
        <p:nvSpPr>
          <p:cNvPr id="122" name="Google Shape;122;p18"/>
          <p:cNvSpPr txBox="1">
            <a:spLocks noGrp="1"/>
          </p:cNvSpPr>
          <p:nvPr>
            <p:ph type="body" idx="1"/>
          </p:nvPr>
        </p:nvSpPr>
        <p:spPr>
          <a:xfrm>
            <a:off x="728662" y="1211855"/>
            <a:ext cx="10310239" cy="5646070"/>
          </a:xfrm>
          <a:prstGeom prst="rect">
            <a:avLst/>
          </a:prstGeom>
        </p:spPr>
        <p:txBody>
          <a:bodyPr spcFirstLastPara="1" wrap="square" lIns="91425" tIns="45700" rIns="91425" bIns="45700" anchor="t" anchorCtr="0">
            <a:noAutofit/>
          </a:bodyPr>
          <a:lstStyle/>
          <a:p>
            <a:pPr marL="0" lvl="0" indent="0" algn="just" rtl="0">
              <a:spcBef>
                <a:spcPts val="1000"/>
              </a:spcBef>
              <a:spcAft>
                <a:spcPts val="0"/>
              </a:spcAft>
              <a:buNone/>
            </a:pPr>
            <a:r>
              <a:rPr lang="en-US" sz="2800" b="1" i="1" dirty="0">
                <a:solidFill>
                  <a:schemeClr val="bg1"/>
                </a:solidFill>
              </a:rPr>
              <a:t>When Kovach and </a:t>
            </a:r>
            <a:r>
              <a:rPr lang="en-US" sz="2800" b="1" i="1" dirty="0" err="1">
                <a:solidFill>
                  <a:schemeClr val="bg1"/>
                </a:solidFill>
              </a:rPr>
              <a:t>Rosenstiel</a:t>
            </a:r>
            <a:r>
              <a:rPr lang="en-US" sz="2800" b="1" i="1" dirty="0">
                <a:solidFill>
                  <a:schemeClr val="bg1"/>
                </a:solidFill>
              </a:rPr>
              <a:t>* describe journalism as the “literature of civic life,”  this is what they mean</a:t>
            </a:r>
            <a:r>
              <a:rPr lang="en-US" sz="2800" b="1" i="1" dirty="0" smtClean="0">
                <a:solidFill>
                  <a:schemeClr val="bg1"/>
                </a:solidFill>
              </a:rPr>
              <a:t>:</a:t>
            </a:r>
            <a:endParaRPr sz="2800" b="1" i="1" dirty="0">
              <a:solidFill>
                <a:schemeClr val="bg1"/>
              </a:solidFill>
            </a:endParaRPr>
          </a:p>
          <a:p>
            <a:pPr marL="0" lvl="0" indent="0">
              <a:spcBef>
                <a:spcPts val="1000"/>
              </a:spcBef>
              <a:spcAft>
                <a:spcPts val="0"/>
              </a:spcAft>
              <a:buNone/>
            </a:pPr>
            <a:r>
              <a:rPr lang="en-US" sz="2800" b="1" dirty="0">
                <a:solidFill>
                  <a:schemeClr val="bg1"/>
                </a:solidFill>
              </a:rPr>
              <a:t>A] That in a </a:t>
            </a:r>
            <a:r>
              <a:rPr lang="en-US" sz="2800" b="1" dirty="0">
                <a:solidFill>
                  <a:schemeClr val="bg1"/>
                </a:solidFill>
              </a:rPr>
              <a:t>silicon age, </a:t>
            </a:r>
            <a:r>
              <a:rPr lang="en-US" sz="2800" b="1" dirty="0" smtClean="0">
                <a:solidFill>
                  <a:schemeClr val="bg1"/>
                </a:solidFill>
              </a:rPr>
              <a:t>when </a:t>
            </a:r>
            <a:r>
              <a:rPr lang="en-US" sz="2800" b="1" dirty="0">
                <a:solidFill>
                  <a:schemeClr val="bg1"/>
                </a:solidFill>
              </a:rPr>
              <a:t>citizens are both consumers </a:t>
            </a:r>
            <a:r>
              <a:rPr lang="en-US" sz="2800" b="1" dirty="0" smtClean="0">
                <a:solidFill>
                  <a:schemeClr val="bg1"/>
                </a:solidFill>
              </a:rPr>
              <a:t>and </a:t>
            </a:r>
            <a:r>
              <a:rPr lang="en-US" sz="2800" b="1" dirty="0" smtClean="0">
                <a:solidFill>
                  <a:schemeClr val="bg1"/>
                </a:solidFill>
              </a:rPr>
              <a:t>producers </a:t>
            </a:r>
            <a:r>
              <a:rPr lang="en-US" sz="2800" b="1" dirty="0">
                <a:solidFill>
                  <a:schemeClr val="bg1"/>
                </a:solidFill>
              </a:rPr>
              <a:t>of journalism, we need to pay more attention to the principles above the practices of journalism for the reason that the elements have become everyone's duty.</a:t>
            </a:r>
            <a:endParaRPr sz="2800" b="1" dirty="0">
              <a:solidFill>
                <a:schemeClr val="bg1"/>
              </a:solidFill>
            </a:endParaRPr>
          </a:p>
          <a:p>
            <a:pPr marL="0" lvl="0" indent="0" algn="just" rtl="0">
              <a:spcBef>
                <a:spcPts val="1000"/>
              </a:spcBef>
              <a:spcAft>
                <a:spcPts val="0"/>
              </a:spcAft>
              <a:buNone/>
            </a:pPr>
            <a:r>
              <a:rPr lang="en-US" sz="2800" b="1" dirty="0">
                <a:solidFill>
                  <a:schemeClr val="bg1"/>
                </a:solidFill>
              </a:rPr>
              <a:t>B] That communities and citizens need to know the facts always, understand the context, know how to react appropriately, and have the right tools to work on their own compromises and solutions.</a:t>
            </a:r>
            <a:endParaRPr sz="2800" b="1" dirty="0">
              <a:solidFill>
                <a:schemeClr val="bg1"/>
              </a:solidFill>
            </a:endParaRPr>
          </a:p>
        </p:txBody>
      </p:sp>
    </p:spTree>
    <p:extLst>
      <p:ext uri="{BB962C8B-B14F-4D97-AF65-F5344CB8AC3E}">
        <p14:creationId xmlns:p14="http://schemas.microsoft.com/office/powerpoint/2010/main" val="942923643"/>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3646</TotalTime>
  <Words>1397</Words>
  <Application>Microsoft Macintosh PowerPoint</Application>
  <PresentationFormat>Widescreen</PresentationFormat>
  <Paragraphs>120</Paragraphs>
  <Slides>20</Slides>
  <Notes>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Calibri</vt:lpstr>
      <vt:lpstr>Century Gothic</vt:lpstr>
      <vt:lpstr>Cochin</vt:lpstr>
      <vt:lpstr>Noto Sans Symbols</vt:lpstr>
      <vt:lpstr>Wingdings</vt:lpstr>
      <vt:lpstr>Wingdings 3</vt:lpstr>
      <vt:lpstr>Arial</vt:lpstr>
      <vt:lpstr>Slice</vt:lpstr>
      <vt:lpstr>    Dynamics of investigative Journalism, truth telling and conflict of interest</vt:lpstr>
      <vt:lpstr>PowerPoint Presentation</vt:lpstr>
      <vt:lpstr> Journalism in a changing world</vt:lpstr>
      <vt:lpstr>The Core principles of Journalism</vt:lpstr>
      <vt:lpstr>the challenge of purpose</vt:lpstr>
      <vt:lpstr>What then is investigative journalism?</vt:lpstr>
      <vt:lpstr>Is investigative journalism fundamentally different from regular journalism?</vt:lpstr>
      <vt:lpstr>Between the conventional and the investigative genre </vt:lpstr>
      <vt:lpstr>   Challenge of the Silicon Age</vt:lpstr>
      <vt:lpstr>Hunter lee, still</vt:lpstr>
      <vt:lpstr>Post-truth:</vt:lpstr>
      <vt:lpstr> The crisis of truth  </vt:lpstr>
      <vt:lpstr>Signposts of [post-modern] ideologies of Truth</vt:lpstr>
      <vt:lpstr>Skeptics against journalistic truth</vt:lpstr>
      <vt:lpstr>Theory knowledge in journalism</vt:lpstr>
      <vt:lpstr>Conflict of interest</vt:lpstr>
      <vt:lpstr>How conflicts emerge</vt:lpstr>
      <vt:lpstr>Why ethics matter to journalists</vt:lpstr>
      <vt:lpstr>The spj Code as example</vt:lpstr>
      <vt:lpstr>THEORIES OF ETHICS IN MEDIA</vt:lpstr>
    </vt:vector>
  </TitlesOfParts>
  <Company/>
  <LinksUpToDate>false</LinksUpToDate>
  <SharedDoc>false</SharedDoc>
  <HyperlinksChanged>false</HyperlinksChanged>
  <AppVersion>15.0037</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Dynamics of investigative Journalism, truth telling and conflict of interest</dc:title>
  <dc:creator>Microsoft Office User</dc:creator>
  <cp:lastModifiedBy>Microsoft Office User</cp:lastModifiedBy>
  <cp:revision>28</cp:revision>
  <dcterms:created xsi:type="dcterms:W3CDTF">2019-04-05T15:16:37Z</dcterms:created>
  <dcterms:modified xsi:type="dcterms:W3CDTF">2019-04-08T04:05:08Z</dcterms:modified>
</cp:coreProperties>
</file>