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4" r:id="rId10"/>
    <p:sldId id="263" r:id="rId11"/>
    <p:sldId id="265" r:id="rId12"/>
    <p:sldId id="278" r:id="rId13"/>
    <p:sldId id="266" r:id="rId14"/>
    <p:sldId id="267" r:id="rId15"/>
    <p:sldId id="272" r:id="rId16"/>
    <p:sldId id="273" r:id="rId17"/>
    <p:sldId id="268" r:id="rId18"/>
    <p:sldId id="269" r:id="rId19"/>
    <p:sldId id="270" r:id="rId20"/>
    <p:sldId id="271" r:id="rId21"/>
    <p:sldId id="277" r:id="rId22"/>
    <p:sldId id="274" r:id="rId23"/>
    <p:sldId id="275" r:id="rId24"/>
    <p:sldId id="279" r:id="rId25"/>
    <p:sldId id="276"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Budget Tracking: Basic Terminologies</a:t>
            </a:r>
            <a:endParaRPr lang="en-US" dirty="0"/>
          </a:p>
        </p:txBody>
      </p:sp>
      <p:sp>
        <p:nvSpPr>
          <p:cNvPr id="3" name="Subtitle 2"/>
          <p:cNvSpPr>
            <a:spLocks noGrp="1"/>
          </p:cNvSpPr>
          <p:nvPr>
            <p:ph type="subTitle" idx="1"/>
          </p:nvPr>
        </p:nvSpPr>
        <p:spPr/>
        <p:txBody>
          <a:bodyPr/>
          <a:lstStyle/>
          <a:p>
            <a:r>
              <a:rPr lang="en-US"/>
              <a:t>Theophilus Abbah, PhD</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Revenues</a:t>
            </a:r>
            <a:endParaRPr lang="en-US"/>
          </a:p>
        </p:txBody>
      </p:sp>
      <p:sp>
        <p:nvSpPr>
          <p:cNvPr id="3" name="Content Placeholder 2"/>
          <p:cNvSpPr>
            <a:spLocks noGrp="1"/>
          </p:cNvSpPr>
          <p:nvPr>
            <p:ph idx="1"/>
          </p:nvPr>
        </p:nvSpPr>
        <p:spPr/>
        <p:txBody>
          <a:bodyPr/>
          <a:p>
            <a:r>
              <a:rPr lang="en-US"/>
              <a:t>These are sources of income for government. In Nigeria, there are several sources:</a:t>
            </a:r>
            <a:endParaRPr lang="en-US"/>
          </a:p>
          <a:p>
            <a:r>
              <a:rPr lang="en-US"/>
              <a:t>Oil and gas</a:t>
            </a:r>
            <a:endParaRPr lang="en-US"/>
          </a:p>
          <a:p>
            <a:r>
              <a:rPr lang="en-US"/>
              <a:t>Non-Oil: VAT, Customs, FIRS, Corporate Income Tax, etc</a:t>
            </a:r>
            <a:endParaRPr lang="en-US"/>
          </a:p>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Benchmark</a:t>
            </a:r>
            <a:endParaRPr lang="en-US"/>
          </a:p>
        </p:txBody>
      </p:sp>
      <p:sp>
        <p:nvSpPr>
          <p:cNvPr id="3" name="Content Placeholder 2"/>
          <p:cNvSpPr>
            <a:spLocks noGrp="1"/>
          </p:cNvSpPr>
          <p:nvPr>
            <p:ph idx="1"/>
          </p:nvPr>
        </p:nvSpPr>
        <p:spPr/>
        <p:txBody>
          <a:bodyPr/>
          <a:p>
            <a:r>
              <a:rPr lang="en-US"/>
              <a:t>This is usually based on projections or expectations. Government may benchmark the price of crude oil at $70 per barrel, and calculate expected revenue from oil and gas on this. Nigeria exports 1.8 million barrels of crude oil per day. So its revenue would be $70 multiplied by 1.8 million, all things being equal.</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Surplus Budget</a:t>
            </a:r>
            <a:endParaRPr lang="en-US"/>
          </a:p>
        </p:txBody>
      </p:sp>
      <p:sp>
        <p:nvSpPr>
          <p:cNvPr id="3" name="Content Placeholder 2"/>
          <p:cNvSpPr>
            <a:spLocks noGrp="1"/>
          </p:cNvSpPr>
          <p:nvPr>
            <p:ph idx="1"/>
          </p:nvPr>
        </p:nvSpPr>
        <p:spPr/>
        <p:txBody>
          <a:bodyPr/>
          <a:p>
            <a:r>
              <a:rPr lang="en-US"/>
              <a:t>This is where the revenue of government exceeds the projected expenses. This happens when there is economic windfall, like when the prices of oil and gas in the international market rise; or when the people pay so much taxes on their income, beyond the government’s projections when the budget was being prepared.</a:t>
            </a:r>
            <a:endParaRPr lang="en-US"/>
          </a:p>
          <a:p>
            <a:r>
              <a:rPr lang="en-US"/>
              <a:t>In recent years, there has not been surplus budget in Nigeria.</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Budget Deficit</a:t>
            </a:r>
            <a:endParaRPr lang="en-US"/>
          </a:p>
        </p:txBody>
      </p:sp>
      <p:sp>
        <p:nvSpPr>
          <p:cNvPr id="3" name="Content Placeholder 2"/>
          <p:cNvSpPr>
            <a:spLocks noGrp="1"/>
          </p:cNvSpPr>
          <p:nvPr>
            <p:ph idx="1"/>
          </p:nvPr>
        </p:nvSpPr>
        <p:spPr/>
        <p:txBody>
          <a:bodyPr/>
          <a:p>
            <a:r>
              <a:rPr lang="en-US"/>
              <a:t>A country runs deficit budget when it has to borrow to fund its capital and recurrent expenditure. </a:t>
            </a:r>
            <a:endParaRPr lang="en-US"/>
          </a:p>
          <a:p>
            <a:r>
              <a:rPr lang="en-US"/>
              <a:t>Such borrowings may be internal and external.</a:t>
            </a:r>
            <a:endParaRPr lang="en-US"/>
          </a:p>
          <a:p>
            <a:r>
              <a:rPr lang="en-US"/>
              <a:t>Internal borrowings could be from pension fund, savings accounts, insurance firms, and bonds.</a:t>
            </a:r>
            <a:endParaRPr lang="en-US"/>
          </a:p>
          <a:p>
            <a:r>
              <a:rPr lang="en-US"/>
              <a:t>External borrowings could be from foreign banks, like World Bank, IMF, Exim banks, Paris Club, bilateral arrangements, etc.</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Balanced Budget</a:t>
            </a:r>
            <a:endParaRPr lang="en-US"/>
          </a:p>
        </p:txBody>
      </p:sp>
      <p:sp>
        <p:nvSpPr>
          <p:cNvPr id="3" name="Content Placeholder 2"/>
          <p:cNvSpPr>
            <a:spLocks noGrp="1"/>
          </p:cNvSpPr>
          <p:nvPr>
            <p:ph idx="1"/>
          </p:nvPr>
        </p:nvSpPr>
        <p:spPr/>
        <p:txBody>
          <a:bodyPr/>
          <a:p>
            <a:r>
              <a:rPr lang="en-US"/>
              <a:t>This is where revenues and expenditure are the same, such that there is no surplus, and no deficit. Government with balanced budget does not need to borrow funds to execute its recurrent and capital expenditures.</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Zero based budgetting</a:t>
            </a:r>
            <a:endParaRPr lang="en-US"/>
          </a:p>
        </p:txBody>
      </p:sp>
      <p:sp>
        <p:nvSpPr>
          <p:cNvPr id="3" name="Content Placeholder 2"/>
          <p:cNvSpPr>
            <a:spLocks noGrp="1"/>
          </p:cNvSpPr>
          <p:nvPr>
            <p:ph idx="1"/>
          </p:nvPr>
        </p:nvSpPr>
        <p:spPr/>
        <p:txBody>
          <a:bodyPr/>
          <a:p>
            <a:r>
              <a:rPr lang="en-US"/>
              <a:t>This is the kind of budgeting that is based on priorities and justifications. It is not based on the conventional ways of budgeting, which is to look at the previous year’s budget to determine the next budget. In many cases, we find the repeat of previous budgets in current budgets. Zero based budgetting disregards previous year’s budget and demands that requests for expenditure must be justified by the government department. </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Statutory Transfers</a:t>
            </a:r>
            <a:endParaRPr lang="en-US"/>
          </a:p>
        </p:txBody>
      </p:sp>
      <p:sp>
        <p:nvSpPr>
          <p:cNvPr id="3" name="Content Placeholder 2"/>
          <p:cNvSpPr>
            <a:spLocks noGrp="1"/>
          </p:cNvSpPr>
          <p:nvPr>
            <p:ph idx="1"/>
          </p:nvPr>
        </p:nvSpPr>
        <p:spPr/>
        <p:txBody>
          <a:bodyPr/>
          <a:p>
            <a:r>
              <a:rPr lang="en-US"/>
              <a:t>These are priority payments, usually on first-line-charge. They must be funded, so government has to look for the money, even if it means borrowing. </a:t>
            </a:r>
            <a:endParaRPr lang="en-US"/>
          </a:p>
          <a:p>
            <a:r>
              <a:rPr lang="en-US"/>
              <a:t>In Nigeria, National Assembly budget, UBEC, INEC, Judiciary, domestic debts, Basic Health budget, etc are statutory transfers that cannot be avoided. </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Service Wide Votes</a:t>
            </a:r>
            <a:endParaRPr lang="en-US"/>
          </a:p>
        </p:txBody>
      </p:sp>
      <p:sp>
        <p:nvSpPr>
          <p:cNvPr id="3" name="Content Placeholder 2"/>
          <p:cNvSpPr>
            <a:spLocks noGrp="1"/>
          </p:cNvSpPr>
          <p:nvPr>
            <p:ph idx="1"/>
          </p:nvPr>
        </p:nvSpPr>
        <p:spPr/>
        <p:txBody>
          <a:bodyPr/>
          <a:p>
            <a:r>
              <a:rPr lang="en-US"/>
              <a:t>In preparing budgets, government must make provision for emergencies, like Covid-19. There may be no budget for such emergencies but the funds could be raise from Service Wide Votes. Many government departments who are highly connected obtain funds from the system in the name of service wide votes.</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Security Votes</a:t>
            </a:r>
            <a:endParaRPr lang="en-US"/>
          </a:p>
        </p:txBody>
      </p:sp>
      <p:sp>
        <p:nvSpPr>
          <p:cNvPr id="3" name="Content Placeholder 2"/>
          <p:cNvSpPr>
            <a:spLocks noGrp="1"/>
          </p:cNvSpPr>
          <p:nvPr>
            <p:ph idx="1"/>
          </p:nvPr>
        </p:nvSpPr>
        <p:spPr/>
        <p:txBody>
          <a:bodyPr/>
          <a:p>
            <a:r>
              <a:rPr lang="en-US"/>
              <a:t>These are funds made available to the executive, especially the president and governors, to deal with security emergencies. Usually, it is not accounted for. It’s usually a sum of money made available for spending which may not be retired, unlike overhead, personnel, and capital project costs. </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Virement</a:t>
            </a:r>
            <a:endParaRPr lang="en-US"/>
          </a:p>
        </p:txBody>
      </p:sp>
      <p:sp>
        <p:nvSpPr>
          <p:cNvPr id="3" name="Content Placeholder 2"/>
          <p:cNvSpPr>
            <a:spLocks noGrp="1"/>
          </p:cNvSpPr>
          <p:nvPr>
            <p:ph idx="1"/>
          </p:nvPr>
        </p:nvSpPr>
        <p:spPr/>
        <p:txBody>
          <a:bodyPr/>
          <a:p>
            <a:r>
              <a:rPr lang="en-US"/>
              <a:t>Virement has to do with using funds meant for one line item in a particular sector to fund another line item. For instance, if in the Ministry of Health there is money allocated for the purchase of cars, it is possible to convert them for the purchase of emergency drugs. But it is not allowed for virement to be across sector. Funds cannot be moved from the Ministry of Works to Ministry of Health. </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Appropriation Bill</a:t>
            </a:r>
            <a:endParaRPr lang="en-US"/>
          </a:p>
        </p:txBody>
      </p:sp>
      <p:sp>
        <p:nvSpPr>
          <p:cNvPr id="3" name="Content Placeholder 2"/>
          <p:cNvSpPr>
            <a:spLocks noGrp="1"/>
          </p:cNvSpPr>
          <p:nvPr>
            <p:ph idx="1"/>
          </p:nvPr>
        </p:nvSpPr>
        <p:spPr/>
        <p:txBody>
          <a:bodyPr>
            <a:normAutofit lnSpcReduction="10000"/>
          </a:bodyPr>
          <a:p>
            <a:r>
              <a:rPr lang="en-US"/>
              <a:t>This is the comprehensive budget proposal sent by the president, governors or local government chairmen to the legislature for debate and approval. The legislature, representatives of the people, has the powers to approve revenue and expenditure for the executive. </a:t>
            </a:r>
            <a:endParaRPr lang="en-US"/>
          </a:p>
          <a:p>
            <a:r>
              <a:rPr lang="en-US"/>
              <a:t>When the proposal is scrutinized by the legislature and approved, the president, governor or LG chairman signs it. The Bill transformed to  Appropriation Act. When it becomes an Act, the budget becomes a law, which must be adhered to strictly. In some parts of the world, as soon as the budget is approved by the legislature and signed into law by the president, all the line items therein must be implemented. </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Debt servicing</a:t>
            </a:r>
            <a:endParaRPr lang="en-US"/>
          </a:p>
        </p:txBody>
      </p:sp>
      <p:sp>
        <p:nvSpPr>
          <p:cNvPr id="3" name="Content Placeholder 2"/>
          <p:cNvSpPr>
            <a:spLocks noGrp="1"/>
          </p:cNvSpPr>
          <p:nvPr>
            <p:ph idx="1"/>
          </p:nvPr>
        </p:nvSpPr>
        <p:spPr/>
        <p:txBody>
          <a:bodyPr/>
          <a:p>
            <a:r>
              <a:rPr lang="en-US"/>
              <a:t>Debt servicing has to do with interest paid of loans taken by government. It is different from debt repayment. If the debt servicing is too high, it could impede the implementation of development project. For instance, over 90 per cent of Nigeria’s revenue goes into debt servicing. </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Revised budget</a:t>
            </a:r>
            <a:endParaRPr lang="en-US"/>
          </a:p>
        </p:txBody>
      </p:sp>
      <p:sp>
        <p:nvSpPr>
          <p:cNvPr id="3" name="Content Placeholder 2"/>
          <p:cNvSpPr>
            <a:spLocks noGrp="1"/>
          </p:cNvSpPr>
          <p:nvPr>
            <p:ph idx="1"/>
          </p:nvPr>
        </p:nvSpPr>
        <p:spPr/>
        <p:txBody>
          <a:bodyPr/>
          <a:p>
            <a:r>
              <a:rPr lang="en-US"/>
              <a:t>A budget is revised when revenue or expenditure are reduced in line with current realities. If the assumptions and projections were wrong, then the allocations to MDAs will be affected. It leads to a downward review of budgets. But if not, it could lead to upward review of budgets.</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Supplementary budgets</a:t>
            </a:r>
            <a:endParaRPr lang="en-US"/>
          </a:p>
        </p:txBody>
      </p:sp>
      <p:sp>
        <p:nvSpPr>
          <p:cNvPr id="3" name="Content Placeholder 2"/>
          <p:cNvSpPr>
            <a:spLocks noGrp="1"/>
          </p:cNvSpPr>
          <p:nvPr>
            <p:ph idx="1"/>
          </p:nvPr>
        </p:nvSpPr>
        <p:spPr/>
        <p:txBody>
          <a:bodyPr/>
          <a:p>
            <a:r>
              <a:rPr lang="en-US"/>
              <a:t>As the name implies, supplementary budgets are additional. The executive may take additional expenditure to the legislature for approval before spendings could commence.</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Counterpart funding</a:t>
            </a:r>
            <a:endParaRPr lang="en-US"/>
          </a:p>
        </p:txBody>
      </p:sp>
      <p:sp>
        <p:nvSpPr>
          <p:cNvPr id="3" name="Content Placeholder 2"/>
          <p:cNvSpPr>
            <a:spLocks noGrp="1"/>
          </p:cNvSpPr>
          <p:nvPr>
            <p:ph idx="1"/>
          </p:nvPr>
        </p:nvSpPr>
        <p:spPr/>
        <p:txBody>
          <a:bodyPr/>
          <a:p>
            <a:r>
              <a:rPr lang="en-US"/>
              <a:t>In carrying out projects, international bodies or even the FG could insist on counterpart funding. That means FG or World Bank brings a certain amount, while the loan applicant pays another percentage. This is applicable in UBEC funds which are not accessed by government. International organizations insist on counterpart fund as precondition for assessing the grantee’s level of transparency and accountability.</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Expenditure control</a:t>
            </a:r>
            <a:endParaRPr lang="en-US"/>
          </a:p>
        </p:txBody>
      </p:sp>
      <p:sp>
        <p:nvSpPr>
          <p:cNvPr id="3" name="Content Placeholder 2"/>
          <p:cNvSpPr>
            <a:spLocks noGrp="1"/>
          </p:cNvSpPr>
          <p:nvPr>
            <p:ph idx="1"/>
          </p:nvPr>
        </p:nvSpPr>
        <p:spPr/>
        <p:txBody>
          <a:bodyPr/>
          <a:p>
            <a:r>
              <a:rPr lang="en-US"/>
              <a:t>Government has departments or officials who control expenditure to ensure they are in line with the budget. There are:</a:t>
            </a:r>
            <a:endParaRPr lang="en-US"/>
          </a:p>
          <a:p>
            <a:r>
              <a:rPr lang="en-US"/>
              <a:t>Accountant-General</a:t>
            </a:r>
            <a:endParaRPr lang="en-US"/>
          </a:p>
          <a:p>
            <a:r>
              <a:rPr lang="en-US"/>
              <a:t>Ministry of Finance control</a:t>
            </a:r>
            <a:endParaRPr lang="en-US"/>
          </a:p>
          <a:p>
            <a:r>
              <a:rPr lang="en-US"/>
              <a:t>Appropriation committee of the legislature</a:t>
            </a:r>
            <a:endParaRPr lang="en-US"/>
          </a:p>
          <a:p>
            <a:r>
              <a:rPr lang="en-US"/>
              <a:t>Budget committee</a:t>
            </a:r>
            <a:endParaRPr lang="en-US"/>
          </a:p>
          <a:p>
            <a:r>
              <a:rPr lang="en-US"/>
              <a:t>Departmental control</a:t>
            </a:r>
            <a:endParaRPr lang="en-US"/>
          </a:p>
          <a:p>
            <a:r>
              <a:rPr lang="en-US"/>
              <a:t>Treasury control</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Gross Domestic Product (GDP)</a:t>
            </a:r>
            <a:endParaRPr lang="en-US"/>
          </a:p>
        </p:txBody>
      </p:sp>
      <p:sp>
        <p:nvSpPr>
          <p:cNvPr id="3" name="Content Placeholder 2"/>
          <p:cNvSpPr>
            <a:spLocks noGrp="1"/>
          </p:cNvSpPr>
          <p:nvPr>
            <p:ph idx="1"/>
          </p:nvPr>
        </p:nvSpPr>
        <p:spPr/>
        <p:txBody>
          <a:bodyPr/>
          <a:p>
            <a:r>
              <a:rPr lang="en-US"/>
              <a:t>This economic term refers to the total monetary value of goods and services produced in a country, state, or local government over a period, of say, one year or six months or a quarter of a year. In calculating the GDP, the outputs of all sectors of the economy are put together, to ascertain the total value of goods and services produced. In Nigeria, exports by oil and gas sector, ICT, agriculture, financial sector, etc, are put together to arrive at the GDP. In many cases, a country’s GDP determines how it is rated economically among nations.</a:t>
            </a:r>
            <a:endParaRPr lang="en-US"/>
          </a:p>
          <a:p>
            <a:r>
              <a:rPr lang="en-US"/>
              <a:t>It is expected that Nigeria’s GDP will hit $424 billion in 2023. </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Per capital income</a:t>
            </a:r>
            <a:endParaRPr lang="en-US"/>
          </a:p>
        </p:txBody>
      </p:sp>
      <p:sp>
        <p:nvSpPr>
          <p:cNvPr id="3" name="Content Placeholder 2"/>
          <p:cNvSpPr>
            <a:spLocks noGrp="1"/>
          </p:cNvSpPr>
          <p:nvPr>
            <p:ph idx="1"/>
          </p:nvPr>
        </p:nvSpPr>
        <p:spPr/>
        <p:txBody>
          <a:bodyPr/>
          <a:p>
            <a:r>
              <a:rPr lang="en-US"/>
              <a:t>This is the total value of goods and services produced in a country, state or local government, divided by the population. For instance, as at 2022, Nigeria’s per capital income was $2,502. </a:t>
            </a:r>
            <a:endParaRPr lang="en-US"/>
          </a:p>
          <a:p>
            <a:endParaRPr lang="en-US"/>
          </a:p>
          <a:p>
            <a:pPr marL="0" indent="0">
              <a:buNone/>
            </a:pPr>
            <a:r>
              <a:rPr lang="en-US"/>
              <a:t>Nigeria’s GDP may be higher than South Africa’s GDP, but SA’s per capital income may be higher than Nigeria’s. In 2022, SA’s PCI was $6,694.36. South Africa’s GDP in 2021 was $419.02.</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Overheads</a:t>
            </a:r>
            <a:endParaRPr lang="en-US"/>
          </a:p>
        </p:txBody>
      </p:sp>
      <p:sp>
        <p:nvSpPr>
          <p:cNvPr id="3" name="Content Placeholder 2"/>
          <p:cNvSpPr>
            <a:spLocks noGrp="1"/>
          </p:cNvSpPr>
          <p:nvPr>
            <p:ph idx="1"/>
          </p:nvPr>
        </p:nvSpPr>
        <p:spPr/>
        <p:txBody>
          <a:bodyPr/>
          <a:p>
            <a:r>
              <a:rPr lang="en-US"/>
              <a:t>In every budget, we hear the  word ‘overhead’ as part of recurrent expenditure. This has to do with expenses that must be incurred, like rent, water bill, electricity bills, fuelling of cars, telephone bills, newspapers, and the like. Usually, these eat deep into budgets, and may be a source of fraud for civil servants. </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Personnel cost</a:t>
            </a:r>
            <a:endParaRPr lang="en-US"/>
          </a:p>
        </p:txBody>
      </p:sp>
      <p:sp>
        <p:nvSpPr>
          <p:cNvPr id="3" name="Content Placeholder 2"/>
          <p:cNvSpPr>
            <a:spLocks noGrp="1"/>
          </p:cNvSpPr>
          <p:nvPr>
            <p:ph idx="1"/>
          </p:nvPr>
        </p:nvSpPr>
        <p:spPr/>
        <p:txBody>
          <a:bodyPr/>
          <a:p>
            <a:r>
              <a:rPr lang="en-US"/>
              <a:t>Personnel cost include salaries, allowances and other payments made to civil servants. Personnel cost is part of recurrent expenditure because they have to be paid at intervals, like every month or year, or whenever personnel had to travel for work...</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Recurrent Expenditure</a:t>
            </a:r>
            <a:endParaRPr lang="en-US"/>
          </a:p>
        </p:txBody>
      </p:sp>
      <p:sp>
        <p:nvSpPr>
          <p:cNvPr id="3" name="Content Placeholder 2"/>
          <p:cNvSpPr>
            <a:spLocks noGrp="1"/>
          </p:cNvSpPr>
          <p:nvPr>
            <p:ph idx="1"/>
          </p:nvPr>
        </p:nvSpPr>
        <p:spPr/>
        <p:txBody>
          <a:bodyPr/>
          <a:p>
            <a:r>
              <a:rPr lang="en-US"/>
              <a:t>It is called recurrent because they are incurred regularly on a daily or monthly basis. Funds must be available for them. Usually they are made up of personnel and overhead costs. Where recurrent expenditure is too high, there may be no funds available for expensive, long term projects. </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Recurrent Capital Revenue</a:t>
            </a:r>
            <a:endParaRPr lang="en-US"/>
          </a:p>
        </p:txBody>
      </p:sp>
      <p:sp>
        <p:nvSpPr>
          <p:cNvPr id="3" name="Content Placeholder 2"/>
          <p:cNvSpPr>
            <a:spLocks noGrp="1"/>
          </p:cNvSpPr>
          <p:nvPr>
            <p:ph idx="1"/>
          </p:nvPr>
        </p:nvSpPr>
        <p:spPr/>
        <p:txBody>
          <a:bodyPr/>
          <a:p>
            <a:r>
              <a:rPr lang="en-US"/>
              <a:t>These are loans, bonds, grants, etc which accrue to governments and which are deployed for capital projects. For instance, the World Bank, IMF, Paris Club, developed countries provide such funds, which are channeled into projects or used to prosecute expensive campaigns by government ministries, departments and agencies. </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Capital/Development Expenditure</a:t>
            </a:r>
            <a:endParaRPr lang="en-US"/>
          </a:p>
        </p:txBody>
      </p:sp>
      <p:sp>
        <p:nvSpPr>
          <p:cNvPr id="3" name="Content Placeholder 2"/>
          <p:cNvSpPr>
            <a:spLocks noGrp="1"/>
          </p:cNvSpPr>
          <p:nvPr>
            <p:ph idx="1"/>
          </p:nvPr>
        </p:nvSpPr>
        <p:spPr/>
        <p:txBody>
          <a:bodyPr/>
          <a:p>
            <a:r>
              <a:rPr lang="en-US"/>
              <a:t>This has to do with expenditure to fund developmental projects, like the construction of road, hospitals, water projects, educational projects, etc. Journalists must be mindful about such projects for inflation of contract sums, conflict of interest, phoney projects, ambitious but irrelevant ones, etc.</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8133</Words>
  <Application>WPS Presentation</Application>
  <PresentationFormat>Widescreen</PresentationFormat>
  <Paragraphs>114</Paragraphs>
  <Slides>24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24</vt:i4>
      </vt:variant>
    </vt:vector>
  </HeadingPairs>
  <TitlesOfParts>
    <vt:vector size="32" baseType="lpstr">
      <vt:lpstr>Arial</vt:lpstr>
      <vt:lpstr>SimSun</vt:lpstr>
      <vt:lpstr>Wingdings</vt:lpstr>
      <vt:lpstr>Calibri Light</vt:lpstr>
      <vt:lpstr>Calibri</vt:lpstr>
      <vt:lpstr>Microsoft YaHei</vt:lpstr>
      <vt:lpstr>Arial Unicode MS</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 Tracking: Basic Terminologies</dc:title>
  <dc:creator/>
  <cp:lastModifiedBy>Theophilus Abbah</cp:lastModifiedBy>
  <cp:revision>44</cp:revision>
  <dcterms:created xsi:type="dcterms:W3CDTF">2023-05-23T21:10:22Z</dcterms:created>
  <dcterms:modified xsi:type="dcterms:W3CDTF">2023-05-23T22:45:56Z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9D27FEC5E9FC4B46BD7AC63F20AD0607</vt:lpwstr>
  </property>
  <property fmtid="{D5CDD505-2E9C-101B-9397-08002B2CF9AE}" pid="3" name="KSOProductBuildVer">
    <vt:lpwstr>1033-11.2.0.11537</vt:lpwstr>
  </property>
</Properties>
</file>